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300" r:id="rId4"/>
    <p:sldId id="304" r:id="rId5"/>
    <p:sldId id="265" r:id="rId6"/>
    <p:sldId id="333" r:id="rId7"/>
    <p:sldId id="344" r:id="rId8"/>
    <p:sldId id="343" r:id="rId9"/>
    <p:sldId id="346" r:id="rId10"/>
    <p:sldId id="345" r:id="rId11"/>
    <p:sldId id="347" r:id="rId12"/>
    <p:sldId id="335" r:id="rId13"/>
    <p:sldId id="337" r:id="rId14"/>
    <p:sldId id="348" r:id="rId15"/>
    <p:sldId id="338" r:id="rId16"/>
    <p:sldId id="339" r:id="rId17"/>
    <p:sldId id="336" r:id="rId18"/>
    <p:sldId id="340" r:id="rId19"/>
    <p:sldId id="349" r:id="rId20"/>
    <p:sldId id="353" r:id="rId21"/>
    <p:sldId id="350" r:id="rId22"/>
    <p:sldId id="351" r:id="rId23"/>
    <p:sldId id="352" r:id="rId24"/>
    <p:sldId id="354" r:id="rId25"/>
    <p:sldId id="341" r:id="rId26"/>
    <p:sldId id="342" r:id="rId27"/>
    <p:sldId id="297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32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F1681CE-41A7-41F1-9407-D00EB08102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69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0DB5DC-013B-43DE-A517-38A64BAF59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835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baseline="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5EFB62-92A6-4FE9-AE04-E0EA569330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18780-C532-4C86-9A14-91DABBA33D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EE8C9-8555-4BF1-997C-9186CD01CD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6B03-5104-4E5B-B73C-0567D352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EB211-5C06-4D90-BE27-0AAC216C80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B0C6B-966A-437B-BF58-EEBCDE750E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973EE-DEA3-4973-9A67-AA5ACBA02C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21C62-C649-4D5E-BCB2-A328C38CE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8AFB8-1482-424D-81EF-94DD0757CE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91333-5F2D-4D80-A055-A3AE59E4EB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CCA45-2874-4357-A998-2A19B7028A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BDD97-1F93-4097-8558-ACEAB136C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83D75-DD65-42A1-BF55-CCCCEC2CC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3F794-60EA-4E88-A2F2-40A69AA86B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45E2CFE-A18E-4DEB-A36B-A682008843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HDLC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2012.04.30</a:t>
            </a:r>
            <a:endParaRPr lang="en-US" sz="2400" dirty="0" smtClean="0"/>
          </a:p>
          <a:p>
            <a:r>
              <a:rPr lang="en-US" sz="2400" dirty="0" smtClean="0"/>
              <a:t>1.5.0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655791-2DD4-4319-9426-1018CCA145F9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HDLC specifies three different frame formats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only difference is what is in the control field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types are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 – Information frame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 – Supervisory frame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 – Unnumbered frame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96FB31-F4F3-4E29-8F1A-86B100389B8A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I frame is used to carry data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S frame is used for flow control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U frame handles link initialization and disconnection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967C1D-D7A4-4FDB-8A07-9E5AC61BA89B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graphicFrame>
        <p:nvGraphicFramePr>
          <p:cNvPr id="341015" name="Group 23"/>
          <p:cNvGraphicFramePr>
            <a:graphicFrameLocks noGrp="1"/>
          </p:cNvGraphicFramePr>
          <p:nvPr>
            <p:ph type="tbl" idx="1"/>
          </p:nvPr>
        </p:nvGraphicFramePr>
        <p:xfrm>
          <a:off x="2971800" y="1447800"/>
          <a:ext cx="3276600" cy="4648200"/>
        </p:xfrm>
        <a:graphic>
          <a:graphicData uri="http://schemas.openxmlformats.org/drawingml/2006/table">
            <a:tbl>
              <a:tblPr/>
              <a:tblGrid>
                <a:gridCol w="3276600"/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43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7A3287-F4DA-443F-BC31-36BFFADB0E88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fields do the following</a:t>
            </a:r>
          </a:p>
          <a:p>
            <a:pPr lvl="1"/>
            <a:r>
              <a:rPr lang="en-US" dirty="0" smtClean="0"/>
              <a:t>Flag</a:t>
            </a:r>
          </a:p>
          <a:p>
            <a:pPr lvl="2"/>
            <a:r>
              <a:rPr lang="en-US" dirty="0" smtClean="0"/>
              <a:t>1 byte</a:t>
            </a:r>
          </a:p>
          <a:p>
            <a:pPr lvl="2"/>
            <a:r>
              <a:rPr lang="en-US" dirty="0" smtClean="0"/>
              <a:t>This field marks the start of the frame</a:t>
            </a:r>
          </a:p>
          <a:p>
            <a:pPr lvl="2"/>
            <a:r>
              <a:rPr lang="en-US" dirty="0" smtClean="0"/>
              <a:t>The value is always 0x7E, the 0x means the number is a hexadecimal number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9EE06D-FA06-4E9E-A3FB-447B444142BD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Address</a:t>
            </a:r>
          </a:p>
          <a:p>
            <a:pPr lvl="2"/>
            <a:r>
              <a:rPr lang="en-US" dirty="0" smtClean="0"/>
              <a:t>1 byte</a:t>
            </a:r>
          </a:p>
          <a:p>
            <a:pPr lvl="2"/>
            <a:r>
              <a:rPr lang="en-US" dirty="0" smtClean="0"/>
              <a:t>This field serves no real purpose, as HDLC does not really use addressing</a:t>
            </a:r>
          </a:p>
          <a:p>
            <a:pPr lvl="2"/>
            <a:r>
              <a:rPr lang="en-US" dirty="0" smtClean="0"/>
              <a:t>The address is always 0F or 8F, for either unicast or multicast</a:t>
            </a:r>
          </a:p>
          <a:p>
            <a:pPr lvl="2"/>
            <a:r>
              <a:rPr lang="en-US" dirty="0" smtClean="0"/>
              <a:t>0F is used when the end point</a:t>
            </a:r>
            <a:r>
              <a:rPr lang="en-US" baseline="0" dirty="0" smtClean="0"/>
              <a:t> is known, such as data transfer</a:t>
            </a:r>
            <a:endParaRPr lang="en-US" dirty="0" smtClean="0"/>
          </a:p>
          <a:p>
            <a:pPr lvl="2"/>
            <a:r>
              <a:rPr lang="en-US" dirty="0" smtClean="0"/>
              <a:t>8F is used</a:t>
            </a:r>
            <a:r>
              <a:rPr lang="en-US" baseline="0" dirty="0" smtClean="0"/>
              <a:t> for keep alive frames</a:t>
            </a:r>
            <a:endParaRPr lang="en-US" dirty="0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16389E-CBDA-4041-9710-37C3C401940B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Control</a:t>
            </a:r>
          </a:p>
          <a:p>
            <a:pPr lvl="2"/>
            <a:r>
              <a:rPr lang="en-US" dirty="0" smtClean="0"/>
              <a:t>1 byte</a:t>
            </a:r>
          </a:p>
          <a:p>
            <a:pPr lvl="2"/>
            <a:r>
              <a:rPr lang="en-US" dirty="0" smtClean="0"/>
              <a:t>This field is used, as described above, to indicate the use of the data area</a:t>
            </a:r>
          </a:p>
          <a:p>
            <a:pPr lvl="1"/>
            <a:r>
              <a:rPr lang="en-US" dirty="0" smtClean="0"/>
              <a:t>Data Field</a:t>
            </a:r>
          </a:p>
          <a:p>
            <a:pPr lvl="2"/>
            <a:r>
              <a:rPr lang="en-US" dirty="0" smtClean="0"/>
              <a:t>Variable size</a:t>
            </a:r>
          </a:p>
          <a:p>
            <a:pPr lvl="2"/>
            <a:r>
              <a:rPr lang="en-US" dirty="0" smtClean="0"/>
              <a:t>This field contains the important stuff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B1C465-5CB0-4907-9868-E684D648D19B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Frame Format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FCS</a:t>
            </a:r>
          </a:p>
          <a:p>
            <a:pPr lvl="2"/>
            <a:r>
              <a:rPr lang="en-US" dirty="0" smtClean="0"/>
              <a:t>2 bytes, but can be 4 bytes</a:t>
            </a:r>
          </a:p>
          <a:p>
            <a:pPr lvl="2"/>
            <a:r>
              <a:rPr lang="en-US" dirty="0" smtClean="0"/>
              <a:t>The FCS – Frame Check Sequence is the CRC used to ensure everything arrived intact</a:t>
            </a:r>
          </a:p>
          <a:p>
            <a:pPr lvl="1"/>
            <a:r>
              <a:rPr lang="en-US" dirty="0" smtClean="0"/>
              <a:t>Flag</a:t>
            </a:r>
          </a:p>
          <a:p>
            <a:pPr lvl="2"/>
            <a:r>
              <a:rPr lang="en-US" dirty="0" smtClean="0"/>
              <a:t>1 byte</a:t>
            </a:r>
          </a:p>
          <a:p>
            <a:pPr lvl="2"/>
            <a:r>
              <a:rPr lang="en-US" dirty="0" smtClean="0"/>
              <a:t>This field marks the end of the frame</a:t>
            </a:r>
          </a:p>
          <a:p>
            <a:pPr lvl="2"/>
            <a:r>
              <a:rPr lang="en-US" dirty="0" smtClean="0"/>
              <a:t>The value is always 0x7E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13FAF1-643C-406E-8387-A52012495EE1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HDLC Frame Format</a:t>
            </a:r>
          </a:p>
        </p:txBody>
      </p:sp>
      <p:graphicFrame>
        <p:nvGraphicFramePr>
          <p:cNvPr id="345113" name="Group 25"/>
          <p:cNvGraphicFramePr>
            <a:graphicFrameLocks noGrp="1"/>
          </p:cNvGraphicFramePr>
          <p:nvPr>
            <p:ph type="tbl" idx="1"/>
          </p:nvPr>
        </p:nvGraphicFramePr>
        <p:xfrm>
          <a:off x="3124200" y="1447800"/>
          <a:ext cx="3200400" cy="4648203"/>
        </p:xfrm>
        <a:graphic>
          <a:graphicData uri="http://schemas.openxmlformats.org/drawingml/2006/table">
            <a:tbl>
              <a:tblPr/>
              <a:tblGrid>
                <a:gridCol w="32004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 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94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45ACDC-350A-4F1A-9D58-45C8D603EFF0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HDLC Frame Format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Cisco adds one additional field</a:t>
            </a:r>
          </a:p>
          <a:p>
            <a:pPr lvl="1"/>
            <a:r>
              <a:rPr lang="en-US" dirty="0" smtClean="0"/>
              <a:t>Type Code</a:t>
            </a:r>
          </a:p>
          <a:p>
            <a:pPr lvl="2"/>
            <a:r>
              <a:rPr lang="en-US" dirty="0" smtClean="0"/>
              <a:t>2 bytes</a:t>
            </a:r>
          </a:p>
          <a:p>
            <a:pPr lvl="2"/>
            <a:r>
              <a:rPr lang="en-US" dirty="0" smtClean="0"/>
              <a:t>This is used as a protocol field to indicate the protocol at the next level</a:t>
            </a:r>
          </a:p>
          <a:p>
            <a:pPr lvl="2"/>
            <a:r>
              <a:rPr lang="en-US" dirty="0" smtClean="0"/>
              <a:t>The EtherType codes are used in most cases, unless Ethernet does not have a corresponding function</a:t>
            </a:r>
          </a:p>
          <a:p>
            <a:pPr lvl="2"/>
            <a:r>
              <a:rPr lang="en-US" dirty="0" smtClean="0"/>
              <a:t>For example, 0x800 means IP and 0x8137 means IPX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C3B840-BE13-4755-B6CC-B2ECFAF3877E}" type="slidenum">
              <a:rPr lang="en-US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Capture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</a:t>
            </a:r>
            <a:r>
              <a:rPr lang="en-US" baseline="0" dirty="0" smtClean="0"/>
              <a:t> look at some real HDLC frames</a:t>
            </a:r>
          </a:p>
          <a:p>
            <a:r>
              <a:rPr lang="en-US" baseline="0" dirty="0" smtClean="0"/>
              <a:t>Download this file</a:t>
            </a:r>
          </a:p>
          <a:p>
            <a:pPr lvl="1"/>
            <a:r>
              <a:rPr lang="en-US" baseline="0" dirty="0" smtClean="0"/>
              <a:t>HDLC with </a:t>
            </a:r>
            <a:r>
              <a:rPr lang="en-US" baseline="0" dirty="0" err="1" smtClean="0"/>
              <a:t>RIP.cap</a:t>
            </a:r>
            <a:endParaRPr lang="en-US" baseline="0" dirty="0" smtClean="0"/>
          </a:p>
          <a:p>
            <a:pPr lvl="0"/>
            <a:r>
              <a:rPr lang="en-US" baseline="0" dirty="0" smtClean="0"/>
              <a:t>Open it in Wireshark by double-clicking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84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HDLC is</a:t>
            </a:r>
          </a:p>
          <a:p>
            <a:pPr lvl="1"/>
            <a:r>
              <a:rPr lang="en-US" dirty="0" smtClean="0"/>
              <a:t>Where HDLC is used</a:t>
            </a:r>
          </a:p>
          <a:p>
            <a:pPr lvl="1"/>
            <a:r>
              <a:rPr lang="en-US" dirty="0" smtClean="0"/>
              <a:t>How HDLC operates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1A53D8-D230-4B97-A7C9-2380789CEE3A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HDLC Capture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Select frame </a:t>
            </a:r>
            <a:r>
              <a:rPr lang="en-US" baseline="0" dirty="0" smtClean="0"/>
              <a:t>5</a:t>
            </a:r>
            <a:endParaRPr lang="en-US" baseline="0" dirty="0" smtClean="0"/>
          </a:p>
          <a:p>
            <a:r>
              <a:rPr lang="en-US" baseline="0" dirty="0" smtClean="0"/>
              <a:t>First we see some keep alive frames</a:t>
            </a:r>
          </a:p>
          <a:p>
            <a:r>
              <a:rPr lang="en-US" baseline="0" dirty="0" smtClean="0"/>
              <a:t>Expand all of the fields</a:t>
            </a:r>
          </a:p>
          <a:p>
            <a:r>
              <a:rPr lang="en-US" baseline="0" dirty="0" smtClean="0"/>
              <a:t>As mentioned above SLARP is used by Cisco for these keep alive frames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HDLC Capture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764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895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HDLC Capture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 in </a:t>
            </a:r>
            <a:r>
              <a:rPr lang="en-US" dirty="0" smtClean="0"/>
              <a:t>frame </a:t>
            </a:r>
            <a:r>
              <a:rPr lang="en-US" dirty="0" smtClean="0"/>
              <a:t>29 </a:t>
            </a:r>
            <a:r>
              <a:rPr lang="en-US" dirty="0" smtClean="0"/>
              <a:t>a ping packet is sent</a:t>
            </a:r>
          </a:p>
          <a:p>
            <a:r>
              <a:rPr lang="en-US" dirty="0" smtClean="0"/>
              <a:t>Notice the address field changes</a:t>
            </a:r>
            <a:r>
              <a:rPr lang="en-US" baseline="0" dirty="0" smtClean="0"/>
              <a:t> from the multicast used for the keep alive frames to a unicast address as the ping goes to a specific end point</a:t>
            </a:r>
          </a:p>
          <a:p>
            <a:r>
              <a:rPr lang="en-US" baseline="0" dirty="0" smtClean="0"/>
              <a:t>The protocol field holds the code for IP at the next layer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62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HDLC Capture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764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02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SLARP –</a:t>
            </a:r>
            <a:r>
              <a:rPr lang="en-US" baseline="0" dirty="0" smtClean="0"/>
              <a:t> Serial Line Address Resolution Protocol frame is often seen along with </a:t>
            </a:r>
            <a:r>
              <a:rPr lang="en-US" baseline="0" dirty="0" err="1" smtClean="0"/>
              <a:t>cHDLC</a:t>
            </a:r>
            <a:r>
              <a:rPr lang="en-US" baseline="0" dirty="0" smtClean="0"/>
              <a:t> frames as these are used as keep alive messages for the link</a:t>
            </a:r>
          </a:p>
          <a:p>
            <a:r>
              <a:rPr lang="en-US" baseline="0" dirty="0" smtClean="0"/>
              <a:t>SLARP is also used like a reverse ARP to receive an IP address over a serial line similar to receiving a address via DHCP on a LAN or to learn the IP </a:t>
            </a:r>
            <a:r>
              <a:rPr lang="en-US" sz="32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address  of the neighboring router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73EE-DEA3-4973-9A67-AA5ACBA02CA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HDLC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thing to do when a problem arises on a link that uses HDLC is to check the physical connection</a:t>
            </a:r>
          </a:p>
          <a:p>
            <a:r>
              <a:rPr lang="en-US" dirty="0" smtClean="0"/>
              <a:t>Also check the configuration of physical layer devices, such as the CSU/DSU</a:t>
            </a:r>
          </a:p>
          <a:p>
            <a:r>
              <a:rPr lang="en-US" dirty="0" smtClean="0"/>
              <a:t>This is by far the most common source of the trouble</a:t>
            </a:r>
          </a:p>
          <a:p>
            <a:r>
              <a:rPr lang="en-US" dirty="0" smtClean="0"/>
              <a:t>There is little troubleshooting for HDLC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04FC15-FCD4-47B3-BF0F-D6F36C0FEE92}" type="slidenum">
              <a:rPr lang="en-US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HDLC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the only thing to examine are the sequence numbers in the keepalive packets as discussed in Oppenheimer and Bardwell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83BB3D-58FD-4AA5-B986-1F835339DB58}" type="slidenum">
              <a:rPr lang="en-US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For More Information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T1: A Survival Guide</a:t>
            </a:r>
          </a:p>
          <a:p>
            <a:pPr lvl="1"/>
            <a:r>
              <a:rPr lang="en-US" dirty="0" smtClean="0">
                <a:cs typeface="Arial" charset="0"/>
              </a:rPr>
              <a:t>Matthew S. Gast</a:t>
            </a:r>
          </a:p>
          <a:p>
            <a:pPr lvl="1"/>
            <a:r>
              <a:rPr lang="en-US" dirty="0" smtClean="0">
                <a:cs typeface="Arial" charset="0"/>
              </a:rPr>
              <a:t>ISBN 0-596-00127-4</a:t>
            </a:r>
          </a:p>
          <a:p>
            <a:r>
              <a:rPr lang="en-US" dirty="0" smtClean="0">
                <a:cs typeface="Arial" charset="0"/>
              </a:rPr>
              <a:t>Troubleshooting Campus Networks</a:t>
            </a:r>
          </a:p>
          <a:p>
            <a:pPr lvl="1"/>
            <a:r>
              <a:rPr lang="en-US" dirty="0" smtClean="0"/>
              <a:t>Priscilla Oppenheimer and Joseph Bardwell</a:t>
            </a:r>
            <a:endParaRPr lang="en-US" dirty="0" smtClean="0">
              <a:cs typeface="Arial" charset="0"/>
            </a:endParaRPr>
          </a:p>
          <a:p>
            <a:pPr lvl="1"/>
            <a:r>
              <a:rPr lang="en-US" dirty="0" smtClean="0">
                <a:cs typeface="Arial" charset="0"/>
              </a:rPr>
              <a:t>ISBN </a:t>
            </a:r>
            <a:r>
              <a:rPr lang="en-US" dirty="0" smtClean="0"/>
              <a:t>0471210137</a:t>
            </a:r>
            <a:endParaRPr lang="en-US" dirty="0" smtClean="0">
              <a:cs typeface="Arial" charset="0"/>
            </a:endParaRP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9C3CC0-467E-4014-A2EC-20F049CC448E}" type="slidenum">
              <a:rPr lang="en-US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257027" name="Group 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4B83D9-0F0A-45A3-BD5D-BE226951DBA2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layer 2 technology HDLC must have something below it at layer 1 to ride on, as well as something at layers 3 through 7 in order to operate</a:t>
            </a:r>
          </a:p>
          <a:p>
            <a:r>
              <a:rPr lang="en-US" dirty="0" smtClean="0"/>
              <a:t>Typically this is</a:t>
            </a:r>
          </a:p>
          <a:p>
            <a:pPr lvl="1"/>
            <a:r>
              <a:rPr lang="en-US" dirty="0" smtClean="0"/>
              <a:t>Layer 1</a:t>
            </a:r>
          </a:p>
          <a:p>
            <a:pPr lvl="2"/>
            <a:r>
              <a:rPr lang="en-US" dirty="0" smtClean="0"/>
              <a:t>T Carrier</a:t>
            </a:r>
          </a:p>
          <a:p>
            <a:pPr lvl="1"/>
            <a:r>
              <a:rPr lang="en-US" dirty="0" smtClean="0"/>
              <a:t>Layer 3 through 7</a:t>
            </a:r>
          </a:p>
          <a:p>
            <a:pPr lvl="2"/>
            <a:r>
              <a:rPr lang="en-US" dirty="0" smtClean="0"/>
              <a:t>TCP/IP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9452D2-5003-4FF5-AC88-ED07963C3B3C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HDLC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HDLC – High Level Data Link Control Protocol is a layer 2 encapsulation method used to send data over a point-to-point serial link, such as a T1 line</a:t>
            </a:r>
          </a:p>
          <a:p>
            <a:r>
              <a:rPr lang="en-US" dirty="0" smtClean="0"/>
              <a:t>This is a bit oriented protocol that was developed by the ISO</a:t>
            </a:r>
          </a:p>
          <a:p>
            <a:r>
              <a:rPr lang="en-US" dirty="0" smtClean="0"/>
              <a:t>It is based on IBM’s SDLC – Synchronous Data Link Control protocol</a:t>
            </a:r>
          </a:p>
          <a:p>
            <a:r>
              <a:rPr lang="en-US" dirty="0" smtClean="0"/>
              <a:t>HDLC was released as a standard in 1979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3010E3-F38F-46C6-B0A5-081BD5A91813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though HDLC is a standard of sorts, every vendor’s implementation of HDLC is slightly different</a:t>
            </a:r>
          </a:p>
          <a:p>
            <a:r>
              <a:rPr lang="en-US" dirty="0" smtClean="0"/>
              <a:t>This means one vendor’s router at one end of a line cannot talk HDLC to another vendor’s router at the other end of the line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FC698B-C126-4E3E-A0D2-99A021F57380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most proprietary solutions, vendors will allow any other vendor to support their implementation of HDLC if the other vendor wants to</a:t>
            </a:r>
          </a:p>
          <a:p>
            <a:r>
              <a:rPr lang="en-US" dirty="0" smtClean="0"/>
              <a:t>For example the Cisco version of HDLC, often called cHDLC, is also supported by Juniper Networks on some of their systems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39B2CF-59BD-430E-BD28-6FBB4C6F328F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ancillary protocol used by HDLC is SLARP – Serial Line Address Resolution Protocol</a:t>
            </a:r>
          </a:p>
          <a:p>
            <a:r>
              <a:rPr lang="en-US" dirty="0" smtClean="0"/>
              <a:t>SLARP is used for configuration and management of the link</a:t>
            </a:r>
          </a:p>
          <a:p>
            <a:r>
              <a:rPr lang="en-US" dirty="0" smtClean="0"/>
              <a:t>For configuration it can be used to assign an IP address to the other end of the link, at least in the Cisco version of HDLC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3CC71D-E3F4-44D3-903E-63A50BFCAFEA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management it is responsible for sending out keepalives to ensure the other end of the connection is still talking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64CBD5-BC53-4664-B615-89E1CD4E1706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4434</TotalTime>
  <Words>1143</Words>
  <Application>Microsoft Office PowerPoint</Application>
  <PresentationFormat>On-screen Show (4:3)</PresentationFormat>
  <Paragraphs>185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CCNA</vt:lpstr>
      <vt:lpstr>HDLC</vt:lpstr>
      <vt:lpstr>Objectives of This Section</vt:lpstr>
      <vt:lpstr>Context</vt:lpstr>
      <vt:lpstr>Layers</vt:lpstr>
      <vt:lpstr>What is HDLC</vt:lpstr>
      <vt:lpstr>Operation</vt:lpstr>
      <vt:lpstr>Operation</vt:lpstr>
      <vt:lpstr>Operation</vt:lpstr>
      <vt:lpstr>Operation</vt:lpstr>
      <vt:lpstr>HDLC Frame Format</vt:lpstr>
      <vt:lpstr>HDLC Frame Format</vt:lpstr>
      <vt:lpstr>HDLC Frame Format</vt:lpstr>
      <vt:lpstr>HDLC Frame Format</vt:lpstr>
      <vt:lpstr>HDLC Frame Format</vt:lpstr>
      <vt:lpstr>HDLC Frame Format</vt:lpstr>
      <vt:lpstr>HDLC Frame Format</vt:lpstr>
      <vt:lpstr>Cisco HDLC Frame Format</vt:lpstr>
      <vt:lpstr>Cisco HDLC Frame Format</vt:lpstr>
      <vt:lpstr>HDLC Capture File</vt:lpstr>
      <vt:lpstr>HDLC Capture File</vt:lpstr>
      <vt:lpstr>HDLC Capture File</vt:lpstr>
      <vt:lpstr>HDLC Capture File</vt:lpstr>
      <vt:lpstr>HDLC Capture File</vt:lpstr>
      <vt:lpstr>SLARP</vt:lpstr>
      <vt:lpstr>Troubleshooting HDLC</vt:lpstr>
      <vt:lpstr>Troubleshooting HDLC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HDLC</dc:title>
  <dc:creator>Kenneth M. Chipps Ph.D.</dc:creator>
  <cp:lastModifiedBy>Kenneth M. Chipps Ph.D.</cp:lastModifiedBy>
  <cp:revision>206</cp:revision>
  <dcterms:created xsi:type="dcterms:W3CDTF">2000-09-27T16:26:34Z</dcterms:created>
  <dcterms:modified xsi:type="dcterms:W3CDTF">2012-04-30T16:02:17Z</dcterms:modified>
</cp:coreProperties>
</file>