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69"/>
  </p:notesMasterIdLst>
  <p:sldIdLst>
    <p:sldId id="298" r:id="rId3"/>
    <p:sldId id="332" r:id="rId4"/>
    <p:sldId id="300" r:id="rId5"/>
    <p:sldId id="301" r:id="rId6"/>
    <p:sldId id="302" r:id="rId7"/>
    <p:sldId id="322" r:id="rId8"/>
    <p:sldId id="303" r:id="rId9"/>
    <p:sldId id="323" r:id="rId10"/>
    <p:sldId id="304" r:id="rId11"/>
    <p:sldId id="306" r:id="rId12"/>
    <p:sldId id="307" r:id="rId13"/>
    <p:sldId id="324" r:id="rId14"/>
    <p:sldId id="259" r:id="rId15"/>
    <p:sldId id="261" r:id="rId16"/>
    <p:sldId id="260" r:id="rId17"/>
    <p:sldId id="309" r:id="rId18"/>
    <p:sldId id="343" r:id="rId19"/>
    <p:sldId id="321" r:id="rId20"/>
    <p:sldId id="310" r:id="rId21"/>
    <p:sldId id="262" r:id="rId22"/>
    <p:sldId id="290" r:id="rId23"/>
    <p:sldId id="263" r:id="rId24"/>
    <p:sldId id="329" r:id="rId25"/>
    <p:sldId id="265" r:id="rId26"/>
    <p:sldId id="315" r:id="rId27"/>
    <p:sldId id="316" r:id="rId28"/>
    <p:sldId id="317" r:id="rId29"/>
    <p:sldId id="325" r:id="rId30"/>
    <p:sldId id="318" r:id="rId31"/>
    <p:sldId id="319" r:id="rId32"/>
    <p:sldId id="330" r:id="rId33"/>
    <p:sldId id="320" r:id="rId34"/>
    <p:sldId id="326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4" r:id="rId44"/>
    <p:sldId id="345" r:id="rId45"/>
    <p:sldId id="346" r:id="rId46"/>
    <p:sldId id="347" r:id="rId47"/>
    <p:sldId id="348" r:id="rId48"/>
    <p:sldId id="351" r:id="rId49"/>
    <p:sldId id="349" r:id="rId50"/>
    <p:sldId id="311" r:id="rId51"/>
    <p:sldId id="312" r:id="rId52"/>
    <p:sldId id="328" r:id="rId53"/>
    <p:sldId id="313" r:id="rId54"/>
    <p:sldId id="314" r:id="rId55"/>
    <p:sldId id="271" r:id="rId56"/>
    <p:sldId id="295" r:id="rId57"/>
    <p:sldId id="274" r:id="rId58"/>
    <p:sldId id="277" r:id="rId59"/>
    <p:sldId id="278" r:id="rId60"/>
    <p:sldId id="333" r:id="rId61"/>
    <p:sldId id="334" r:id="rId62"/>
    <p:sldId id="279" r:id="rId63"/>
    <p:sldId id="297" r:id="rId64"/>
    <p:sldId id="280" r:id="rId65"/>
    <p:sldId id="281" r:id="rId66"/>
    <p:sldId id="283" r:id="rId67"/>
    <p:sldId id="284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32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25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298D73-7601-44D1-9A09-FE4892CA20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661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D3AD8-90A2-4B6E-B307-DF263E75E958}" type="slidenum">
              <a:rPr lang="en-GB"/>
              <a:pPr/>
              <a:t>55</a:t>
            </a:fld>
            <a:endParaRPr lang="en-GB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244475"/>
            <a:ext cx="5307012" cy="39798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4365625"/>
            <a:ext cx="6099175" cy="4241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885" tIns="46442" rIns="92885" bIns="46442"/>
          <a:lstStyle/>
          <a:p>
            <a:pPr eaLnBrk="1" hangingPunct="1"/>
            <a:r>
              <a:rPr lang="en-US" sz="1000" dirty="0" smtClean="0"/>
              <a:t>Frame Relay Characteristics:</a:t>
            </a:r>
          </a:p>
          <a:p>
            <a:pPr eaLnBrk="1" hangingPunct="1"/>
            <a:r>
              <a:rPr lang="en-US" sz="1000" dirty="0" smtClean="0"/>
              <a:t>  - Connection oriented protocol with a path defined between two end devices (PVC)</a:t>
            </a:r>
          </a:p>
          <a:p>
            <a:pPr eaLnBrk="1" hangingPunct="1"/>
            <a:r>
              <a:rPr lang="en-US" sz="1000" dirty="0" smtClean="0"/>
              <a:t>  - Basic Error Detection w / no Recovery (Relies on upper layer protocols)</a:t>
            </a:r>
          </a:p>
          <a:p>
            <a:pPr eaLnBrk="1" hangingPunct="1"/>
            <a:r>
              <a:rPr lang="en-US" sz="1000" dirty="0" smtClean="0"/>
              <a:t>  - Data Link Connection Identifier (DLCI) used to identify ‘conversations’ on link</a:t>
            </a:r>
          </a:p>
          <a:p>
            <a:pPr eaLnBrk="1" hangingPunct="1"/>
            <a:r>
              <a:rPr lang="en-US" sz="1000" dirty="0" smtClean="0"/>
              <a:t>    - Each DLCI has local significance determined by provisioning</a:t>
            </a:r>
          </a:p>
          <a:p>
            <a:pPr eaLnBrk="1" hangingPunct="1"/>
            <a:r>
              <a:rPr lang="en-US" sz="1000" dirty="0" smtClean="0"/>
              <a:t>    - LAPD packet encapsulation (ITU-T Q.922)</a:t>
            </a:r>
          </a:p>
          <a:p>
            <a:pPr eaLnBrk="1" hangingPunct="1"/>
            <a:r>
              <a:rPr lang="en-US" sz="1000" dirty="0" smtClean="0"/>
              <a:t>    - Contains data and addressing information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dirty="0" smtClean="0"/>
              <a:t>Analogy: Phone cable has multiple pairs of wires (one for each conversation) a single Frame Relay interface can contain multiple ‘conversations’.  Network Telephone switches cross-connect physical circuits until a complete connection is made through the network.  Frame Relay is routed through the network based on the DLCI within each frame.  The difference is multiple channels exist within a single physical circuit and the circuit is not tying up resources during idle times. (Unlike falling asleep on the phone..)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994972E6-5990-4BDA-9FE5-E8C58EB3F855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 dirty="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5" name="Picture 1029" descr="Option_W_3"/>
          <p:cNvPicPr>
            <a:picLocks noChangeAspect="1" noChangeArrowheads="1"/>
          </p:cNvPicPr>
          <p:nvPr/>
        </p:nvPicPr>
        <p:blipFill>
          <a:blip r:embed="rId2" cstate="print"/>
          <a:srcRect b="53334"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1851025" y="6634163"/>
            <a:ext cx="2047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 dirty="0">
                <a:solidFill>
                  <a:srgbClr val="808080"/>
                </a:solidFill>
                <a:latin typeface="Arial" charset="0"/>
              </a:rPr>
              <a:t>© 2004, Cisco Systems, Inc. All rights reserved.</a:t>
            </a:r>
          </a:p>
        </p:txBody>
      </p:sp>
      <p:sp>
        <p:nvSpPr>
          <p:cNvPr id="3153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68338" y="3581400"/>
            <a:ext cx="7799387" cy="1114425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3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6875" y="4800600"/>
            <a:ext cx="8340725" cy="1798638"/>
          </a:xfrm>
        </p:spPr>
        <p:txBody>
          <a:bodyPr anchor="t" anchorCtr="0"/>
          <a:lstStyle>
            <a:lvl1pPr marL="0" indent="0" algn="ctr">
              <a:lnSpc>
                <a:spcPct val="90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54000"/>
            <a:ext cx="2152650" cy="528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305550" cy="528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200D9D-2AEE-440B-9048-510488A7D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41D6-C959-4F68-9707-F88B6E316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BFF3-3F89-4B9F-829A-11A87AE12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3C99-5718-4ADD-9E53-DE3C4CACE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C7C9-8C9E-4F29-863E-980E730FA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F00A-D967-47F4-8B86-10E6F02F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A0A5-E569-49FB-9D76-897DC0B75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8BB5-28CC-487D-A97C-2A1D47A68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EFFE-0B69-45CF-98C9-56037FC79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2899-4105-4623-AACF-906897D85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0E15-98EB-4D46-BE92-2DB71D43E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65325"/>
            <a:ext cx="4035425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65325"/>
            <a:ext cx="4037012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65325"/>
            <a:ext cx="82248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8832F17D-5D4D-4A28-AF44-B51F1347A29F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 dirty="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4101" name="Picture 5" descr="Option_W_4"/>
          <p:cNvPicPr>
            <a:picLocks noChangeAspect="1" noChangeArrowheads="1"/>
          </p:cNvPicPr>
          <p:nvPr/>
        </p:nvPicPr>
        <p:blipFill>
          <a:blip r:embed="rId13" cstate="print"/>
          <a:srcRect t="15347" b="81111"/>
          <a:stretch>
            <a:fillRect/>
          </a:stretch>
        </p:blipFill>
        <p:spPr bwMode="auto">
          <a:xfrm>
            <a:off x="0" y="10525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464CA66B-19B5-482E-9D5F-D21263FFABA8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8E94C836-3D94-462B-92AA-1AE5A56B491B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1851025" y="6634163"/>
            <a:ext cx="2047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 dirty="0">
                <a:solidFill>
                  <a:srgbClr val="808080"/>
                </a:solidFill>
                <a:latin typeface="Arial" charset="0"/>
              </a:rPr>
              <a:t>© 2004, Cisco Systems,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folHlink"/>
        </a:buClr>
        <a:buSzPct val="100000"/>
        <a:buFont typeface="Arial" charset="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965200" indent="-508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</a:defRPr>
      </a:lvl3pPr>
      <a:lvl4pPr marL="1317625" indent="539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B98A70F-15D4-4B13-8553-1887A45E8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 dirty="0">
              <a:latin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Frame Relay</a:t>
            </a:r>
            <a:br>
              <a:rPr lang="en-US" altLang="en-US" dirty="0" smtClean="0"/>
            </a:br>
            <a:r>
              <a:rPr lang="en-US" sz="2400" dirty="0" smtClean="0"/>
              <a:t>Last Update 2011.06.01</a:t>
            </a:r>
            <a:br>
              <a:rPr lang="en-US" sz="2400" dirty="0" smtClean="0"/>
            </a:br>
            <a:r>
              <a:rPr lang="en-US" sz="2400" dirty="0" smtClean="0"/>
              <a:t>1.5.0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09328-2005-4CE2-BF82-68C593E52D95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9FC4F-C4A4-4735-9D21-C0998B894B1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Operation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But be aware of the downside</a:t>
            </a:r>
          </a:p>
          <a:p>
            <a:pPr eaLnBrk="1" hangingPunct="1"/>
            <a:r>
              <a:rPr lang="en-US" dirty="0" smtClean="0"/>
              <a:t>The Frame Relay Cloud as we will see is the carrier</a:t>
            </a:r>
            <a:r>
              <a:rPr lang="en-US" dirty="0" smtClean="0">
                <a:latin typeface="Times New Roman" pitchFamily="18" charset="0"/>
              </a:rPr>
              <a:t>’</a:t>
            </a:r>
            <a:r>
              <a:rPr lang="en-US" dirty="0" smtClean="0"/>
              <a:t>s network</a:t>
            </a:r>
          </a:p>
          <a:p>
            <a:pPr eaLnBrk="1" hangingPunct="1"/>
            <a:r>
              <a:rPr lang="en-US" dirty="0" smtClean="0"/>
              <a:t>It is shown as being a series of Frame Relay switches</a:t>
            </a:r>
          </a:p>
          <a:p>
            <a:pPr eaLnBrk="1" hangingPunct="1"/>
            <a:r>
              <a:rPr lang="en-US" dirty="0" smtClean="0"/>
              <a:t>In practice it is the same ATM over SONET network that we have discussed before</a:t>
            </a:r>
          </a:p>
          <a:p>
            <a:pPr eaLnBrk="1" hangingPunct="1"/>
            <a:r>
              <a:rPr lang="en-US" dirty="0" smtClean="0"/>
              <a:t>This is a connection oriented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165BC-9991-4FC7-A1D9-36FF111C77E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Operation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These circuits are created as virtual circuits over the physical T carrier circuit</a:t>
            </a:r>
          </a:p>
          <a:p>
            <a:pPr eaLnBrk="1" hangingPunct="1"/>
            <a:r>
              <a:rPr lang="en-US" dirty="0" smtClean="0"/>
              <a:t>As discussed below these virtual circuits are software defined end points that connect Point A to Point B</a:t>
            </a:r>
          </a:p>
          <a:p>
            <a:pPr eaLnBrk="1" hangingPunct="1"/>
            <a:r>
              <a:rPr lang="en-US" dirty="0" smtClean="0"/>
              <a:t>These circuits do not represent fixed paths, but rather connections between these end points through the service provider</a:t>
            </a:r>
            <a:r>
              <a:rPr lang="en-US" dirty="0" smtClean="0">
                <a:latin typeface="Times New Roman" pitchFamily="18" charset="0"/>
              </a:rPr>
              <a:t>’</a:t>
            </a:r>
            <a:r>
              <a:rPr lang="en-US" dirty="0" smtClean="0"/>
              <a:t>s internal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E0622-152F-407A-84F1-64EB8ECD96E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Operation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beginning and ending points of the circuit will never change, although the exact path through the service provider</a:t>
            </a:r>
            <a:r>
              <a:rPr lang="en-US" dirty="0" smtClean="0">
                <a:latin typeface="Times New Roman" pitchFamily="18" charset="0"/>
              </a:rPr>
              <a:t>’</a:t>
            </a:r>
            <a:r>
              <a:rPr lang="en-US" dirty="0" smtClean="0"/>
              <a:t>s network may change</a:t>
            </a:r>
          </a:p>
          <a:p>
            <a:pPr eaLnBrk="1" hangingPunct="1"/>
            <a:r>
              <a:rPr lang="en-US" dirty="0" smtClean="0"/>
              <a:t>If it does, this change is transparent to the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A10CC-417C-40A1-A6F8-5D6335CC31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Operation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9A92E-1EF6-4D04-8BD6-8CA3269460A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Switches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275A4-3A4C-4B81-9416-3CFD21A3451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Concepts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24840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38531-DD8E-457E-B7FA-0CE5C8C9639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DLCI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Each Frame Relay virtual circuit is labeled with an identification number called a DLCI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cs typeface="Times New Roman" pitchFamily="18" charset="0"/>
              </a:rPr>
              <a:t> Data Link Connection Identifier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DLCIs are represented by 10 bits, so there are 1,024 total addresses, from 0 through 1023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Generally 16 through 991 are used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others are reserved for various things like management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as, DLCO 0 which is used for signaling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4D2B3-1FC0-47F7-B141-48C39DDF31A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GB" dirty="0" smtClean="0"/>
              <a:t>D</a:t>
            </a:r>
            <a:r>
              <a:rPr lang="en-GB" altLang="en-GB" dirty="0" smtClean="0"/>
              <a:t>LCI</a:t>
            </a:r>
            <a:endParaRPr lang="en-US" altLang="en-GB" dirty="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90675"/>
            <a:ext cx="72183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CD8A0-0962-47AC-A575-66BBDEA3DFD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DLCI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DLCIs have only local significance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That is the number used to identify a circuit at one switch may not be the number used at the next switch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DLCI is used to keep track of the multiple virtual circuits that may exist over a single physical circuit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DLCI is stored in the address field of every frame transmitted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Frame Relay is and how</a:t>
            </a:r>
            <a:r>
              <a:rPr lang="en-US" baseline="0" dirty="0" smtClean="0"/>
              <a:t> it is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52B9B-A8E0-45D5-9717-BD6D6D694A3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 Significance of DLCIs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47800"/>
            <a:ext cx="56769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300C5-6A02-4F0B-82F9-CAB3CF0F6C9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DLCI</a:t>
            </a:r>
            <a:endParaRPr lang="en-GB" dirty="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371600" y="1600200"/>
          <a:ext cx="6400800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3" imgW="7059010" imgH="5047619" progId="PBrush">
                  <p:embed/>
                </p:oleObj>
              </mc:Choice>
              <mc:Fallback>
                <p:oleObj name="Bitmap Image" r:id="rId3" imgW="7059010" imgH="504761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400800" cy="457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752FF-51B9-4A91-AD5F-BC839AE65D6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Virtual Circuits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4837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The connection through the Frame Relay network between two DTEs is called a VC - virtual circuit</a:t>
            </a:r>
          </a:p>
          <a:p>
            <a:pPr eaLnBrk="1" hangingPunct="1"/>
            <a:r>
              <a:rPr lang="en-US" dirty="0" smtClean="0"/>
              <a:t>Virtual circuits may be established dynamically by sending signaling messages to the network</a:t>
            </a:r>
          </a:p>
          <a:p>
            <a:pPr eaLnBrk="1" hangingPunct="1"/>
            <a:r>
              <a:rPr lang="en-US" dirty="0" smtClean="0"/>
              <a:t>In this case they are called SVC - switched virtual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B4FBF-0819-4EBD-9560-99F28B408CA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Virtual Circuits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Virtual circuits can be configured manually through the network</a:t>
            </a:r>
          </a:p>
          <a:p>
            <a:pPr eaLnBrk="1" hangingPunct="1"/>
            <a:r>
              <a:rPr lang="en-US" dirty="0" smtClean="0"/>
              <a:t>In this case they are called PVC - permanent virtual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5AE48-92AB-4EAD-974C-1B7C4E7AE92B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Functions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0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C3888-1E02-4662-9B9D-1A8DEB19665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Congestion Control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Frame Relay networks use three methods for controlling congestion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Frame discarding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Explicit congestion notification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Implicit congestion notification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6A732-CE07-4DA8-A055-5491F418EF9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Congestion Control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network starts by dropping frames that have the DE - discard-eligible bit set - those frames that are above and beyond the customer's CIR, which is the amount of data the customer can send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carrier's network will automatically set a bit in any frame that is above the CIR as 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3EADF-F3CA-4485-805A-57A67334B3CF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Congestion Control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In addition, users can set certain traffic as DE to indicate that a given frame has a lower priority than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DE can be set by any Frame Relay device including the router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If the network discards a frame, the higher-layer protocol will detect this and retransmit the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4190E-BDE2-415A-92E8-10AD8BF8A35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Congestion Control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These lost frames should also cause some of the inherent self-limiting flow control in TCP/IP to kick in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However, this process tends to fuel the congestion problem, as the volume of traffic increases each time retransmission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ABD2B-2B64-41EA-A68F-766570050190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Congestion Control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More efficient than discarding frames is slowing down the rate at which frames are delivered into the network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Slowing down the rate is the function of two mechanisms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FECN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cs typeface="Times New Roman" pitchFamily="18" charset="0"/>
              </a:rPr>
              <a:t> Forward Explicit Congestion Notification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BECN - Backward Explicit Congestion Notification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C3862-8484-489B-9641-2B2232A536A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Frame Relay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Frame Relay is a service that you buy from a service provider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Frame Relay is quite ubiquitous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But is going away as MPLS works</a:t>
            </a:r>
            <a:r>
              <a:rPr lang="en-US" baseline="0" dirty="0" smtClean="0"/>
              <a:t> its way lower and lower down into other markets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However, Frame Relay will be around for a long, long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AC5C9-9D67-402A-B9FA-7F7F6FDDDAC2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Congestion Control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FECN sends a message to the router at the far end of the connection asking that router to tell the router at the originating end of the connection to slow down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does this by setting the FECN bit to 1 on all packets it is sending on to the end point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Congestion Control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Backward Explicit Congestion Notification sets the BECN bit to 1 on packets going through it back to the originating router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Most routers ignore FECN and a few respond to BECN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2555C-B654-4798-B5F0-19E18CBECEA4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D92B-DB63-4E9C-8F4A-ED19DB97ADC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Congestion Control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These congestion control bits are not set by routers or FRADs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They are only set by the Frame Relay switches that make up the carrier's network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In practice most congestion control is just handled by the upper layer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017A5-98C5-4147-81A2-315C17A50455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Congestion Control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In general Frame Relay networks just throw out the mail they cannot handle, much as the Post Office does with Bulk Mail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Relay 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described by www.protocols.com the Frame Relay frame looks</a:t>
            </a:r>
            <a:r>
              <a:rPr lang="en-US" baseline="0" dirty="0" smtClean="0"/>
              <a:t> like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Relay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t="43519" r="47047" b="33796"/>
          <a:stretch/>
        </p:blipFill>
        <p:spPr bwMode="auto">
          <a:xfrm>
            <a:off x="457198" y="1600198"/>
            <a:ext cx="8225656" cy="30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3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Relay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it we find the following fields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DLCI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10-bit DLCI field represents the address of the frame and corresponds to a PVC</a:t>
            </a:r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C/R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Designates whether the frame is a command or response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Relay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Address field signifies up to two additional bytes in the Frame Relay header, thus greatly expanding the number of possible addresses</a:t>
            </a:r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FECN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Forward Explicit Congestion Notification</a:t>
            </a:r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BECN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Backward Explicit Congestion Notification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Relay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Discard Eligibility</a:t>
            </a:r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field may include other protocols within it, such as an X.25, IP or SDLC (SNA)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Relay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Frame</a:t>
            </a:r>
            <a:r>
              <a:rPr lang="en-US" baseline="0" dirty="0" smtClean="0"/>
              <a:t> Relay frame as seen in a protocol analyzer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39822-EDD1-484E-8D2A-CFF7CAC8762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Frame Relay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Frame Relay is a data transmission method that differs from those that preceded it such as X.25 and T Carrier</a:t>
            </a:r>
          </a:p>
          <a:p>
            <a:pPr eaLnBrk="1" hangingPunct="1"/>
            <a:r>
              <a:rPr lang="en-US" dirty="0" smtClean="0"/>
              <a:t>In contrast to X.25 it assumes that upper layer protocols will do all error checking and correction</a:t>
            </a:r>
          </a:p>
          <a:p>
            <a:pPr eaLnBrk="1" hangingPunct="1"/>
            <a:r>
              <a:rPr lang="en-US" dirty="0" smtClean="0"/>
              <a:t>In contrast to T Carrier it sends data over a shared network instead of dedicated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Relay </a:t>
            </a:r>
            <a:r>
              <a:rPr lang="en-US" dirty="0" smtClean="0"/>
              <a:t>Capture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828800"/>
            <a:ext cx="5429250" cy="41262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look at these</a:t>
            </a:r>
            <a:r>
              <a:rPr lang="en-US" baseline="0" dirty="0" smtClean="0"/>
              <a:t> frames more closely</a:t>
            </a:r>
          </a:p>
          <a:p>
            <a:r>
              <a:rPr lang="en-US" baseline="0" dirty="0" smtClean="0"/>
              <a:t>Start </a:t>
            </a:r>
            <a:r>
              <a:rPr lang="en-US" baseline="0" dirty="0" err="1" smtClean="0"/>
              <a:t>Wireshark</a:t>
            </a:r>
            <a:r>
              <a:rPr lang="en-US" baseline="0" dirty="0" smtClean="0"/>
              <a:t> by downloading and double-clicking on this file</a:t>
            </a:r>
          </a:p>
          <a:p>
            <a:pPr lvl="1"/>
            <a:r>
              <a:rPr lang="en-US" dirty="0" smtClean="0"/>
              <a:t>Frame </a:t>
            </a:r>
            <a:r>
              <a:rPr lang="en-US" dirty="0" smtClean="0"/>
              <a:t>Relay with </a:t>
            </a:r>
            <a:r>
              <a:rPr lang="en-US" dirty="0" err="1" smtClean="0"/>
              <a:t>RIP.cap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first frame</a:t>
            </a:r>
          </a:p>
          <a:p>
            <a:pPr lvl="1"/>
            <a:r>
              <a:rPr lang="en-US" dirty="0" smtClean="0"/>
              <a:t>As this is just a signaling frame</a:t>
            </a:r>
            <a:r>
              <a:rPr lang="en-US" baseline="0" dirty="0" smtClean="0"/>
              <a:t> there is nothing in it except the Q.933 protocol</a:t>
            </a:r>
          </a:p>
          <a:p>
            <a:pPr lvl="1"/>
            <a:r>
              <a:rPr lang="en-US" baseline="0" dirty="0" smtClean="0"/>
              <a:t>This is used to create the PVC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Frame</a:t>
            </a:r>
            <a:r>
              <a:rPr lang="en-US" baseline="0" dirty="0" smtClean="0"/>
              <a:t> Relay frame is 6 where we see DLCI 100 come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186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 24 we</a:t>
            </a:r>
            <a:r>
              <a:rPr lang="en-US" baseline="0" dirty="0" smtClean="0"/>
              <a:t> see some real traffic when a ping request is sent</a:t>
            </a:r>
          </a:p>
          <a:p>
            <a:r>
              <a:rPr lang="en-US" baseline="0" dirty="0" smtClean="0"/>
              <a:t>DLCI 101 is the PVC this time</a:t>
            </a:r>
          </a:p>
          <a:p>
            <a:r>
              <a:rPr lang="en-US" baseline="0" dirty="0" smtClean="0"/>
              <a:t>Look at the BECN, FECN, and DE fields</a:t>
            </a:r>
          </a:p>
          <a:p>
            <a:r>
              <a:rPr lang="en-US" baseline="0" dirty="0" smtClean="0"/>
              <a:t>None of these are set so the traffic load is within subscribed limits</a:t>
            </a:r>
          </a:p>
          <a:p>
            <a:r>
              <a:rPr lang="en-US" baseline="0" dirty="0" smtClean="0"/>
              <a:t>Based on the </a:t>
            </a:r>
            <a:r>
              <a:rPr lang="en-US" baseline="0" dirty="0" err="1" smtClean="0"/>
              <a:t>Ethertype</a:t>
            </a:r>
            <a:r>
              <a:rPr lang="en-US" baseline="0" dirty="0" smtClean="0"/>
              <a:t> code the next protocol to receive the data is 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Sure enough there it is at layer 3</a:t>
            </a:r>
          </a:p>
          <a:p>
            <a:r>
              <a:rPr lang="en-US" dirty="0" smtClean="0"/>
              <a:t>Next we see ICMP</a:t>
            </a:r>
            <a:r>
              <a:rPr lang="en-US" baseline="0" dirty="0" smtClean="0"/>
              <a:t> message</a:t>
            </a:r>
          </a:p>
          <a:p>
            <a:r>
              <a:rPr lang="en-US" baseline="0" dirty="0" smtClean="0"/>
              <a:t>Notice that it collapses the Transport and Application layers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C41D6-C959-4F68-9707-F88B6E31678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186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F0734-2F46-47CB-822F-44FD0547DE49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LMI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ourier New" pitchFamily="49" charset="0"/>
              </a:rPr>
              <a:t>The main management tool for Frame Relay is LMI </a:t>
            </a:r>
            <a:r>
              <a:rPr lang="en-US" dirty="0" smtClean="0">
                <a:latin typeface="Times New Roman" pitchFamily="18" charset="0"/>
                <a:cs typeface="Courier New" pitchFamily="49" charset="0"/>
              </a:rPr>
              <a:t>–</a:t>
            </a:r>
            <a:r>
              <a:rPr lang="en-US" dirty="0" smtClean="0">
                <a:cs typeface="Courier New" pitchFamily="49" charset="0"/>
              </a:rPr>
              <a:t> Local Management Interface</a:t>
            </a:r>
          </a:p>
          <a:p>
            <a:pPr eaLnBrk="1" hangingPunct="1"/>
            <a:r>
              <a:rPr lang="en-US" dirty="0" smtClean="0">
                <a:cs typeface="Courier New" pitchFamily="49" charset="0"/>
              </a:rPr>
              <a:t>When selecting equipment such as a router or an IAD be sure the device supports LMI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At first LMI was just used as a keep-alive signal between the router and the frame relay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F1F51-9067-4A6B-BB3F-CAE242CCA3A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Frame Relay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was derived from X.25 and ISDN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Recall that X.25 was developed for use over unreliable data lines made of copper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Frame Relay recognizes that data lines are now highly reliable and run over fiber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Frame Relay removes the extensive error checking built into X.25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E19-6EE1-4277-ABD6-9FE0C3987C30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ourier New" pitchFamily="49" charset="0"/>
              </a:rPr>
              <a:t>LMI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 second generation called ANSI T1.67 Annex D by ANSI and Annex A by the ITU-T provides additional information</a:t>
            </a:r>
            <a:endParaRPr lang="en-US" dirty="0" smtClean="0">
              <a:cs typeface="Courier New" pitchFamily="49" charset="0"/>
            </a:endParaRPr>
          </a:p>
          <a:p>
            <a:pPr eaLnBrk="1" hangingPunct="1"/>
            <a:r>
              <a:rPr lang="en-US" dirty="0" smtClean="0">
                <a:cs typeface="Courier New" pitchFamily="49" charset="0"/>
              </a:rPr>
              <a:t>LMI now provides basic management information about the physical access circuits and the DLCIs of the PVCs traversing the access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96AF-3C78-41D0-A59C-5475BC780E2E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ourier New" pitchFamily="49" charset="0"/>
              </a:rPr>
              <a:t>LMI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ourier New" pitchFamily="49" charset="0"/>
              </a:rPr>
              <a:t>When adding a PVC between two sites, for example, LMI-capable routers at the sites will automatically detect that the PVC is there</a:t>
            </a:r>
          </a:p>
          <a:p>
            <a:pPr eaLnBrk="1" hangingPunct="1"/>
            <a:r>
              <a:rPr lang="en-US" dirty="0" smtClean="0">
                <a:cs typeface="Courier New" pitchFamily="49" charset="0"/>
              </a:rPr>
              <a:t>Without LMI routers must be updated manually as PVCs are added, deleted, or 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1218-1B79-453D-A050-79DC3F4AC155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ourier New" pitchFamily="49" charset="0"/>
              </a:rPr>
              <a:t>LMI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ourier New" pitchFamily="49" charset="0"/>
              </a:rPr>
              <a:t>LMI support enables CPE - Customer Premises Equipment and frame relay switches at the edge of a service provider</a:t>
            </a:r>
            <a:r>
              <a:rPr lang="en-US" dirty="0" smtClean="0">
                <a:latin typeface="Times New Roman" pitchFamily="18" charset="0"/>
                <a:cs typeface="Courier New" pitchFamily="49" charset="0"/>
              </a:rPr>
              <a:t>’</a:t>
            </a:r>
            <a:r>
              <a:rPr lang="en-US" dirty="0" smtClean="0">
                <a:cs typeface="Courier New" pitchFamily="49" charset="0"/>
              </a:rPr>
              <a:t>s network to communicate with one another about the following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cs typeface="Courier New" pitchFamily="49" charset="0"/>
              </a:rPr>
              <a:t>Whether the physical access link is functioning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cs typeface="Courier New" pitchFamily="49" charset="0"/>
              </a:rPr>
              <a:t>Which PVCs exist on the access link and which are active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BB9B9-4590-4728-B3A6-5EA7A4A7551B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ourier New" pitchFamily="49" charset="0"/>
              </a:rPr>
              <a:t>LMI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cs typeface="Courier New" pitchFamily="49" charset="0"/>
              </a:rPr>
              <a:t>Whether any new PVCs have been brought up on the access link and whether they are active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35FC5-3083-448C-BF40-9EE76CDA190A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GB" dirty="0" smtClean="0"/>
              <a:t>L</a:t>
            </a:r>
            <a:r>
              <a:rPr lang="en-GB" altLang="en-GB" dirty="0" smtClean="0"/>
              <a:t>MI</a:t>
            </a:r>
            <a:endParaRPr lang="en-US" dirty="0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cs typeface="Arial" charset="0"/>
              </a:rPr>
              <a:t>Three types of LMIs are supported by Cisco routers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Cisco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The original LMI extensions </a:t>
            </a:r>
            <a:endParaRPr lang="en-US" dirty="0" smtClean="0"/>
          </a:p>
          <a:p>
            <a:pPr lvl="1" eaLnBrk="1" hangingPunct="1"/>
            <a:r>
              <a:rPr lang="en-US" dirty="0" smtClean="0">
                <a:cs typeface="Arial" charset="0"/>
              </a:rPr>
              <a:t>Ansi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The ANSI standard T1.617 Annex 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q933a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The ITU standard Q933 Annex 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08419-344A-48DA-81A1-110DF11B90DC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LMI Frame Format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5257800" y="1962150"/>
            <a:ext cx="1828800" cy="6858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5257800" y="2190750"/>
            <a:ext cx="182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LMI Message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1447800" y="1962150"/>
            <a:ext cx="1371600" cy="685800"/>
          </a:xfrm>
          <a:prstGeom prst="rect">
            <a:avLst/>
          </a:prstGeom>
          <a:solidFill>
            <a:srgbClr val="ECF0C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7086600" y="1962150"/>
            <a:ext cx="533400" cy="685800"/>
          </a:xfrm>
          <a:prstGeom prst="rect">
            <a:avLst/>
          </a:prstGeom>
          <a:solidFill>
            <a:srgbClr val="ECF0C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7620000" y="1962150"/>
            <a:ext cx="457200" cy="685800"/>
          </a:xfrm>
          <a:prstGeom prst="rect">
            <a:avLst/>
          </a:prstGeom>
          <a:solidFill>
            <a:srgbClr val="ECF0C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990600" y="1962150"/>
            <a:ext cx="457200" cy="685800"/>
          </a:xfrm>
          <a:prstGeom prst="rect">
            <a:avLst/>
          </a:prstGeom>
          <a:solidFill>
            <a:srgbClr val="ECF0C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85800" y="2190750"/>
            <a:ext cx="1066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Flag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7315200" y="2190750"/>
            <a:ext cx="1066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Flag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934200" y="2190750"/>
            <a:ext cx="83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FCS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0668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1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71628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2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6962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1524000" y="2190750"/>
            <a:ext cx="1066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Address</a:t>
            </a:r>
          </a:p>
        </p:txBody>
      </p:sp>
      <p:sp>
        <p:nvSpPr>
          <p:cNvPr id="47122" name="Text Box 39"/>
          <p:cNvSpPr txBox="1">
            <a:spLocks noChangeArrowheads="1"/>
          </p:cNvSpPr>
          <p:nvPr/>
        </p:nvSpPr>
        <p:spPr bwMode="auto">
          <a:xfrm>
            <a:off x="19812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2</a:t>
            </a:r>
          </a:p>
        </p:txBody>
      </p:sp>
      <p:sp>
        <p:nvSpPr>
          <p:cNvPr id="47123" name="Rectangle 51"/>
          <p:cNvSpPr>
            <a:spLocks noChangeArrowheads="1"/>
          </p:cNvSpPr>
          <p:nvPr/>
        </p:nvSpPr>
        <p:spPr bwMode="auto">
          <a:xfrm>
            <a:off x="2819400" y="1962150"/>
            <a:ext cx="838200" cy="6858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24" name="Text Box 52"/>
          <p:cNvSpPr txBox="1">
            <a:spLocks noChangeArrowheads="1"/>
          </p:cNvSpPr>
          <p:nvPr/>
        </p:nvSpPr>
        <p:spPr bwMode="auto">
          <a:xfrm>
            <a:off x="31242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1</a:t>
            </a:r>
          </a:p>
        </p:txBody>
      </p:sp>
      <p:sp>
        <p:nvSpPr>
          <p:cNvPr id="47125" name="Text Box 55"/>
          <p:cNvSpPr txBox="1">
            <a:spLocks noChangeArrowheads="1"/>
          </p:cNvSpPr>
          <p:nvPr/>
        </p:nvSpPr>
        <p:spPr bwMode="auto">
          <a:xfrm>
            <a:off x="2819400" y="2190750"/>
            <a:ext cx="83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Control</a:t>
            </a:r>
          </a:p>
        </p:txBody>
      </p:sp>
      <p:sp>
        <p:nvSpPr>
          <p:cNvPr id="47126" name="Rectangle 56"/>
          <p:cNvSpPr>
            <a:spLocks noChangeArrowheads="1"/>
          </p:cNvSpPr>
          <p:nvPr/>
        </p:nvSpPr>
        <p:spPr bwMode="auto">
          <a:xfrm>
            <a:off x="3657600" y="1962150"/>
            <a:ext cx="533400" cy="6858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27" name="Text Box 57"/>
          <p:cNvSpPr txBox="1">
            <a:spLocks noChangeArrowheads="1"/>
          </p:cNvSpPr>
          <p:nvPr/>
        </p:nvSpPr>
        <p:spPr bwMode="auto">
          <a:xfrm>
            <a:off x="38100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1</a:t>
            </a:r>
          </a:p>
        </p:txBody>
      </p:sp>
      <p:sp>
        <p:nvSpPr>
          <p:cNvPr id="47128" name="Text Box 58"/>
          <p:cNvSpPr txBox="1">
            <a:spLocks noChangeArrowheads="1"/>
          </p:cNvSpPr>
          <p:nvPr/>
        </p:nvSpPr>
        <p:spPr bwMode="auto">
          <a:xfrm>
            <a:off x="3505200" y="2190750"/>
            <a:ext cx="83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PD</a:t>
            </a:r>
          </a:p>
        </p:txBody>
      </p:sp>
      <p:sp>
        <p:nvSpPr>
          <p:cNvPr id="47129" name="Rectangle 59"/>
          <p:cNvSpPr>
            <a:spLocks noChangeArrowheads="1"/>
          </p:cNvSpPr>
          <p:nvPr/>
        </p:nvSpPr>
        <p:spPr bwMode="auto">
          <a:xfrm>
            <a:off x="4191000" y="1962150"/>
            <a:ext cx="533400" cy="6858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30" name="Text Box 60"/>
          <p:cNvSpPr txBox="1">
            <a:spLocks noChangeArrowheads="1"/>
          </p:cNvSpPr>
          <p:nvPr/>
        </p:nvSpPr>
        <p:spPr bwMode="auto">
          <a:xfrm>
            <a:off x="43434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1</a:t>
            </a:r>
          </a:p>
        </p:txBody>
      </p:sp>
      <p:sp>
        <p:nvSpPr>
          <p:cNvPr id="47131" name="Text Box 61"/>
          <p:cNvSpPr txBox="1">
            <a:spLocks noChangeArrowheads="1"/>
          </p:cNvSpPr>
          <p:nvPr/>
        </p:nvSpPr>
        <p:spPr bwMode="auto">
          <a:xfrm>
            <a:off x="4038600" y="2190750"/>
            <a:ext cx="83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CR</a:t>
            </a:r>
          </a:p>
        </p:txBody>
      </p:sp>
      <p:sp>
        <p:nvSpPr>
          <p:cNvPr id="47132" name="Rectangle 62"/>
          <p:cNvSpPr>
            <a:spLocks noChangeArrowheads="1"/>
          </p:cNvSpPr>
          <p:nvPr/>
        </p:nvSpPr>
        <p:spPr bwMode="auto">
          <a:xfrm>
            <a:off x="4724400" y="1962150"/>
            <a:ext cx="533400" cy="6858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sp>
        <p:nvSpPr>
          <p:cNvPr id="47133" name="Text Box 63"/>
          <p:cNvSpPr txBox="1">
            <a:spLocks noChangeArrowheads="1"/>
          </p:cNvSpPr>
          <p:nvPr/>
        </p:nvSpPr>
        <p:spPr bwMode="auto">
          <a:xfrm>
            <a:off x="4876800" y="16573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1</a:t>
            </a:r>
          </a:p>
        </p:txBody>
      </p:sp>
      <p:sp>
        <p:nvSpPr>
          <p:cNvPr id="47134" name="Text Box 64"/>
          <p:cNvSpPr txBox="1">
            <a:spLocks noChangeArrowheads="1"/>
          </p:cNvSpPr>
          <p:nvPr/>
        </p:nvSpPr>
        <p:spPr bwMode="auto">
          <a:xfrm>
            <a:off x="4572000" y="2190750"/>
            <a:ext cx="83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MT</a:t>
            </a:r>
          </a:p>
        </p:txBody>
      </p:sp>
      <p:pic>
        <p:nvPicPr>
          <p:cNvPr id="47135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05150"/>
            <a:ext cx="72278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5DC4-5E0C-486F-A88E-E5A94F4EF6F3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Basic Frame Relay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 l="1875" t="31255" r="38443" b="26253"/>
          <a:stretch>
            <a:fillRect/>
          </a:stretch>
        </p:blipFill>
        <p:spPr bwMode="auto">
          <a:xfrm>
            <a:off x="685800" y="1600200"/>
            <a:ext cx="7696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39724-CB67-4B41-BF90-C3619D6A9C16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Subinterfaces</a:t>
            </a: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72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2BFA6-1051-448B-BD0A-D81105B0BE11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Subinterfaces</a:t>
            </a:r>
          </a:p>
        </p:txBody>
      </p:sp>
      <p:grpSp>
        <p:nvGrpSpPr>
          <p:cNvPr id="55301" name="Group 8"/>
          <p:cNvGrpSpPr>
            <a:grpSpLocks/>
          </p:cNvGrpSpPr>
          <p:nvPr/>
        </p:nvGrpSpPr>
        <p:grpSpPr bwMode="auto">
          <a:xfrm>
            <a:off x="2209800" y="1447800"/>
            <a:ext cx="4800600" cy="4768850"/>
            <a:chOff x="1200" y="864"/>
            <a:chExt cx="3264" cy="3100"/>
          </a:xfrm>
        </p:grpSpPr>
        <p:pic>
          <p:nvPicPr>
            <p:cNvPr id="5530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3751" t="61258" r="43130" b="22502"/>
            <a:stretch>
              <a:fillRect/>
            </a:stretch>
          </p:blipFill>
          <p:spPr bwMode="auto">
            <a:xfrm>
              <a:off x="1200" y="3216"/>
              <a:ext cx="326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751" t="25003" r="43130" b="22502"/>
            <a:stretch>
              <a:fillRect/>
            </a:stretch>
          </p:blipFill>
          <p:spPr bwMode="auto">
            <a:xfrm>
              <a:off x="1200" y="864"/>
              <a:ext cx="3264" cy="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Relay</a:t>
            </a:r>
            <a:r>
              <a:rPr lang="en-US" baseline="0" dirty="0" smtClean="0"/>
              <a:t> Mapping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7F00A-D967-47F4-8B86-10E6F02FE4E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Frame relay mapping</a:t>
            </a:r>
            <a:r>
              <a:rPr lang="en-US" baseline="0" dirty="0" smtClean="0"/>
              <a:t> is used to discover the layer 3 address of a layer 2 DLCI</a:t>
            </a:r>
          </a:p>
          <a:p>
            <a:r>
              <a:rPr lang="en-US" baseline="0" dirty="0" smtClean="0"/>
              <a:t>This is needed in a </a:t>
            </a:r>
            <a:r>
              <a:rPr lang="en-US" baseline="0" dirty="0" err="1" smtClean="0"/>
              <a:t>multiaccess</a:t>
            </a:r>
            <a:r>
              <a:rPr lang="en-US" baseline="0" dirty="0" smtClean="0"/>
              <a:t> network</a:t>
            </a:r>
          </a:p>
          <a:p>
            <a:r>
              <a:rPr lang="en-US" baseline="0" dirty="0" smtClean="0"/>
              <a:t>This will happen automatically with LMI that is enabled by default</a:t>
            </a:r>
          </a:p>
          <a:p>
            <a:r>
              <a:rPr lang="en-US" baseline="0" dirty="0" smtClean="0"/>
              <a:t>You need do nothing for this to happen</a:t>
            </a:r>
          </a:p>
          <a:p>
            <a:r>
              <a:rPr lang="en-US" baseline="0" dirty="0" smtClean="0"/>
              <a:t>Inverse ARP does this for you after LMI discovers the links</a:t>
            </a:r>
          </a:p>
        </p:txBody>
      </p:sp>
    </p:spTree>
    <p:extLst>
      <p:ext uri="{BB962C8B-B14F-4D97-AF65-F5344CB8AC3E}">
        <p14:creationId xmlns:p14="http://schemas.microsoft.com/office/powerpoint/2010/main" val="380474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EB8A-001D-4A0A-B95A-5DE8AD6D12E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Frame Relay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original Frame Relay standard was developed in the 70s and 80s as a service for ISDN</a:t>
            </a:r>
          </a:p>
          <a:p>
            <a:pPr eaLnBrk="1" hangingPunct="1"/>
            <a:r>
              <a:rPr lang="en-US" dirty="0" smtClean="0"/>
              <a:t>No one ever did anything with this idea at that time</a:t>
            </a:r>
          </a:p>
          <a:p>
            <a:pPr eaLnBrk="1" hangingPunct="1"/>
            <a:r>
              <a:rPr lang="en-US" dirty="0" smtClean="0"/>
              <a:t>Robert Gourley of WilTel is credited with the initial development of Frame Relay in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Relay Mapping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7F00A-D967-47F4-8B86-10E6F02FE4E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If there is a need</a:t>
            </a:r>
            <a:r>
              <a:rPr lang="en-US" baseline="0" dirty="0" smtClean="0"/>
              <a:t> to do this manually, it is done with the frame relay map command</a:t>
            </a:r>
          </a:p>
          <a:p>
            <a:r>
              <a:rPr lang="en-US" baseline="0" dirty="0" smtClean="0"/>
              <a:t>For example</a:t>
            </a:r>
          </a:p>
          <a:p>
            <a:pPr lvl="1"/>
            <a:r>
              <a:rPr lang="en-US" dirty="0" smtClean="0"/>
              <a:t>interface</a:t>
            </a:r>
            <a:r>
              <a:rPr lang="en-US" baseline="0" dirty="0" smtClean="0"/>
              <a:t> s0/0/0/</a:t>
            </a:r>
          </a:p>
          <a:p>
            <a:pPr lvl="1"/>
            <a:r>
              <a:rPr lang="en-US" baseline="0" dirty="0" smtClean="0"/>
              <a:t>no frame-relay inverse-</a:t>
            </a:r>
            <a:r>
              <a:rPr lang="en-US" baseline="0" dirty="0" err="1" smtClean="0"/>
              <a:t>arp</a:t>
            </a:r>
            <a:endParaRPr lang="en-US" baseline="0" dirty="0" smtClean="0"/>
          </a:p>
          <a:p>
            <a:pPr lvl="1"/>
            <a:r>
              <a:rPr lang="en-US" dirty="0" smtClean="0"/>
              <a:t>frame-relay map </a:t>
            </a:r>
            <a:r>
              <a:rPr lang="en-US" dirty="0" err="1" smtClean="0"/>
              <a:t>ip</a:t>
            </a:r>
            <a:r>
              <a:rPr lang="en-US" dirty="0" smtClean="0"/>
              <a:t> 199.1.1.2 52 broadcast</a:t>
            </a:r>
          </a:p>
        </p:txBody>
      </p:sp>
    </p:spTree>
    <p:extLst>
      <p:ext uri="{BB962C8B-B14F-4D97-AF65-F5344CB8AC3E}">
        <p14:creationId xmlns:p14="http://schemas.microsoft.com/office/powerpoint/2010/main" val="1592540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8E56-5928-4B4D-A7E0-BB86B10AC010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Verifying Frame Relay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76400"/>
            <a:ext cx="8224837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cs typeface="Arial" charset="0"/>
              </a:rPr>
              <a:t>The </a:t>
            </a:r>
            <a:r>
              <a:rPr lang="en-US" dirty="0" smtClean="0">
                <a:cs typeface="Courier New" pitchFamily="49" charset="0"/>
              </a:rPr>
              <a:t>show interfaces</a:t>
            </a:r>
            <a:r>
              <a:rPr lang="en-US" dirty="0" smtClean="0">
                <a:cs typeface="Arial" charset="0"/>
              </a:rPr>
              <a:t> command displays information regarding the encapsulation and Layer 1 and Layer 2 status</a:t>
            </a:r>
          </a:p>
          <a:p>
            <a:pPr eaLnBrk="1" hangingPunct="1">
              <a:lnSpc>
                <a:spcPct val="85000"/>
              </a:lnSpc>
            </a:pPr>
            <a:r>
              <a:rPr lang="en-US" dirty="0" smtClean="0">
                <a:cs typeface="Arial" charset="0"/>
              </a:rPr>
              <a:t>It also displays information about the following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3000" dirty="0" smtClean="0">
                <a:cs typeface="Arial" charset="0"/>
              </a:rPr>
              <a:t>The LMI type </a:t>
            </a:r>
            <a:endParaRPr lang="en-US" sz="30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3000" dirty="0" smtClean="0">
                <a:cs typeface="Arial" charset="0"/>
              </a:rPr>
              <a:t>The LMI DLCI </a:t>
            </a:r>
            <a:endParaRPr lang="en-US" sz="30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3000" dirty="0" smtClean="0">
                <a:cs typeface="Arial" charset="0"/>
              </a:rPr>
              <a:t>The Frame Relay DTE/DCE type 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C69BE-5AFD-46E1-AAFB-4097F8BB07B7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show interface</a:t>
            </a:r>
            <a:endParaRPr lang="en-GB" dirty="0" smtClean="0"/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509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288925" y="5241925"/>
            <a:ext cx="128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b="1" dirty="0">
                <a:latin typeface="Arial" charset="0"/>
              </a:rPr>
              <a:t>LMI Type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57351" name="Line 5"/>
          <p:cNvSpPr>
            <a:spLocks noChangeShapeType="1"/>
          </p:cNvSpPr>
          <p:nvPr/>
        </p:nvSpPr>
        <p:spPr bwMode="auto">
          <a:xfrm flipV="1">
            <a:off x="1524000" y="4419600"/>
            <a:ext cx="411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239713" y="4708525"/>
            <a:ext cx="128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b="1" dirty="0">
                <a:latin typeface="Arial" charset="0"/>
              </a:rPr>
              <a:t>LMI DLCI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57353" name="Line 7"/>
          <p:cNvSpPr>
            <a:spLocks noChangeShapeType="1"/>
          </p:cNvSpPr>
          <p:nvPr/>
        </p:nvSpPr>
        <p:spPr bwMode="auto">
          <a:xfrm flipV="1">
            <a:off x="1524000" y="44196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4" name="Line 8"/>
          <p:cNvSpPr>
            <a:spLocks noChangeShapeType="1"/>
          </p:cNvSpPr>
          <p:nvPr/>
        </p:nvSpPr>
        <p:spPr bwMode="auto">
          <a:xfrm>
            <a:off x="1676400" y="33528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5" name="Text Box 9"/>
          <p:cNvSpPr txBox="1">
            <a:spLocks noChangeArrowheads="1"/>
          </p:cNvSpPr>
          <p:nvPr/>
        </p:nvSpPr>
        <p:spPr bwMode="auto">
          <a:xfrm>
            <a:off x="228600" y="31242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b="1" dirty="0">
                <a:latin typeface="Arial" charset="0"/>
              </a:rPr>
              <a:t>LMI Status</a:t>
            </a:r>
            <a:endParaRPr lang="en-GB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9C22B-6F80-4969-876C-481E61B99AE0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show frame-relay lmi</a:t>
            </a: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436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DC4B-1702-4EE4-8C60-5A3D2E657732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show frame-relay pvc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1031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B62DB-B668-43A4-8694-20029074469B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show frame-relay map</a:t>
            </a: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1600200"/>
            <a:ext cx="6391275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B36D6-A184-4046-B917-52D921CF3811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debug frame-relay lmi</a:t>
            </a: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55626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6705600" y="2819400"/>
            <a:ext cx="1833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b="1" dirty="0">
                <a:latin typeface="Arial" charset="0"/>
              </a:rPr>
              <a:t>PVC Status</a:t>
            </a:r>
          </a:p>
          <a:p>
            <a:r>
              <a:rPr lang="en-IE" sz="2000" b="1" dirty="0">
                <a:latin typeface="Arial" charset="0"/>
              </a:rPr>
              <a:t>0x2 – Active</a:t>
            </a:r>
          </a:p>
          <a:p>
            <a:r>
              <a:rPr lang="en-IE" sz="2000" b="1" dirty="0">
                <a:latin typeface="Arial" charset="0"/>
              </a:rPr>
              <a:t>0x0 – Inactive</a:t>
            </a:r>
          </a:p>
          <a:p>
            <a:r>
              <a:rPr lang="en-IE" sz="2000" b="1" dirty="0">
                <a:latin typeface="Arial" charset="0"/>
              </a:rPr>
              <a:t>0x4 – Deleted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 flipH="1">
            <a:off x="4800600" y="3124200"/>
            <a:ext cx="1905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23A05-F22E-41B5-ABB5-F8B45120CA6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Frame Relay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Gourley’s original intention was just to develop a new product for WilTel rather than change the world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later developed that this was a good way to lower cost, since the data was going over a shared network rather than a private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EE90-6C59-4B27-8FBA-D79B9A3D66F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Frame Relay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Of course this was a hard sell to convince people to move off of what they saw as the safer and more secure private networks they had built to public networks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 in all cases, lower cost wins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Despite</a:t>
            </a:r>
            <a:r>
              <a:rPr lang="en-US" baseline="0" dirty="0" smtClean="0"/>
              <a:t> the lower cost a major problem with Frame Relay is a lack of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 for time sensitive traffic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F8445-B3EA-4C88-BF1E-D8F144B908D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Operation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 Relay is a two part technology</a:t>
            </a:r>
          </a:p>
          <a:p>
            <a:pPr eaLnBrk="1" hangingPunct="1"/>
            <a:r>
              <a:rPr lang="en-US" dirty="0" smtClean="0"/>
              <a:t>It requires an underlying data line to carry traffic from the customer site to the Frame Relay Cloud</a:t>
            </a:r>
          </a:p>
          <a:p>
            <a:pPr eaLnBrk="1" hangingPunct="1"/>
            <a:r>
              <a:rPr lang="en-US" dirty="0" smtClean="0"/>
              <a:t>The data line typically used is a T Carrier</a:t>
            </a:r>
            <a:r>
              <a:rPr lang="en-US" baseline="0" dirty="0" smtClean="0"/>
              <a:t> circuit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2003Guide_3.03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336666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B8B8"/>
      </a:accent5>
      <a:accent6>
        <a:srgbClr val="A72632"/>
      </a:accent6>
      <a:hlink>
        <a:srgbClr val="FF9900"/>
      </a:hlink>
      <a:folHlink>
        <a:srgbClr val="339999"/>
      </a:folHlink>
    </a:clrScheme>
    <a:fontScheme name="Cisco2003Guide_3.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sco2003Guide_3.0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Guide_3.0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2618</Words>
  <Application>Microsoft Office PowerPoint</Application>
  <PresentationFormat>On-screen Show (4:3)</PresentationFormat>
  <Paragraphs>367</Paragraphs>
  <Slides>66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Cisco2003Guide_3.03</vt:lpstr>
      <vt:lpstr>CiscoAcademy</vt:lpstr>
      <vt:lpstr>Bitmap Image</vt:lpstr>
      <vt:lpstr>Frame Relay Last Update 2011.06.01 1.5.0</vt:lpstr>
      <vt:lpstr>Objective</vt:lpstr>
      <vt:lpstr>What is Frame Relay</vt:lpstr>
      <vt:lpstr>What is Frame Relay</vt:lpstr>
      <vt:lpstr>What is Frame Relay</vt:lpstr>
      <vt:lpstr>What is Frame Relay</vt:lpstr>
      <vt:lpstr>What is Frame Relay</vt:lpstr>
      <vt:lpstr>What is Frame Relay</vt:lpstr>
      <vt:lpstr>Frame Relay Operation</vt:lpstr>
      <vt:lpstr>Frame Relay Operation</vt:lpstr>
      <vt:lpstr>Frame Relay Operation</vt:lpstr>
      <vt:lpstr>Frame Relay Operation</vt:lpstr>
      <vt:lpstr>Frame Relay Operation</vt:lpstr>
      <vt:lpstr>Frame Relay Switches</vt:lpstr>
      <vt:lpstr>Frame Relay Concepts</vt:lpstr>
      <vt:lpstr>DLCI</vt:lpstr>
      <vt:lpstr>DLCI</vt:lpstr>
      <vt:lpstr>DLCI</vt:lpstr>
      <vt:lpstr>DLCI</vt:lpstr>
      <vt:lpstr>Local Significance of DLCIs</vt:lpstr>
      <vt:lpstr>DLCI</vt:lpstr>
      <vt:lpstr>Virtual Circuits</vt:lpstr>
      <vt:lpstr>Virtual Circuits</vt:lpstr>
      <vt:lpstr>Frame Relay Functions</vt:lpstr>
      <vt:lpstr>Congestion Control</vt:lpstr>
      <vt:lpstr>Congestion Control</vt:lpstr>
      <vt:lpstr>Congestion Control</vt:lpstr>
      <vt:lpstr>Congestion Control</vt:lpstr>
      <vt:lpstr>Congestion Control</vt:lpstr>
      <vt:lpstr>Congestion Control</vt:lpstr>
      <vt:lpstr>Congestion Control</vt:lpstr>
      <vt:lpstr>Congestion Control</vt:lpstr>
      <vt:lpstr>Congestion Control</vt:lpstr>
      <vt:lpstr>Frame Relay Frame Format</vt:lpstr>
      <vt:lpstr>Frame Relay Frame Format</vt:lpstr>
      <vt:lpstr>Frame Relay Frame Format</vt:lpstr>
      <vt:lpstr>Frame Relay Frame Format</vt:lpstr>
      <vt:lpstr>Frame Relay Frame Format</vt:lpstr>
      <vt:lpstr>Frame Relay Capture</vt:lpstr>
      <vt:lpstr>Frame Relay Capture</vt:lpstr>
      <vt:lpstr>Lab</vt:lpstr>
      <vt:lpstr>Lab</vt:lpstr>
      <vt:lpstr>Lab</vt:lpstr>
      <vt:lpstr>Lab</vt:lpstr>
      <vt:lpstr>Lab</vt:lpstr>
      <vt:lpstr>Lab</vt:lpstr>
      <vt:lpstr>Lab</vt:lpstr>
      <vt:lpstr>Lab</vt:lpstr>
      <vt:lpstr>LMI</vt:lpstr>
      <vt:lpstr>LMI</vt:lpstr>
      <vt:lpstr>LMI</vt:lpstr>
      <vt:lpstr>LMI</vt:lpstr>
      <vt:lpstr>LMI</vt:lpstr>
      <vt:lpstr>LMI</vt:lpstr>
      <vt:lpstr>LMI Frame Format</vt:lpstr>
      <vt:lpstr>Configuring Basic Frame Relay</vt:lpstr>
      <vt:lpstr>Frame Relay Subinterfaces</vt:lpstr>
      <vt:lpstr>Configuring Subinterfaces</vt:lpstr>
      <vt:lpstr>Frame Relay Mapping</vt:lpstr>
      <vt:lpstr>Frame Relay Mapping</vt:lpstr>
      <vt:lpstr>Verifying Frame Relay</vt:lpstr>
      <vt:lpstr>show interface</vt:lpstr>
      <vt:lpstr>show frame-relay lmi</vt:lpstr>
      <vt:lpstr>show frame-relay pvc</vt:lpstr>
      <vt:lpstr>show frame-relay map</vt:lpstr>
      <vt:lpstr>debug frame-relay lmi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 Relay</dc:title>
  <dc:creator>Kenneth M. Chipps Ph.D.</dc:creator>
  <cp:lastModifiedBy>Kenneth M. Chipps Ph.D.</cp:lastModifiedBy>
  <cp:revision>213</cp:revision>
  <dcterms:created xsi:type="dcterms:W3CDTF">2003-05-14T17:49:59Z</dcterms:created>
  <dcterms:modified xsi:type="dcterms:W3CDTF">2011-08-12T15:11:02Z</dcterms:modified>
</cp:coreProperties>
</file>