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6" r:id="rId4"/>
    <p:sldId id="292" r:id="rId5"/>
    <p:sldId id="314" r:id="rId6"/>
    <p:sldId id="301" r:id="rId7"/>
    <p:sldId id="302" r:id="rId8"/>
    <p:sldId id="303" r:id="rId9"/>
    <p:sldId id="304" r:id="rId10"/>
    <p:sldId id="305" r:id="rId11"/>
    <p:sldId id="30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B09367-EE92-4DF3-B3B2-2AD376A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CD9EBB-4628-4889-9262-FD670C2F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18E831-D7FE-4B16-AEE6-DE1D59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203F-9F56-4CF1-803E-B2F8D5F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5B5F-CAD2-4E2F-8DCB-A5E1DCB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DFBE-3F31-4D03-8F38-C8178655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83AF-3045-4B13-9605-46F93B3C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3132-E99F-42CB-AD58-86D288E2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77D5-B729-44FD-A14E-CF955A8EA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4939-23CE-4987-9FD3-DA1499032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149-DAD2-4ECE-A86B-6149CE9E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6458-C41D-4110-BE32-754F7258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CB21-BEA8-4FF6-BEB4-36ED25EF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B323-2998-43F5-BE03-1C4D7E99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EC7B-A0A7-46A2-9226-19B8680F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EDCF-C8D4-4761-BDB2-3725CFCD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24CF04-425F-4BC7-88AE-06B1CCC9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Free Space Optics </a:t>
            </a:r>
            <a:r>
              <a:rPr lang="en-US" dirty="0" smtClean="0"/>
              <a:t>Equipment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smtClean="0"/>
              <a:t>Last Update 2011.09.08</a:t>
            </a:r>
          </a:p>
          <a:p>
            <a:r>
              <a:rPr lang="en-US" sz="2400" smtClean="0"/>
              <a:t>1.0.0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F42D1-423E-498A-B36E-62EB2FD84C8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Connections</a:t>
            </a:r>
          </a:p>
        </p:txBody>
      </p:sp>
      <p:pic>
        <p:nvPicPr>
          <p:cNvPr id="173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14" t="16417" r="8580" b="7463"/>
          <a:stretch>
            <a:fillRect/>
          </a:stretch>
        </p:blipFill>
        <p:spPr>
          <a:xfrm>
            <a:off x="2008188" y="1282700"/>
            <a:ext cx="5157787" cy="4764088"/>
          </a:xfrm>
          <a:noFill/>
        </p:spPr>
      </p:pic>
      <p:sp>
        <p:nvSpPr>
          <p:cNvPr id="173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08CB1B-51DF-414E-B1A4-7945A5B1CA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306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1014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Connections</a:t>
            </a:r>
          </a:p>
        </p:txBody>
      </p:sp>
      <p:pic>
        <p:nvPicPr>
          <p:cNvPr id="17408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t="10448" r="30963" b="7463"/>
          <a:stretch>
            <a:fillRect/>
          </a:stretch>
        </p:blipFill>
        <p:spPr>
          <a:xfrm>
            <a:off x="2921000" y="1319213"/>
            <a:ext cx="3122613" cy="4781550"/>
          </a:xfrm>
          <a:noFill/>
        </p:spPr>
      </p:pic>
      <p:sp>
        <p:nvSpPr>
          <p:cNvPr id="174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D2416-BCE1-4390-92DC-85BECDD695B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085" name="Oval 10"/>
          <p:cNvSpPr>
            <a:spLocks noChangeArrowheads="1"/>
          </p:cNvSpPr>
          <p:nvPr/>
        </p:nvSpPr>
        <p:spPr bwMode="auto">
          <a:xfrm>
            <a:off x="3733800" y="2133600"/>
            <a:ext cx="14478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Text Box 11"/>
          <p:cNvSpPr txBox="1">
            <a:spLocks noChangeArrowheads="1"/>
          </p:cNvSpPr>
          <p:nvPr/>
        </p:nvSpPr>
        <p:spPr bwMode="auto">
          <a:xfrm>
            <a:off x="6457950" y="22479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Fiber Optic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Data Connection</a:t>
            </a:r>
          </a:p>
        </p:txBody>
      </p:sp>
      <p:sp>
        <p:nvSpPr>
          <p:cNvPr id="174087" name="Line 12"/>
          <p:cNvSpPr>
            <a:spLocks noChangeShapeType="1"/>
          </p:cNvSpPr>
          <p:nvPr/>
        </p:nvSpPr>
        <p:spPr bwMode="auto">
          <a:xfrm flipH="1">
            <a:off x="5391150" y="2590800"/>
            <a:ext cx="1435100" cy="158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88" name="Oval 13"/>
          <p:cNvSpPr>
            <a:spLocks noChangeArrowheads="1"/>
          </p:cNvSpPr>
          <p:nvPr/>
        </p:nvSpPr>
        <p:spPr bwMode="auto">
          <a:xfrm>
            <a:off x="3886200" y="3905250"/>
            <a:ext cx="2133600" cy="1752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Text Box 14"/>
          <p:cNvSpPr txBox="1">
            <a:spLocks noChangeArrowheads="1"/>
          </p:cNvSpPr>
          <p:nvPr/>
        </p:nvSpPr>
        <p:spPr bwMode="auto">
          <a:xfrm>
            <a:off x="6972300" y="386715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Electrical Power Connection</a:t>
            </a:r>
          </a:p>
        </p:txBody>
      </p:sp>
      <p:sp>
        <p:nvSpPr>
          <p:cNvPr id="174090" name="Line 15"/>
          <p:cNvSpPr>
            <a:spLocks noChangeShapeType="1"/>
          </p:cNvSpPr>
          <p:nvPr/>
        </p:nvSpPr>
        <p:spPr bwMode="auto">
          <a:xfrm flipH="1">
            <a:off x="6126163" y="4495800"/>
            <a:ext cx="1112837" cy="2127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09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42233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What type of equipment is used</a:t>
            </a:r>
            <a:r>
              <a:rPr lang="en-US" baseline="0" dirty="0" smtClean="0"/>
              <a:t> for </a:t>
            </a:r>
            <a:r>
              <a:rPr lang="en-US" baseline="0" dirty="0" smtClean="0"/>
              <a:t>a Free Space Optics connection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53F1A-A433-41C3-AA2F-0F351D20804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FSO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FSO – Free Space Optics link occurs at layer</a:t>
            </a:r>
            <a:r>
              <a:rPr lang="en-US" baseline="0" dirty="0" smtClean="0"/>
              <a:t> 1 as FSO is basically a fiber optic cable connection without the cable</a:t>
            </a:r>
          </a:p>
          <a:p>
            <a:r>
              <a:rPr lang="en-US" baseline="0" dirty="0" smtClean="0"/>
              <a:t>The most common setup is to mount each end point unit to the parapet of the roof</a:t>
            </a:r>
          </a:p>
          <a:p>
            <a:r>
              <a:rPr lang="en-US" baseline="0" dirty="0" smtClean="0"/>
              <a:t>For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Roof Ledge Mount</a:t>
            </a:r>
          </a:p>
        </p:txBody>
      </p:sp>
      <p:pic>
        <p:nvPicPr>
          <p:cNvPr id="159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37" t="12047" r="35854" b="18460"/>
          <a:stretch>
            <a:fillRect/>
          </a:stretch>
        </p:blipFill>
        <p:spPr>
          <a:xfrm>
            <a:off x="2547938" y="1468438"/>
            <a:ext cx="4092575" cy="4587875"/>
          </a:xfrm>
          <a:noFill/>
        </p:spPr>
      </p:pic>
      <p:sp>
        <p:nvSpPr>
          <p:cNvPr id="159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C1D3B-9D37-464E-ABE5-5DBBC1F700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974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28968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Mounting</a:t>
            </a:r>
            <a:r>
              <a:rPr lang="en-US" baseline="0" dirty="0" smtClean="0"/>
              <a:t>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equipment can also be mounted inside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Mounting Inside</a:t>
            </a:r>
          </a:p>
        </p:txBody>
      </p:sp>
      <p:pic>
        <p:nvPicPr>
          <p:cNvPr id="168963" name="Picture 4" descr="sanfran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067"/>
          <a:stretch>
            <a:fillRect/>
          </a:stretch>
        </p:blipFill>
        <p:spPr>
          <a:xfrm>
            <a:off x="2965450" y="1244600"/>
            <a:ext cx="3270250" cy="4883150"/>
          </a:xfrm>
          <a:noFill/>
        </p:spPr>
      </p:pic>
      <p:sp>
        <p:nvSpPr>
          <p:cNvPr id="168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E0973-14AB-418A-BC26-74237F2CCE1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896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4239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Mounting Inside</a:t>
            </a:r>
          </a:p>
        </p:txBody>
      </p:sp>
      <p:pic>
        <p:nvPicPr>
          <p:cNvPr id="169987" name="Picture 4" descr="sanfra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2388" y="1349375"/>
            <a:ext cx="3695700" cy="4449763"/>
          </a:xfrm>
          <a:noFill/>
        </p:spPr>
      </p:pic>
      <p:sp>
        <p:nvSpPr>
          <p:cNvPr id="169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4D4BE8-E690-4F7C-B3ED-60EAFA7950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998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43200" y="6259513"/>
            <a:ext cx="3657600" cy="476250"/>
          </a:xfrm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2553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Connections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FSO unit whether mounted outside or inside must be connected to the LAN - Local Area Network and electrical power</a:t>
            </a:r>
          </a:p>
          <a:p>
            <a:pPr eaLnBrk="1" hangingPunct="1"/>
            <a:r>
              <a:rPr lang="en-US" dirty="0" smtClean="0"/>
              <a:t>For outside mounting a junction box, such as a NEMA enclosure, is typically used</a:t>
            </a:r>
          </a:p>
          <a:p>
            <a:pPr eaLnBrk="1" hangingPunct="1"/>
            <a:r>
              <a:rPr lang="en-US" dirty="0" smtClean="0"/>
              <a:t>This box should be near the FSO unit</a:t>
            </a:r>
          </a:p>
          <a:p>
            <a:pPr eaLnBrk="1" hangingPunct="1"/>
            <a:r>
              <a:rPr lang="en-US" dirty="0" smtClean="0"/>
              <a:t>The LAN connection can be made with fiber optic or UTP cable</a:t>
            </a:r>
          </a:p>
        </p:txBody>
      </p:sp>
      <p:sp>
        <p:nvSpPr>
          <p:cNvPr id="171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B030E-5718-434C-AEA1-CD7EACC6E5E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10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34973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Equipment Connections</a:t>
            </a:r>
          </a:p>
        </p:txBody>
      </p:sp>
      <p:pic>
        <p:nvPicPr>
          <p:cNvPr id="172035" name="Picture 4" descr="101_01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8438" y="1422400"/>
            <a:ext cx="6169025" cy="4625975"/>
          </a:xfrm>
          <a:noFill/>
        </p:spPr>
      </p:pic>
      <p:sp>
        <p:nvSpPr>
          <p:cNvPr id="172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61FD5-6FFE-494E-976B-F79CAD5B35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203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2005-2010 Kenneth M. Chipps Ph.D. www.chipps.com</a:t>
            </a:r>
          </a:p>
        </p:txBody>
      </p:sp>
    </p:spTree>
    <p:extLst>
      <p:ext uri="{BB962C8B-B14F-4D97-AF65-F5344CB8AC3E}">
        <p14:creationId xmlns:p14="http://schemas.microsoft.com/office/powerpoint/2010/main" val="25748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994</TotalTime>
  <Words>268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CCNA</vt:lpstr>
      <vt:lpstr>Free Space Optics Equipment</vt:lpstr>
      <vt:lpstr>Objectives of This Section</vt:lpstr>
      <vt:lpstr>FSO Equipment</vt:lpstr>
      <vt:lpstr>Roof Ledge Mount</vt:lpstr>
      <vt:lpstr>Equipment Mounting Inside</vt:lpstr>
      <vt:lpstr>Equipment Mounting Inside</vt:lpstr>
      <vt:lpstr>Equipment Mounting Inside</vt:lpstr>
      <vt:lpstr>Equipment Connections</vt:lpstr>
      <vt:lpstr>Equipment Connections</vt:lpstr>
      <vt:lpstr>Equipment Connections</vt:lpstr>
      <vt:lpstr>Equipment Connections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Space Optics Equipment</dc:title>
  <dc:creator>Kenneth M. Chipps Ph.D.</dc:creator>
  <cp:lastModifiedBy>Kenneth M. Chipps Ph.D.</cp:lastModifiedBy>
  <cp:revision>137</cp:revision>
  <dcterms:created xsi:type="dcterms:W3CDTF">2000-09-27T16:26:34Z</dcterms:created>
  <dcterms:modified xsi:type="dcterms:W3CDTF">2011-09-09T00:21:09Z</dcterms:modified>
</cp:coreProperties>
</file>