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50"/>
  </p:notesMasterIdLst>
  <p:handoutMasterIdLst>
    <p:handoutMasterId r:id="rId51"/>
  </p:handoutMasterIdLst>
  <p:sldIdLst>
    <p:sldId id="342" r:id="rId2"/>
    <p:sldId id="387" r:id="rId3"/>
    <p:sldId id="448" r:id="rId4"/>
    <p:sldId id="452" r:id="rId5"/>
    <p:sldId id="439" r:id="rId6"/>
    <p:sldId id="388" r:id="rId7"/>
    <p:sldId id="389" r:id="rId8"/>
    <p:sldId id="390" r:id="rId9"/>
    <p:sldId id="440" r:id="rId10"/>
    <p:sldId id="391" r:id="rId11"/>
    <p:sldId id="392" r:id="rId12"/>
    <p:sldId id="436" r:id="rId13"/>
    <p:sldId id="393" r:id="rId14"/>
    <p:sldId id="394" r:id="rId15"/>
    <p:sldId id="395" r:id="rId16"/>
    <p:sldId id="396" r:id="rId17"/>
    <p:sldId id="454" r:id="rId18"/>
    <p:sldId id="455" r:id="rId19"/>
    <p:sldId id="456" r:id="rId20"/>
    <p:sldId id="457" r:id="rId21"/>
    <p:sldId id="458" r:id="rId22"/>
    <p:sldId id="459" r:id="rId23"/>
    <p:sldId id="460" r:id="rId24"/>
    <p:sldId id="461" r:id="rId25"/>
    <p:sldId id="462" r:id="rId26"/>
    <p:sldId id="463" r:id="rId27"/>
    <p:sldId id="464" r:id="rId28"/>
    <p:sldId id="465" r:id="rId29"/>
    <p:sldId id="466" r:id="rId30"/>
    <p:sldId id="467" r:id="rId31"/>
    <p:sldId id="468" r:id="rId32"/>
    <p:sldId id="469" r:id="rId33"/>
    <p:sldId id="470" r:id="rId34"/>
    <p:sldId id="471" r:id="rId35"/>
    <p:sldId id="472" r:id="rId36"/>
    <p:sldId id="473" r:id="rId37"/>
    <p:sldId id="474" r:id="rId38"/>
    <p:sldId id="475" r:id="rId39"/>
    <p:sldId id="476" r:id="rId40"/>
    <p:sldId id="444" r:id="rId41"/>
    <p:sldId id="445" r:id="rId42"/>
    <p:sldId id="447" r:id="rId43"/>
    <p:sldId id="449" r:id="rId44"/>
    <p:sldId id="451" r:id="rId45"/>
    <p:sldId id="450" r:id="rId46"/>
    <p:sldId id="442" r:id="rId47"/>
    <p:sldId id="443" r:id="rId48"/>
    <p:sldId id="441" r:id="rId4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5" autoAdjust="0"/>
    <p:restoredTop sz="86354" autoAdjust="0"/>
  </p:normalViewPr>
  <p:slideViewPr>
    <p:cSldViewPr>
      <p:cViewPr varScale="1">
        <p:scale>
          <a:sx n="52" d="100"/>
          <a:sy n="52" d="100"/>
        </p:scale>
        <p:origin x="-948" y="-102"/>
      </p:cViewPr>
      <p:guideLst>
        <p:guide orient="horz" pos="1200"/>
        <p:guide pos="2880"/>
      </p:guideLst>
    </p:cSldViewPr>
  </p:slideViewPr>
  <p:outlineViewPr>
    <p:cViewPr>
      <p:scale>
        <a:sx n="33" d="100"/>
        <a:sy n="33" d="100"/>
      </p:scale>
      <p:origin x="0" y="252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96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96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1604A9A-2EBC-4CC9-98B5-62488F1F4B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223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85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85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85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732FA2A-082D-4548-B9F4-B49497E837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397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10000" cy="476250"/>
          </a:xfrm>
        </p:spPr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BC0930-5AA2-4B69-BF79-A7CD7C2870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94525-4020-4CAF-915E-A24A194CB1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93252-44C9-4B35-B7F4-0CDED009A3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EA575-D12A-41ED-921D-3883A8B645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CB46B-C4C8-445C-AAEA-54CD77122D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3D720-B577-42D4-A308-DFD98488A3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03FB6-F29D-4F7C-9391-C74060FE71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E1137-BCB7-4AF0-8AED-6AC5DCC627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0B9A5-30E1-429C-B261-57885148B3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F407A-83B7-4157-A98F-393D040441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07F5B-2C81-4B6D-B7D0-339B9E51DA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C990A-7E96-4AF5-B764-0FAA4EC248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36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36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 smtClean="0"/>
            </a:lvl1pPr>
          </a:lstStyle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1136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957AE75-E7D7-4002-9EE4-EFA3925E57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4038600" cy="476250"/>
          </a:xfrm>
          <a:noFill/>
        </p:spPr>
        <p:txBody>
          <a:bodyPr/>
          <a:lstStyle/>
          <a:p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endParaRPr lang="en-US" altLang="en-US" sz="3200" dirty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Ethernet Frame Format</a:t>
            </a:r>
            <a:br>
              <a:rPr lang="en-US" altLang="en-US" dirty="0" smtClean="0"/>
            </a:br>
            <a:r>
              <a:rPr lang="en-US" sz="2400" dirty="0" smtClean="0"/>
              <a:t>Last Update </a:t>
            </a:r>
            <a:r>
              <a:rPr lang="en-US" sz="2400" dirty="0" smtClean="0"/>
              <a:t>2012.08.10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1.3.0</a:t>
            </a:r>
            <a:endParaRPr lang="en-US" sz="2400" dirty="0" smtClean="0"/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3CD604-6A4D-43D5-B512-240B4A5471A8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686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4DBD46-FB8C-4879-A81C-78408B2A438B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686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II Frame Format</a:t>
            </a:r>
          </a:p>
        </p:txBody>
      </p:sp>
      <p:sp>
        <p:nvSpPr>
          <p:cNvPr id="686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They consider it to all be the preamble</a:t>
            </a:r>
          </a:p>
          <a:p>
            <a:pPr eaLnBrk="1" hangingPunct="1"/>
            <a:r>
              <a:rPr lang="en-US" dirty="0" smtClean="0"/>
              <a:t>Because it takes a station an unknowable amount of time to lock on, it does not know how many bits of the Preamble have gone by</a:t>
            </a:r>
          </a:p>
          <a:p>
            <a:pPr eaLnBrk="1" hangingPunct="1"/>
            <a:r>
              <a:rPr lang="en-US" dirty="0" smtClean="0"/>
              <a:t>For this reason, it is said that the Preamble is lost in the synching up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696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F19355-4DB0-47A8-B8BF-641BBE265A74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696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II Frame Format</a:t>
            </a:r>
          </a:p>
        </p:txBody>
      </p:sp>
      <p:sp>
        <p:nvSpPr>
          <p:cNvPr id="696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As such no part of the Preamble ever enters the NIC’s buffer</a:t>
            </a:r>
          </a:p>
          <a:p>
            <a:pPr eaLnBrk="1" hangingPunct="1"/>
            <a:r>
              <a:rPr lang="en-US" dirty="0" smtClean="0"/>
              <a:t>This is why the size of the Preamble/SFD is excluded when the minimum and maximum Ethernet frame sizes are discussed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706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E094ED-A22E-4240-936E-29BDD2C49216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706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II Frame Format</a:t>
            </a:r>
          </a:p>
        </p:txBody>
      </p:sp>
      <p:sp>
        <p:nvSpPr>
          <p:cNvPr id="706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Destination Address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This is the MAC address of the station the message is for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This address may specify either an individual address destined for a single station, a multicast address destined for a group of stations, or an address of all 1s bits that refers to all stations on the LAN and is called a broadcast address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716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D19320-E456-453A-AA22-34691EDE837D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716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II Frame Format</a:t>
            </a:r>
          </a:p>
        </p:txBody>
      </p:sp>
      <p:sp>
        <p:nvSpPr>
          <p:cNvPr id="716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Source Address</a:t>
            </a:r>
          </a:p>
          <a:p>
            <a:pPr lvl="1" eaLnBrk="1" hangingPunct="1"/>
            <a:r>
              <a:rPr lang="en-US" dirty="0" smtClean="0"/>
              <a:t>This is the MAC address of the sending station</a:t>
            </a:r>
          </a:p>
          <a:p>
            <a:pPr eaLnBrk="1" hangingPunct="1"/>
            <a:r>
              <a:rPr lang="en-US" dirty="0" smtClean="0"/>
              <a:t>Type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The Type or EtherType code, in hexadecimal, indicates the protocol type that the frame is destined for at the network layer, such as</a:t>
            </a:r>
          </a:p>
          <a:p>
            <a:pPr lvl="2" eaLnBrk="1" hangingPunct="1"/>
            <a:r>
              <a:rPr lang="en-US" dirty="0" smtClean="0"/>
              <a:t>0800 for TCP/IP</a:t>
            </a:r>
          </a:p>
          <a:p>
            <a:pPr lvl="2" eaLnBrk="1" hangingPunct="1"/>
            <a:r>
              <a:rPr lang="en-US" dirty="0" smtClean="0"/>
              <a:t>8137 for IPX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727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18D900-A4BA-4A49-B9C4-C9A660D04432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727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II Frame Format</a:t>
            </a:r>
          </a:p>
        </p:txBody>
      </p:sp>
      <p:sp>
        <p:nvSpPr>
          <p:cNvPr id="727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Data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This is the important stuff and has a maximum size of 1500 bytes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If the size is less than 46 bytes,</a:t>
            </a:r>
            <a:r>
              <a:rPr lang="en-US" dirty="0" smtClean="0">
                <a:cs typeface="Times New Roman" pitchFamily="18" charset="0"/>
              </a:rPr>
              <a:t> then bytes are placed in the Pad field to bring the frame length up to at least 64 bytes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What goes into this data area is the original message and the headers placed in front of that message at each of those layers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737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040625-93B5-4F08-A27A-EE686A543385}" type="slidenum">
              <a:rPr lang="en-US"/>
              <a:pPr/>
              <a:t>15</a:t>
            </a:fld>
            <a:endParaRPr lang="en-US" dirty="0"/>
          </a:p>
        </p:txBody>
      </p:sp>
      <p:sp>
        <p:nvSpPr>
          <p:cNvPr id="737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Ethernet II Frame Format</a:t>
            </a:r>
          </a:p>
        </p:txBody>
      </p:sp>
      <p:sp>
        <p:nvSpPr>
          <p:cNvPr id="737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CRC - Frame Check Sequence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This is used for error checking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When the source station assembles a MAC frame, it performs a CRC calculation on all the bits in the frame from the Destination MAC Address through the Pad fields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The source station stores the value in this field and transmits it as part of the frame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When the frame is received by the destination station, it performs an identical check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747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65C6D5-00FB-42DF-98BA-D25D3A693D94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747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Ethernet II Frame Format</a:t>
            </a:r>
          </a:p>
        </p:txBody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dirty="0" smtClean="0">
                <a:cs typeface="Arial" charset="0"/>
              </a:rPr>
              <a:t>If the calculated value does not match the value in this field, the destination station assumes an error has occurred during transmission and discards the frame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 SNAP 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other type of frame commonly seen on an Ethernet based local area</a:t>
            </a:r>
            <a:r>
              <a:rPr lang="en-US" baseline="0" dirty="0" smtClean="0"/>
              <a:t> network is a SNAP or Subnetwork Access Protocol frame</a:t>
            </a:r>
            <a:endParaRPr lang="en-US" dirty="0" smtClean="0"/>
          </a:p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The SNAP</a:t>
            </a:r>
            <a:r>
              <a:rPr lang="en-US" baseline="0" dirty="0" smtClean="0"/>
              <a:t> frame </a:t>
            </a:r>
            <a:r>
              <a:rPr lang="en-US" dirty="0" smtClean="0">
                <a:effectLst/>
              </a:rPr>
              <a:t>allows EtherType codes to be used with all IEEE 802 protocols, as well as supporting proprietary protocols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73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 SNAP 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>
                <a:effectLst/>
              </a:rPr>
              <a:t>We will focus on the differences between this frame type and the Ethernet II frame type</a:t>
            </a:r>
          </a:p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>
                <a:effectLst/>
              </a:rPr>
              <a:t>The</a:t>
            </a:r>
            <a:r>
              <a:rPr lang="en-US" baseline="0" dirty="0" smtClean="0">
                <a:effectLst/>
              </a:rPr>
              <a:t> SFD, preamble, data, and trailer are the same in the SNAP frame</a:t>
            </a:r>
            <a:endParaRPr lang="en-US" dirty="0" smtClean="0"/>
          </a:p>
          <a:p>
            <a:r>
              <a:rPr lang="en-US" dirty="0" smtClean="0"/>
              <a:t>Here is a nice graphic of the SNAP frame format from Cisco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73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 SNAP Frame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141393"/>
            <a:ext cx="7848600" cy="1516207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99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634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DC4FD6-D40B-400E-83D9-CFDA88C601C3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634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Frame Format</a:t>
            </a:r>
          </a:p>
        </p:txBody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is used in LANs, CANs, MANs, and now WANs</a:t>
            </a:r>
          </a:p>
          <a:p>
            <a:pPr eaLnBrk="1" hangingPunct="1"/>
            <a:r>
              <a:rPr lang="en-US" dirty="0" smtClean="0"/>
              <a:t>It is the most common frame in LANs and CANs</a:t>
            </a:r>
          </a:p>
          <a:p>
            <a:pPr eaLnBrk="1" hangingPunct="1"/>
            <a:r>
              <a:rPr lang="en-US" dirty="0" smtClean="0"/>
              <a:t>In</a:t>
            </a:r>
            <a:r>
              <a:rPr lang="en-US" baseline="0" dirty="0" smtClean="0"/>
              <a:t> MANs and WANs it shares space with HDLC, PPP, ATM, Frame Relay, and MPLS frames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</a:t>
            </a:r>
            <a:r>
              <a:rPr lang="en-US" baseline="0" dirty="0" smtClean="0"/>
              <a:t> SNAP 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>
                <a:effectLst/>
              </a:rPr>
              <a:t>The Ethernet SNAP frame header is commonly divided into</a:t>
            </a:r>
            <a:r>
              <a:rPr lang="en-US" baseline="0" dirty="0" smtClean="0">
                <a:effectLst/>
              </a:rPr>
              <a:t> </a:t>
            </a:r>
            <a:r>
              <a:rPr lang="en-US" dirty="0" smtClean="0">
                <a:effectLst/>
              </a:rPr>
              <a:t>three sublayers as seen above</a:t>
            </a:r>
          </a:p>
          <a:p>
            <a:pPr marL="7429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>
                <a:effectLst/>
              </a:rPr>
              <a:t>802.3 MAC</a:t>
            </a:r>
          </a:p>
          <a:p>
            <a:pPr marL="7429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>
                <a:effectLst/>
              </a:rPr>
              <a:t>802.2 LLC</a:t>
            </a:r>
          </a:p>
          <a:p>
            <a:pPr marL="7429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>
                <a:effectLst/>
              </a:rPr>
              <a:t>802.2 SNAP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>
                <a:effectLst/>
              </a:rPr>
              <a:t>Let’s look at an actual</a:t>
            </a:r>
            <a:r>
              <a:rPr lang="en-US" baseline="0" dirty="0" smtClean="0">
                <a:effectLst/>
              </a:rPr>
              <a:t> Ethernet SNAP frame, and then </a:t>
            </a:r>
            <a:r>
              <a:rPr lang="en-US" dirty="0" smtClean="0">
                <a:effectLst/>
              </a:rPr>
              <a:t>at each of these sublayers in</a:t>
            </a:r>
            <a:r>
              <a:rPr lang="en-US" baseline="0" dirty="0" smtClean="0">
                <a:effectLst/>
              </a:rPr>
              <a:t> more detail</a:t>
            </a:r>
            <a:endParaRPr lang="en-US" dirty="0" smtClean="0">
              <a:effectLst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89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</a:t>
            </a:r>
            <a:r>
              <a:rPr lang="en-US" baseline="0" dirty="0" smtClean="0"/>
              <a:t> SNAP 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" y="1600200"/>
            <a:ext cx="8168640" cy="4071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554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802.3 MAC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>
                <a:effectLst/>
              </a:rPr>
              <a:t>The 802.3 MAC sublayer</a:t>
            </a:r>
            <a:r>
              <a:rPr lang="en-US" baseline="0" dirty="0" smtClean="0">
                <a:effectLst/>
              </a:rPr>
              <a:t> contains the layer 2 address fields</a:t>
            </a:r>
            <a:endParaRPr lang="en-US" dirty="0" smtClean="0">
              <a:effectLst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98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802.3</a:t>
            </a:r>
            <a:r>
              <a:rPr lang="en-US" baseline="0" dirty="0" smtClean="0"/>
              <a:t> MAC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43443"/>
            <a:ext cx="8168640" cy="4071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372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802.3 MAC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The destination address is in this example </a:t>
            </a:r>
            <a:r>
              <a:rPr lang="en-US" dirty="0" smtClean="0">
                <a:effectLst/>
              </a:rPr>
              <a:t>01-00-0C-CC-CC-CC is a multicast address that is flooded</a:t>
            </a:r>
            <a:r>
              <a:rPr lang="en-US" baseline="0" dirty="0" smtClean="0">
                <a:effectLst/>
              </a:rPr>
              <a:t> out to all devices on the network</a:t>
            </a:r>
          </a:p>
          <a:p>
            <a:r>
              <a:rPr lang="en-US" baseline="0" dirty="0" smtClean="0">
                <a:effectLst/>
              </a:rPr>
              <a:t>Cisco uses this address for proprietary protocols such as CDP, VTP, and so on</a:t>
            </a:r>
          </a:p>
          <a:p>
            <a:r>
              <a:rPr lang="en-US" baseline="0" dirty="0" smtClean="0">
                <a:effectLst/>
              </a:rPr>
              <a:t>The source here is the MAC address of a Cisco 2950 switch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10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802.3</a:t>
            </a:r>
            <a:r>
              <a:rPr lang="en-US" baseline="0" dirty="0" smtClean="0"/>
              <a:t> MAC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>
                <a:effectLst/>
              </a:rPr>
              <a:t>The length filed shows the amount of data in the frame</a:t>
            </a:r>
          </a:p>
          <a:p>
            <a:r>
              <a:rPr lang="en-US" baseline="0" dirty="0" smtClean="0">
                <a:effectLst/>
              </a:rPr>
              <a:t>In this case 34 bytes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00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802.2 LLC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aseline="0" dirty="0" smtClean="0">
                <a:effectLst/>
              </a:rPr>
              <a:t>The next sublayer is the 802.2 LLC – Logical Length Control section</a:t>
            </a:r>
          </a:p>
          <a:p>
            <a:r>
              <a:rPr lang="en-US" baseline="0" dirty="0" smtClean="0">
                <a:effectLst/>
              </a:rPr>
              <a:t>It contains the following main fields</a:t>
            </a:r>
          </a:p>
          <a:p>
            <a:pPr lvl="1"/>
            <a:r>
              <a:rPr lang="en-US" dirty="0" smtClean="0"/>
              <a:t>DSAP</a:t>
            </a:r>
          </a:p>
          <a:p>
            <a:pPr lvl="1"/>
            <a:r>
              <a:rPr lang="en-US" dirty="0" smtClean="0"/>
              <a:t>SSAP</a:t>
            </a:r>
          </a:p>
          <a:p>
            <a:pPr lvl="1"/>
            <a:r>
              <a:rPr lang="en-US" dirty="0" smtClean="0"/>
              <a:t>Control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69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802.2 LLC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Wireshark shows this sublayer and the 802.2 SNAP sublayer as one section</a:t>
            </a:r>
          </a:p>
          <a:p>
            <a:pPr lvl="0"/>
            <a:r>
              <a:rPr lang="en-US" dirty="0" smtClean="0"/>
              <a:t>The 802.2 LLC sublayer</a:t>
            </a:r>
            <a:r>
              <a:rPr lang="en-US" baseline="0" dirty="0" smtClean="0"/>
              <a:t> is outlined in the example below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38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802.2 LLC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" y="1600200"/>
            <a:ext cx="8168640" cy="4071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 bwMode="auto">
          <a:xfrm>
            <a:off x="533400" y="3145822"/>
            <a:ext cx="2971800" cy="816578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3025" tIns="36512" rIns="73025" bIns="36512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82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802.2 LLC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Let’s see what the IEEE says</a:t>
            </a:r>
            <a:r>
              <a:rPr lang="en-US" baseline="0" dirty="0" smtClean="0">
                <a:effectLst/>
              </a:rPr>
              <a:t> about the two SAP fields in a tutorial they published on this</a:t>
            </a:r>
            <a:endParaRPr lang="en-US" sz="3200" b="0" i="0" u="none" strike="noStrike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LLC sublayer contains addressing information</a:t>
            </a: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Destination Service Access Point (DSAP) address field, and the Source Service Access Point (SSAP) address field</a:t>
            </a: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Each of these is an 8-bit field and each is made up of two components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44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</a:t>
            </a:r>
            <a:r>
              <a:rPr lang="en-US" baseline="0" dirty="0" smtClean="0"/>
              <a:t> Frame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</a:t>
            </a:r>
            <a:r>
              <a:rPr lang="en-US" baseline="0" dirty="0" smtClean="0"/>
              <a:t> makes Carrier Ethernet service so attractive, besides the high-speeds and lower costs, if the ability to just take the standard Ethernet II frame off the LAN and send it onto the WAN link</a:t>
            </a:r>
          </a:p>
          <a:p>
            <a:pPr eaLnBrk="1" hangingPunct="1"/>
            <a:r>
              <a:rPr lang="en-US" baseline="0" dirty="0" smtClean="0"/>
              <a:t>No translation is </a:t>
            </a:r>
            <a:r>
              <a:rPr lang="en-US" baseline="0" dirty="0" smtClean="0"/>
              <a:t>required</a:t>
            </a:r>
            <a:endParaRPr lang="en-US" baseline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19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802.2 LLC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DSAP address field, the components are an address type designation bit, and seven bits of actual address</a:t>
            </a: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the address type designation bit is set to 0, it denotes that the actual address is an individual address</a:t>
            </a: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When the address type designation bit is set to 1, it denotes that the DSAP actual address is a group address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09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802.2 LLC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SSAP address field, the components are the command or response identifier bit, and seven bits of actual address</a:t>
            </a: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actual address in the SSAP field is always an individual address</a:t>
            </a: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general case, an individual actual address identifies a protocol, or set of protocols, in the next higher layer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24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802.2 LLC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OSI environments, the next higher layer is the network layer</a:t>
            </a:r>
          </a:p>
          <a:p>
            <a:pPr lvl="1"/>
            <a:r>
              <a:rPr lang="en-US" sz="2800" b="0" i="0" u="none" strike="noStrik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non-OSI environments, the next higher layer is dependent on the architecture in use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39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802.2 LLC Sublayer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Here is what Cisco says in</a:t>
            </a:r>
            <a:r>
              <a:rPr lang="en-US" b="0" baseline="0" dirty="0" smtClean="0"/>
              <a:t> part about the Control field</a:t>
            </a:r>
            <a:endParaRPr lang="en-US" b="0" dirty="0" smtClean="0"/>
          </a:p>
          <a:p>
            <a:pPr lvl="1"/>
            <a:r>
              <a:rPr lang="en-US" b="0" dirty="0" smtClean="0"/>
              <a:t>The control field contains command, response, and sequence number information</a:t>
            </a:r>
          </a:p>
          <a:p>
            <a:pPr lvl="1"/>
            <a:r>
              <a:rPr lang="en-US" b="0" dirty="0" smtClean="0"/>
              <a:t>There are three types of frames</a:t>
            </a:r>
          </a:p>
          <a:p>
            <a:pPr lvl="2"/>
            <a:r>
              <a:rPr lang="en-US" b="0" dirty="0" smtClean="0"/>
              <a:t>I Frames</a:t>
            </a:r>
          </a:p>
          <a:p>
            <a:pPr lvl="2"/>
            <a:r>
              <a:rPr lang="en-US" b="0" dirty="0" smtClean="0"/>
              <a:t>Supervisory Frames</a:t>
            </a:r>
          </a:p>
          <a:p>
            <a:pPr lvl="2"/>
            <a:r>
              <a:rPr lang="en-US" b="0" dirty="0" smtClean="0"/>
              <a:t>Unnumbered Frames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41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802.2 LLC Sublayer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b="0" dirty="0" smtClean="0"/>
              <a:t>Although each type has a different format for the control field, you can easily distinguish them through an examination of two bits in the control field</a:t>
            </a:r>
          </a:p>
          <a:p>
            <a:pPr lvl="2"/>
            <a:r>
              <a:rPr lang="en-US" b="0" dirty="0" smtClean="0"/>
              <a:t>X-X-X-X-X-X-X-0 = I Frame</a:t>
            </a:r>
          </a:p>
          <a:p>
            <a:pPr lvl="2"/>
            <a:r>
              <a:rPr lang="en-US" b="0" dirty="0" smtClean="0"/>
              <a:t>X-X-X-X-X-X-0-1 = Supervisory Frame</a:t>
            </a:r>
          </a:p>
          <a:p>
            <a:pPr lvl="2"/>
            <a:r>
              <a:rPr lang="en-US" b="0" dirty="0" smtClean="0"/>
              <a:t>X-X-X-X-X-X-1-1 = Unnumbered frame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72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802.2 SNAP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last sublayer</a:t>
            </a:r>
            <a:r>
              <a:rPr lang="en-US" baseline="0" dirty="0" smtClean="0"/>
              <a:t> is the 802.2 SNAP sublayer</a:t>
            </a:r>
          </a:p>
          <a:p>
            <a:r>
              <a:rPr lang="en-US" baseline="0" dirty="0" smtClean="0"/>
              <a:t>It looks like this in Wireshark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13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802.2 SNAP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" y="1600200"/>
            <a:ext cx="8168640" cy="4071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 bwMode="auto">
          <a:xfrm>
            <a:off x="533400" y="3886200"/>
            <a:ext cx="2057400" cy="22860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3025" tIns="36512" rIns="73025" bIns="36512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853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802.2 SNAP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sublayer has two fields</a:t>
            </a:r>
          </a:p>
          <a:p>
            <a:r>
              <a:rPr lang="en-US" dirty="0" smtClean="0"/>
              <a:t>The </a:t>
            </a:r>
            <a:r>
              <a:rPr lang="en-US" baseline="0" dirty="0" smtClean="0"/>
              <a:t>OUI field tells use who is responsible for the protocol that will follow</a:t>
            </a:r>
          </a:p>
          <a:p>
            <a:r>
              <a:rPr lang="en-US" baseline="0" dirty="0" smtClean="0"/>
              <a:t>The PID or type field indicates what protocol that is</a:t>
            </a:r>
          </a:p>
          <a:p>
            <a:r>
              <a:rPr lang="en-US" baseline="0" dirty="0" smtClean="0"/>
              <a:t>In this case it says the Cisco DTP is next</a:t>
            </a:r>
          </a:p>
          <a:p>
            <a:r>
              <a:rPr lang="en-US" baseline="0" dirty="0" smtClean="0"/>
              <a:t>As we can see here sure enough it is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06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802.2 SNAP Sublayer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" y="1643443"/>
            <a:ext cx="8168640" cy="4071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24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 SNAP 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then</a:t>
            </a:r>
            <a:r>
              <a:rPr lang="en-US" baseline="0" dirty="0" smtClean="0"/>
              <a:t> is the structure and function of the second type of frame seen on an Ethernet based local area network</a:t>
            </a:r>
          </a:p>
          <a:p>
            <a:r>
              <a:rPr lang="en-US" baseline="0" dirty="0" smtClean="0"/>
              <a:t>The frames do the work of the Data Link Layer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2009-2012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2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 Frame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There are two</a:t>
            </a:r>
            <a:r>
              <a:rPr lang="en-US" baseline="0" dirty="0" smtClean="0"/>
              <a:t> types of Ethernet frames seen on local area networks</a:t>
            </a:r>
          </a:p>
          <a:p>
            <a:pPr lvl="1" eaLnBrk="1" hangingPunct="1"/>
            <a:r>
              <a:rPr lang="en-US" dirty="0" smtClean="0"/>
              <a:t>Ethernet II</a:t>
            </a:r>
          </a:p>
          <a:p>
            <a:pPr lvl="1" eaLnBrk="1" hangingPunct="1"/>
            <a:r>
              <a:rPr lang="en-US" dirty="0" smtClean="0"/>
              <a:t>Ethernet</a:t>
            </a:r>
            <a:r>
              <a:rPr lang="en-US" baseline="0" dirty="0" smtClean="0"/>
              <a:t> SNAP</a:t>
            </a:r>
          </a:p>
          <a:p>
            <a:pPr lvl="0" eaLnBrk="1" hangingPunct="1"/>
            <a:r>
              <a:rPr lang="en-US" dirty="0" smtClean="0"/>
              <a:t>Let’s see</a:t>
            </a:r>
            <a:r>
              <a:rPr lang="en-US" baseline="0" dirty="0" smtClean="0"/>
              <a:t> what each one of these looks like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21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 Capture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look at a typical Ethernet II frame</a:t>
            </a:r>
          </a:p>
          <a:p>
            <a:r>
              <a:rPr lang="en-US" dirty="0" smtClean="0"/>
              <a:t>Download this file</a:t>
            </a:r>
          </a:p>
          <a:p>
            <a:pPr lvl="1"/>
            <a:r>
              <a:rPr lang="en-US" dirty="0" err="1" smtClean="0"/>
              <a:t>http.cap</a:t>
            </a:r>
            <a:endParaRPr lang="en-US" dirty="0" smtClean="0"/>
          </a:p>
          <a:p>
            <a:pPr lvl="0"/>
            <a:r>
              <a:rPr lang="en-US" dirty="0" smtClean="0"/>
              <a:t>Open it in </a:t>
            </a:r>
            <a:r>
              <a:rPr lang="en-US" dirty="0" err="1" smtClean="0"/>
              <a:t>Wireshark</a:t>
            </a:r>
            <a:r>
              <a:rPr lang="en-US" dirty="0" smtClean="0"/>
              <a:t> by double-clicking on it</a:t>
            </a:r>
          </a:p>
          <a:p>
            <a:pPr lvl="0"/>
            <a:r>
              <a:rPr lang="en-US" dirty="0" smtClean="0"/>
              <a:t>Select</a:t>
            </a:r>
            <a:r>
              <a:rPr lang="en-US" baseline="0" dirty="0" smtClean="0"/>
              <a:t> frame 4</a:t>
            </a:r>
          </a:p>
          <a:p>
            <a:pPr lvl="0"/>
            <a:r>
              <a:rPr lang="en-US" baseline="0" dirty="0" smtClean="0"/>
              <a:t>Expand the Ethernet layer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16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Ethernet Capture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17"/>
          <a:stretch/>
        </p:blipFill>
        <p:spPr bwMode="auto">
          <a:xfrm>
            <a:off x="1194816" y="1600200"/>
            <a:ext cx="6729984" cy="4521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24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Ethernet Capture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we see the source and destination MAC address</a:t>
            </a:r>
          </a:p>
          <a:p>
            <a:r>
              <a:rPr lang="en-US" dirty="0" smtClean="0"/>
              <a:t>Then the </a:t>
            </a:r>
            <a:r>
              <a:rPr lang="en-US" dirty="0" err="1" smtClean="0"/>
              <a:t>EtherType</a:t>
            </a:r>
            <a:r>
              <a:rPr lang="en-US" dirty="0" smtClean="0"/>
              <a:t> code for IP</a:t>
            </a:r>
          </a:p>
          <a:p>
            <a:r>
              <a:rPr lang="en-US" dirty="0" smtClean="0"/>
              <a:t>A typical</a:t>
            </a:r>
            <a:r>
              <a:rPr lang="en-US" baseline="0" dirty="0" smtClean="0"/>
              <a:t> Ethernet II frame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6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Carrier</a:t>
            </a:r>
            <a:r>
              <a:rPr lang="en-US" baseline="0" dirty="0" smtClean="0"/>
              <a:t> Ethernet Frame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 some cases an additional field may be</a:t>
            </a:r>
            <a:r>
              <a:rPr lang="en-US" baseline="0" dirty="0" smtClean="0"/>
              <a:t> added by either the service provider or the customer in order to identify a specific virtual circuit</a:t>
            </a:r>
          </a:p>
          <a:p>
            <a:pPr lvl="0"/>
            <a:r>
              <a:rPr lang="en-US" baseline="0" dirty="0" smtClean="0"/>
              <a:t>If it is a added by the service provider then the field is called a S-Tag</a:t>
            </a:r>
          </a:p>
          <a:p>
            <a:pPr lvl="0"/>
            <a:r>
              <a:rPr lang="en-US" baseline="0" dirty="0" smtClean="0"/>
              <a:t>If added by the customer, it is called a C-Tag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Carrier Ethernet Frame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aseline="0" dirty="0" smtClean="0"/>
              <a:t>Here are the fields as illustrated in a white paper from the MEF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00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Carrier Ethernet Frame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92" t="27547" r="7812" b="3935"/>
          <a:stretch/>
        </p:blipFill>
        <p:spPr bwMode="auto">
          <a:xfrm>
            <a:off x="838200" y="1600200"/>
            <a:ext cx="7452374" cy="4511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204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Carrier</a:t>
            </a:r>
            <a:r>
              <a:rPr lang="en-US" baseline="0" dirty="0" smtClean="0"/>
              <a:t> Ethernet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Here is an</a:t>
            </a:r>
            <a:r>
              <a:rPr lang="en-US" b="0" baseline="0" dirty="0" smtClean="0"/>
              <a:t> example of a typical basic configuration for a Carrier Ethernet connection using a Gigabit or 10Gigabit Ethernet card in a router</a:t>
            </a:r>
          </a:p>
          <a:p>
            <a:r>
              <a:rPr lang="en-US" b="0" baseline="0" dirty="0" smtClean="0"/>
              <a:t>A router, rather than a switch, is the best device to use to connect to the carrier</a:t>
            </a:r>
          </a:p>
          <a:p>
            <a:r>
              <a:rPr lang="en-US" b="0" baseline="0" dirty="0" smtClean="0"/>
              <a:t>This example is for a ASR 9000 Carrier Ethernet router</a:t>
            </a:r>
            <a:endParaRPr lang="en-US" b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50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Carrier Ethernet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Required configuration</a:t>
            </a:r>
            <a:r>
              <a:rPr lang="en-US" b="0" baseline="0" dirty="0" smtClean="0"/>
              <a:t> lines</a:t>
            </a:r>
            <a:endParaRPr lang="en-US" b="0" dirty="0" smtClean="0"/>
          </a:p>
          <a:p>
            <a:pPr lvl="1"/>
            <a:r>
              <a:rPr lang="en-US" b="0" dirty="0" smtClean="0"/>
              <a:t>configure terminal</a:t>
            </a:r>
          </a:p>
          <a:p>
            <a:pPr lvl="1"/>
            <a:r>
              <a:rPr lang="en-US" b="0" dirty="0" smtClean="0"/>
              <a:t>interface gigabitethernet 0/1/0/0</a:t>
            </a:r>
          </a:p>
          <a:p>
            <a:pPr lvl="1"/>
            <a:r>
              <a:rPr lang="en-US" dirty="0" smtClean="0"/>
              <a:t>ipv4 address 172.18.189.38 255.255.255.224 </a:t>
            </a:r>
            <a:endParaRPr lang="en-US" b="0" dirty="0" smtClean="0"/>
          </a:p>
          <a:p>
            <a:pPr lvl="1"/>
            <a:r>
              <a:rPr lang="en-US" b="0" dirty="0" smtClean="0"/>
              <a:t>no shutdown </a:t>
            </a:r>
          </a:p>
          <a:p>
            <a:r>
              <a:rPr lang="en-US" b="0" dirty="0" smtClean="0"/>
              <a:t>Optional configuration</a:t>
            </a:r>
            <a:r>
              <a:rPr lang="en-US" b="0" baseline="0" dirty="0" smtClean="0"/>
              <a:t> </a:t>
            </a:r>
            <a:r>
              <a:rPr lang="en-US" b="0" dirty="0" smtClean="0"/>
              <a:t>lines</a:t>
            </a:r>
          </a:p>
          <a:p>
            <a:pPr lvl="1"/>
            <a:r>
              <a:rPr lang="en-US" b="0" i="0" dirty="0" smtClean="0"/>
              <a:t>flow-control ingress</a:t>
            </a:r>
          </a:p>
          <a:p>
            <a:pPr lvl="1"/>
            <a:r>
              <a:rPr lang="en-US" b="0" i="0" dirty="0" smtClean="0">
                <a:effectLst/>
              </a:rPr>
              <a:t>mtu</a:t>
            </a:r>
            <a:r>
              <a:rPr lang="en-US" sz="2800" b="0" i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1514</a:t>
            </a:r>
            <a:endParaRPr lang="en-US" b="0" i="0" dirty="0" smtClean="0"/>
          </a:p>
          <a:p>
            <a:pPr lvl="1"/>
            <a:r>
              <a:rPr lang="en-US" b="0" i="0" dirty="0" smtClean="0"/>
              <a:t>negotiation auto</a:t>
            </a:r>
            <a:endParaRPr lang="en-US" i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82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look at some</a:t>
            </a:r>
            <a:r>
              <a:rPr lang="en-US" baseline="0" dirty="0" smtClean="0"/>
              <a:t> Ethernet II frames as seen on LANs</a:t>
            </a:r>
          </a:p>
          <a:p>
            <a:r>
              <a:rPr lang="en-US" baseline="0" dirty="0" smtClean="0"/>
              <a:t>Start Wireshark</a:t>
            </a:r>
          </a:p>
          <a:p>
            <a:r>
              <a:rPr lang="en-US" baseline="0" dirty="0" smtClean="0"/>
              <a:t>Capture some traffic</a:t>
            </a:r>
          </a:p>
          <a:p>
            <a:r>
              <a:rPr lang="en-US" baseline="0" dirty="0" smtClean="0"/>
              <a:t>Then we will examine a few of the interesting frames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78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645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D6E4ED-4887-42FC-B182-93E8B01E83AF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645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Ethernet II Frame Format</a:t>
            </a:r>
          </a:p>
        </p:txBody>
      </p:sp>
      <p:pic>
        <p:nvPicPr>
          <p:cNvPr id="64517" name="Picture 3" descr="6_1_6a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14400" y="1604963"/>
            <a:ext cx="7391400" cy="433863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655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554FD4-0259-4FF5-9181-2D09EF0FC46B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655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Arial" charset="0"/>
              </a:rPr>
              <a:t>Ethernet II Frame Format</a:t>
            </a:r>
          </a:p>
        </p:txBody>
      </p:sp>
      <p:graphicFrame>
        <p:nvGraphicFramePr>
          <p:cNvPr id="164894" name="Group 30"/>
          <p:cNvGraphicFramePr>
            <a:graphicFrameLocks noGrp="1"/>
          </p:cNvGraphicFramePr>
          <p:nvPr>
            <p:ph type="tbl" idx="1"/>
          </p:nvPr>
        </p:nvGraphicFramePr>
        <p:xfrm>
          <a:off x="2320925" y="1600200"/>
          <a:ext cx="4510088" cy="2959101"/>
        </p:xfrm>
        <a:graphic>
          <a:graphicData uri="http://schemas.openxmlformats.org/drawingml/2006/table">
            <a:tbl>
              <a:tblPr/>
              <a:tblGrid>
                <a:gridCol w="3238500"/>
                <a:gridCol w="1271588"/>
              </a:tblGrid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Field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Bytes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Preamble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Destination Address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Source Address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46-1500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Frame Check Sequence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665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C805A2-2661-4DC1-9C87-A064574258C3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665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II Frame Format</a:t>
            </a:r>
          </a:p>
        </p:txBody>
      </p:sp>
      <p:sp>
        <p:nvSpPr>
          <p:cNvPr id="665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Preamble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This is a sequence of 7 bytes or 56 bits of alternating ones and zeros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It is used for synchronization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It gives components time to detect the signal, and be ready before the frame arrives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It was set at this length because it took equipment used to take this long to sync up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A preamble is not required for speeds above 10 Mbps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675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6102A5-A9B6-4696-A45A-AB3735190020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675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Ethernet II Frame Format</a:t>
            </a:r>
          </a:p>
        </p:txBody>
      </p:sp>
      <p:sp>
        <p:nvSpPr>
          <p:cNvPr id="675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As just</a:t>
            </a:r>
            <a:r>
              <a:rPr lang="en-US" baseline="0" dirty="0" smtClean="0"/>
              <a:t> stated the preamble is not needed at speeds above 10 Mbps, which would be the case on a WAN circuit</a:t>
            </a:r>
          </a:p>
          <a:p>
            <a:pPr eaLnBrk="1" hangingPunct="1">
              <a:lnSpc>
                <a:spcPct val="90000"/>
              </a:lnSpc>
            </a:pPr>
            <a:r>
              <a:rPr lang="en-US" baseline="0" dirty="0" smtClean="0"/>
              <a:t>Never the less, let’s look at it just to be complete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SFD - Start Frame Delimiter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Also part of the preamble is a sequence of 1 byte or 8 bits having the bit configuration 10101011 that indicates the start of the frame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Ethernet II Frame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Note the similarity of the bit pattern between the Preamble and the SFD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The only difference is that the last two bits of the SFD are both 1’s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Many people do not separate the Preamble and Start Frame Delimiter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2011-2012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6CB46B-C4C8-445C-AAEA-54CD77122DA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07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coAcademy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CiscoAcademy</Template>
  <TotalTime>1159</TotalTime>
  <Words>2121</Words>
  <Application>Microsoft Office PowerPoint</Application>
  <PresentationFormat>On-screen Show (4:3)</PresentationFormat>
  <Paragraphs>287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CiscoAcademy</vt:lpstr>
      <vt:lpstr>Ethernet Frame Format Last Update 2012.08.10 1.3.0</vt:lpstr>
      <vt:lpstr>Ethernet Frame Format</vt:lpstr>
      <vt:lpstr>Ethernet Frame Format</vt:lpstr>
      <vt:lpstr>Ethernet Frame Types</vt:lpstr>
      <vt:lpstr>Ethernet II Frame Format</vt:lpstr>
      <vt:lpstr>Ethernet II Frame Format</vt:lpstr>
      <vt:lpstr>Ethernet II Frame Format</vt:lpstr>
      <vt:lpstr>Ethernet II Frame Format</vt:lpstr>
      <vt:lpstr>Ethernet II Frame Format</vt:lpstr>
      <vt:lpstr>Ethernet II Frame Format</vt:lpstr>
      <vt:lpstr>Ethernet II Frame Format</vt:lpstr>
      <vt:lpstr>Ethernet II Frame Format</vt:lpstr>
      <vt:lpstr>Ethernet II Frame Format</vt:lpstr>
      <vt:lpstr>Ethernet II Frame Format</vt:lpstr>
      <vt:lpstr>Ethernet II Frame Format</vt:lpstr>
      <vt:lpstr>Ethernet II Frame Format</vt:lpstr>
      <vt:lpstr>Ethernet SNAP Frame</vt:lpstr>
      <vt:lpstr>Ethernet SNAP Frame</vt:lpstr>
      <vt:lpstr>Ethernet SNAP Frame</vt:lpstr>
      <vt:lpstr>Ethernet SNAP Frame</vt:lpstr>
      <vt:lpstr>Ethernet SNAP Frame</vt:lpstr>
      <vt:lpstr>802.3 MAC Sublayer</vt:lpstr>
      <vt:lpstr>802.3 MAC Sublayer</vt:lpstr>
      <vt:lpstr>802.3 MAC Sublayer</vt:lpstr>
      <vt:lpstr>802.3 MAC Sublayer</vt:lpstr>
      <vt:lpstr>802.2 LLC Sublayer</vt:lpstr>
      <vt:lpstr>802.2 LLC Sublayer</vt:lpstr>
      <vt:lpstr>802.2 LLC Sublayer</vt:lpstr>
      <vt:lpstr>802.2 LLC Sublayer</vt:lpstr>
      <vt:lpstr>802.2 LLC Sublayer</vt:lpstr>
      <vt:lpstr>802.2 LLC Sublayer</vt:lpstr>
      <vt:lpstr>802.2 LLC Sublayer</vt:lpstr>
      <vt:lpstr>802.2 LLC Sublayer</vt:lpstr>
      <vt:lpstr>802.2 LLC Sublayer</vt:lpstr>
      <vt:lpstr>802.2 SNAP Sublayer</vt:lpstr>
      <vt:lpstr>802.2 SNAP Sublayer</vt:lpstr>
      <vt:lpstr>802.2 SNAP Sublayer</vt:lpstr>
      <vt:lpstr>802.2 SNAP Sublayer</vt:lpstr>
      <vt:lpstr>Ethernet SNAP Frame</vt:lpstr>
      <vt:lpstr>Ethernet Capture File</vt:lpstr>
      <vt:lpstr>Ethernet Capture File</vt:lpstr>
      <vt:lpstr>Ethernet Capture File</vt:lpstr>
      <vt:lpstr>Carrier Ethernet Frame Format</vt:lpstr>
      <vt:lpstr>Carrier Ethernet Frame Format</vt:lpstr>
      <vt:lpstr>Carrier Ethernet Frame Format</vt:lpstr>
      <vt:lpstr>Carrier Ethernet Configuration</vt:lpstr>
      <vt:lpstr>Carrier Ethernet Configuration</vt:lpstr>
      <vt:lpstr>Lab</vt:lpstr>
    </vt:vector>
  </TitlesOfParts>
  <Company>FCCJ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Ethernet</dc:title>
  <dc:creator>Kenneth M. Chipps Ph.D.</dc:creator>
  <cp:lastModifiedBy>Kenneth M. Chipps Ph.D.</cp:lastModifiedBy>
  <cp:revision>55</cp:revision>
  <cp:lastPrinted>2010-11-30T00:39:05Z</cp:lastPrinted>
  <dcterms:created xsi:type="dcterms:W3CDTF">2003-11-16T18:09:04Z</dcterms:created>
  <dcterms:modified xsi:type="dcterms:W3CDTF">2012-08-10T20:19:41Z</dcterms:modified>
</cp:coreProperties>
</file>