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7"/>
  </p:notesMasterIdLst>
  <p:handoutMasterIdLst>
    <p:handoutMasterId r:id="rId28"/>
  </p:handoutMasterIdLst>
  <p:sldIdLst>
    <p:sldId id="296" r:id="rId2"/>
    <p:sldId id="298" r:id="rId3"/>
    <p:sldId id="299" r:id="rId4"/>
    <p:sldId id="300" r:id="rId5"/>
    <p:sldId id="301" r:id="rId6"/>
    <p:sldId id="302" r:id="rId7"/>
    <p:sldId id="303" r:id="rId8"/>
    <p:sldId id="305" r:id="rId9"/>
    <p:sldId id="306" r:id="rId10"/>
    <p:sldId id="304" r:id="rId11"/>
    <p:sldId id="307" r:id="rId12"/>
    <p:sldId id="309" r:id="rId13"/>
    <p:sldId id="312" r:id="rId14"/>
    <p:sldId id="308" r:id="rId15"/>
    <p:sldId id="310" r:id="rId16"/>
    <p:sldId id="311" r:id="rId17"/>
    <p:sldId id="322" r:id="rId18"/>
    <p:sldId id="313" r:id="rId19"/>
    <p:sldId id="316" r:id="rId20"/>
    <p:sldId id="315" r:id="rId21"/>
    <p:sldId id="317" r:id="rId22"/>
    <p:sldId id="318" r:id="rId23"/>
    <p:sldId id="319" r:id="rId24"/>
    <p:sldId id="320" r:id="rId25"/>
    <p:sldId id="321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64" autoAdjust="0"/>
    <p:restoredTop sz="86432" autoAdjust="0"/>
  </p:normalViewPr>
  <p:slideViewPr>
    <p:cSldViewPr>
      <p:cViewPr varScale="1">
        <p:scale>
          <a:sx n="57" d="100"/>
          <a:sy n="57" d="100"/>
        </p:scale>
        <p:origin x="-9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D9C304D-28A9-478A-80CB-1FCD6E8123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8301A0B-355F-417D-97CB-A17A9FDB01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245225"/>
            <a:ext cx="4114800" cy="476250"/>
          </a:xfrm>
        </p:spPr>
        <p:txBody>
          <a:bodyPr/>
          <a:lstStyle>
            <a:lvl1pPr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587C023-6E46-48D4-A4D0-76E4BB499D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0E2C8-40BF-4944-9476-D8E2C93DCE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0572E2-23C8-4A78-A9E4-671D8333DE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3AE0F-CAC5-46C3-90C7-2353E1978B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F1448-6581-4556-9005-B57225D423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DE44F-127B-4061-8036-5134FB0C79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CE11C-EA1B-4E68-B2AD-E2A3FAE0EB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88083-8302-4744-90B8-2E80F55A38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C9B8B-CAC1-4B3C-9B19-546BB6A2E7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5FDE6-E828-4D4A-BEC8-317166BF49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48900-8F95-4496-B0D0-DE537B0719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50579-2853-4FCC-900F-E98BBD9114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2C0CD-ED6A-4802-90A7-6770005346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075A5-665B-4104-B4B4-B155B66605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B575DB4-F65D-4FBC-8FC6-DC03D69C3C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130425"/>
            <a:ext cx="8382000" cy="1470025"/>
          </a:xfrm>
        </p:spPr>
        <p:txBody>
          <a:bodyPr/>
          <a:lstStyle/>
          <a:p>
            <a:r>
              <a:rPr lang="en-US" dirty="0" smtClean="0"/>
              <a:t>EWAN Equipment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</a:t>
            </a:r>
            <a:r>
              <a:rPr lang="en-US" sz="2400" dirty="0" smtClean="0"/>
              <a:t>2010.02.01</a:t>
            </a:r>
            <a:endParaRPr lang="en-US" sz="2400" dirty="0" smtClean="0"/>
          </a:p>
          <a:p>
            <a:r>
              <a:rPr lang="en-US" dirty="0" smtClean="0"/>
              <a:t>1.0.0</a:t>
            </a:r>
            <a:endParaRPr lang="en-US" dirty="0" smtClean="0"/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4F7204-2F83-4550-B737-DF5E5DCB55A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 or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does one define these two devices in today’s network</a:t>
            </a:r>
          </a:p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original definitions center around what layer traffic was forwarded</a:t>
            </a:r>
          </a:p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However, this old paradigm no longer accurate, since both switches and routers have taken on new feature sets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 or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newer, more practical differentiation is defined as</a:t>
            </a:r>
          </a:p>
          <a:p>
            <a:pPr lvl="2"/>
            <a:r>
              <a:rPr lang="en-US" sz="2400" b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Switches forward traffic through hardware, in ASICs, providing a targeted set of pre-defined network services at Gigabit speeds</a:t>
            </a:r>
          </a:p>
          <a:p>
            <a:pPr lvl="2"/>
            <a:r>
              <a:rPr lang="en-US" sz="2400" b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Routers forward traffic through software in a CPU and provide a flexible, expandable and rich set of network services at sub-Gigabit speeds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Branch routers come in two categories, General Purpose and Integrated Services</a:t>
            </a:r>
          </a:p>
          <a:p>
            <a:pPr lvl="2"/>
            <a:r>
              <a:rPr lang="en-US" sz="24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General Purpose Routers</a:t>
            </a:r>
          </a:p>
          <a:p>
            <a:pPr lvl="3"/>
            <a:r>
              <a:rPr lang="en-US" sz="20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These typically focus on basic WAN routing, supporting a limited number of routing protocols and a variety of WAN interfaces</a:t>
            </a:r>
          </a:p>
          <a:p>
            <a:pPr lvl="3"/>
            <a:r>
              <a:rPr lang="en-US" sz="20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General purpose routers can be a good choice when one is interested in simple routing</a:t>
            </a:r>
          </a:p>
          <a:p>
            <a:pPr lvl="3"/>
            <a:r>
              <a:rPr lang="en-US" sz="20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typical use case arises when customers need Layer 3 visibility with a full Internet routing table for a branch network with multiple WAN exit points, or when the service provider requires the customer to peer with the their network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Integrated Services Router</a:t>
            </a:r>
          </a:p>
          <a:p>
            <a:pPr lvl="2"/>
            <a:r>
              <a:rPr lang="en-US" sz="24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type of router allows the customer to take advantages in advanced technologies, allowing them to more effectively</a:t>
            </a:r>
          </a:p>
          <a:p>
            <a:pPr lvl="2"/>
            <a:r>
              <a:rPr lang="en-US" sz="24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a single Cisco ISR platform, one can connect IP phones; wireless access points controlled by an internal wireless LAN controller module, IP-based video cameras to the network and power all of them using the IEEE 802.3af Power over Ethernet standard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most vendors, switches come in two categories, general-purpose LAN and Metro Ethernet</a:t>
            </a:r>
          </a:p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General-purpose switches are designed for LAN applications and are not intended for WAN deployments</a:t>
            </a:r>
          </a:p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Metro Ethernet Switches retain much of the LAN feature sets found in general-purpose switches but add WAN connectivity features, including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sz="24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Hierarchical Quality of Service to efficiently shape customer traffic to meet the service provider’s Service Level Agreement</a:t>
            </a:r>
          </a:p>
          <a:p>
            <a:pPr lvl="2"/>
            <a:r>
              <a:rPr lang="en-US" sz="24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Several variations of Multiprotocol Label Switching, used to interact with the service provider’s network</a:t>
            </a:r>
          </a:p>
          <a:p>
            <a:pPr lvl="2"/>
            <a:r>
              <a:rPr lang="en-US" sz="24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Ethernet Operations, Administration, and Management protocols used to configure, manage and detect errors across the EWAN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Cisco offers three EWAN switches</a:t>
            </a:r>
          </a:p>
          <a:p>
            <a:pPr lvl="2"/>
            <a:r>
              <a:rPr lang="en-US" sz="24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Cisco ME 3400 Series Ethernet Access Switches</a:t>
            </a:r>
          </a:p>
          <a:p>
            <a:pPr lvl="2"/>
            <a:r>
              <a:rPr lang="en-US" sz="24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Cisco ME 3400E Series Ethernet Access Switches</a:t>
            </a:r>
          </a:p>
          <a:p>
            <a:pPr lvl="2"/>
            <a:r>
              <a:rPr lang="en-US" sz="24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Cisco Catalyst 3750 Metro Ethernet Switch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</a:t>
            </a:r>
            <a:endParaRPr lang="en-US" dirty="0"/>
          </a:p>
        </p:txBody>
      </p:sp>
      <p:pic>
        <p:nvPicPr>
          <p:cNvPr id="6" name="Content Placeholder 5" descr="prod_large_photo0900aecd8035028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43273" y="1600200"/>
            <a:ext cx="5657454" cy="452596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Deciding</a:t>
            </a:r>
            <a:r>
              <a:rPr lang="en-US" baseline="0" dirty="0" smtClean="0"/>
              <a:t> Which One to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selection criteria uses five questions</a:t>
            </a:r>
          </a:p>
          <a:p>
            <a:pPr lvl="2"/>
            <a:r>
              <a:rPr lang="en-US" sz="24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 is the required throughput of the EWAN interface</a:t>
            </a:r>
          </a:p>
          <a:p>
            <a:pPr lvl="2"/>
            <a:r>
              <a:rPr lang="en-US" sz="24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Does the CPE need to hold the Internet routing table</a:t>
            </a:r>
          </a:p>
          <a:p>
            <a:pPr lvl="2"/>
            <a:r>
              <a:rPr lang="en-US" sz="24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Ethernet the only WAN interface needed and are EWAN services ready to use</a:t>
            </a:r>
          </a:p>
          <a:p>
            <a:pPr lvl="2"/>
            <a:r>
              <a:rPr lang="en-US" sz="24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Will the purchase be made with capital or operating funds</a:t>
            </a:r>
          </a:p>
          <a:p>
            <a:pPr lvl="2"/>
            <a:r>
              <a:rPr lang="en-US" sz="24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 you need to use integrated wireless, voice, video, WAAS, application integration, </a:t>
            </a:r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security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Throughput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Choosing a switch or a router based on speed is simple</a:t>
            </a:r>
          </a:p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Since routers are CPU based their performance decreases with the number and type of services added</a:t>
            </a:r>
          </a:p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other hand, since switches forwarding is performed in ASICs, they continuously forward at line rate Gigabit speeds</a:t>
            </a:r>
          </a:p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rule of thumb, if one needs over 1 Gbps, bidirectionally, a switch is required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what type of</a:t>
            </a:r>
            <a:r>
              <a:rPr lang="en-US" baseline="0" dirty="0" smtClean="0"/>
              <a:t> equipment to use to connect to an Ethernet connection outside of the LAN</a:t>
            </a:r>
            <a:endParaRPr lang="en-US" dirty="0" smtClean="0"/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39B6D5-6D21-467D-83F2-D1C72BE20B45}" type="slidenum">
              <a:rPr lang="en-US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Table</a:t>
            </a:r>
            <a:r>
              <a:rPr lang="en-US" baseline="0" dirty="0" smtClean="0"/>
              <a:t>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Currently a full Internet routing table is 240,000 routes</a:t>
            </a:r>
          </a:p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number can typically be summarized down to 100,000 routes at the branch office</a:t>
            </a:r>
          </a:p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large number of routes is typically needed when there are multiple WAN exit points and paths from the branch to the WAN</a:t>
            </a:r>
          </a:p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Most switches can hold between 12,000 and 32,000 routes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Table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Therefore, if the EWAN service or connectivity policy requires a large number of routes, a router is needed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</a:t>
            </a:r>
            <a:r>
              <a:rPr lang="en-US" baseline="0" dirty="0" smtClean="0"/>
              <a:t> WAN Interface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High availability WAN requires multiple interfaces</a:t>
            </a:r>
          </a:p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Typically, this is an active-standby arrangement, where only one link is active at a time</a:t>
            </a:r>
          </a:p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many cases the backup link is of lower speed and of a different medium type, 3G, xDSL, cable, satellite T1/E1</a:t>
            </a:r>
          </a:p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These interface types are not supported by switches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WAN Interface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Thus, a router is required</a:t>
            </a:r>
          </a:p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case where both links are active, sophisticated load balancing and Layer 3 visibility is required and thus, so is a router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Capex v Opex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The only</a:t>
            </a:r>
            <a:r>
              <a:rPr lang="en-US" baseline="0" dirty="0" smtClean="0"/>
              <a:t> decision here is from what pot of money will the, purchase price come from</a:t>
            </a:r>
          </a:p>
          <a:p>
            <a:pPr lvl="0"/>
            <a:r>
              <a:rPr lang="en-US" baseline="0" dirty="0" smtClean="0"/>
              <a:t>In general a switch is less costly than a router</a:t>
            </a:r>
          </a:p>
          <a:p>
            <a:pPr lvl="0"/>
            <a:r>
              <a:rPr lang="en-US" baseline="0" dirty="0" smtClean="0"/>
              <a:t>It could more easily be funded from operating funds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200" dirty="0" smtClean="0"/>
              <a:t>If other services such as</a:t>
            </a:r>
            <a:r>
              <a:rPr lang="en-US" sz="3200" baseline="0" dirty="0" smtClean="0">
                <a:solidFill>
                  <a:schemeClr val="tx1"/>
                </a:solidFill>
                <a:latin typeface="+mn-lt"/>
              </a:rPr>
              <a:t> integrated wireless, voice, video, WAAS, application integration, or security are needed, then this will limit you to what devices provide these services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EWAN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term EWAN is being used to</a:t>
            </a:r>
            <a:r>
              <a:rPr lang="en-US" baseline="0" dirty="0" smtClean="0"/>
              <a:t> refer to the use of Ethernet outside of the local area network</a:t>
            </a:r>
          </a:p>
          <a:p>
            <a:r>
              <a:rPr lang="en-US" baseline="0" dirty="0" smtClean="0"/>
              <a:t>Ethernet migrated to the CAN years ago</a:t>
            </a:r>
          </a:p>
          <a:p>
            <a:r>
              <a:rPr lang="en-US" baseline="0" dirty="0" smtClean="0"/>
              <a:t>Now it is moving out to the MAN and WAN as service providers provide native Ethernet connections directly to the customer site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EWAN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Now once the traffic leaves the customer site the service provider may change it into any of a number of transport methods, but at each end of the path the customer sees Ethernet frames just as exist on the LAN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EWAN Equipment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question for the customer of this type</a:t>
            </a:r>
            <a:r>
              <a:rPr lang="en-US" baseline="0" dirty="0" smtClean="0"/>
              <a:t> of service is what type of device should be connected to the service provider’s demarc</a:t>
            </a:r>
          </a:p>
          <a:p>
            <a:r>
              <a:rPr lang="en-US" baseline="0" dirty="0" smtClean="0"/>
              <a:t>The choice is router or switch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EWAN Equipment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Cisco presented a nice discussion of this question in a 2009 white paper titled Ethernet Wide Area Networking, Routers or Switches and Making the Right Choice</a:t>
            </a:r>
          </a:p>
          <a:p>
            <a:r>
              <a:rPr lang="en-US" baseline="0" dirty="0" smtClean="0"/>
              <a:t>Their discussion is summarized below by quoting parts of the paper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 or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choosing Customer Premises Equipment to connect to an EWAN service, it comes down to the choice of either a router or a switch</a:t>
            </a:r>
          </a:p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Over the past decade the line between what is a router and what is a switch has been blurred</a:t>
            </a:r>
          </a:p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trend stems from advances in Application Specific Integrated Circuits and their ability to perform more complex forwarding functions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 or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original definitions for switches and routers were simple in that switches perform Layer 2 forwarding and routers performed more process intensive operations at Layer 3</a:t>
            </a:r>
          </a:p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However, as networks grew and as the EWAN market matured, switches were required to do more</a:t>
            </a:r>
          </a:p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They now run Layer 3 routing protocols and moved Layer 3 forwarding into ASICs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 or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mean time, routers advanced with faster Central Processing Units, the integration of unified voice, collaborative video, video surveillance, firewalling, intrusion protection, custom applications and Layer 2 switching, etc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2010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CE11C-EA1B-4E68-B2AD-E2A3FAE0EBD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5644</TotalTime>
  <Words>1391</Words>
  <Application>Microsoft Office PowerPoint</Application>
  <PresentationFormat>On-screen Show (4:3)</PresentationFormat>
  <Paragraphs>142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CCNA</vt:lpstr>
      <vt:lpstr>EWAN Equipment</vt:lpstr>
      <vt:lpstr>Objectives of This Section</vt:lpstr>
      <vt:lpstr>What is an EWAN</vt:lpstr>
      <vt:lpstr>What is an EWAN</vt:lpstr>
      <vt:lpstr>EWAN Equipment</vt:lpstr>
      <vt:lpstr>EWAN Equipment</vt:lpstr>
      <vt:lpstr>Router or Switch</vt:lpstr>
      <vt:lpstr>Router or Switch</vt:lpstr>
      <vt:lpstr>Router or Switch</vt:lpstr>
      <vt:lpstr>Router or Switch</vt:lpstr>
      <vt:lpstr>Router or Switch</vt:lpstr>
      <vt:lpstr>Router</vt:lpstr>
      <vt:lpstr>Router</vt:lpstr>
      <vt:lpstr>Switch</vt:lpstr>
      <vt:lpstr>Switch</vt:lpstr>
      <vt:lpstr>Switch</vt:lpstr>
      <vt:lpstr>Switch</vt:lpstr>
      <vt:lpstr>Deciding Which One to Use</vt:lpstr>
      <vt:lpstr>Throughput</vt:lpstr>
      <vt:lpstr>Routing Table Size</vt:lpstr>
      <vt:lpstr>Routing Table Size</vt:lpstr>
      <vt:lpstr>Multiple WAN Interface Media</vt:lpstr>
      <vt:lpstr>Multiple WAN Interface Media</vt:lpstr>
      <vt:lpstr>Capex v Opex</vt:lpstr>
      <vt:lpstr>Other Services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EWAN Equipment</dc:title>
  <dc:creator>Kenneth M. Chipps Ph.D.</dc:creator>
  <cp:lastModifiedBy>Kenneth M. Chipps Ph.D.</cp:lastModifiedBy>
  <cp:revision>372</cp:revision>
  <dcterms:created xsi:type="dcterms:W3CDTF">2000-09-27T16:26:34Z</dcterms:created>
  <dcterms:modified xsi:type="dcterms:W3CDTF">2010-01-31T19:08:02Z</dcterms:modified>
</cp:coreProperties>
</file>