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3" r:id="rId4"/>
    <p:sldId id="323" r:id="rId5"/>
    <p:sldId id="324" r:id="rId6"/>
    <p:sldId id="264" r:id="rId7"/>
    <p:sldId id="268" r:id="rId8"/>
    <p:sldId id="265" r:id="rId9"/>
    <p:sldId id="267" r:id="rId10"/>
    <p:sldId id="270" r:id="rId11"/>
    <p:sldId id="274" r:id="rId12"/>
    <p:sldId id="272" r:id="rId13"/>
    <p:sldId id="271" r:id="rId14"/>
    <p:sldId id="275" r:id="rId15"/>
    <p:sldId id="317" r:id="rId16"/>
    <p:sldId id="325" r:id="rId17"/>
    <p:sldId id="273" r:id="rId18"/>
    <p:sldId id="278" r:id="rId19"/>
    <p:sldId id="290" r:id="rId20"/>
    <p:sldId id="303" r:id="rId21"/>
    <p:sldId id="326" r:id="rId22"/>
    <p:sldId id="319" r:id="rId23"/>
    <p:sldId id="301" r:id="rId24"/>
    <p:sldId id="318" r:id="rId25"/>
    <p:sldId id="276" r:id="rId26"/>
    <p:sldId id="302" r:id="rId27"/>
    <p:sldId id="289" r:id="rId28"/>
    <p:sldId id="304" r:id="rId29"/>
    <p:sldId id="300" r:id="rId30"/>
    <p:sldId id="277" r:id="rId31"/>
    <p:sldId id="279" r:id="rId32"/>
    <p:sldId id="291" r:id="rId33"/>
    <p:sldId id="327" r:id="rId34"/>
    <p:sldId id="295" r:id="rId35"/>
    <p:sldId id="328" r:id="rId36"/>
    <p:sldId id="296" r:id="rId37"/>
    <p:sldId id="329" r:id="rId38"/>
    <p:sldId id="320" r:id="rId39"/>
    <p:sldId id="321" r:id="rId40"/>
    <p:sldId id="307" r:id="rId41"/>
    <p:sldId id="308" r:id="rId42"/>
    <p:sldId id="309" r:id="rId43"/>
    <p:sldId id="310" r:id="rId44"/>
    <p:sldId id="311" r:id="rId45"/>
    <p:sldId id="322" r:id="rId46"/>
    <p:sldId id="280" r:id="rId47"/>
    <p:sldId id="281" r:id="rId48"/>
    <p:sldId id="330" r:id="rId49"/>
    <p:sldId id="282" r:id="rId50"/>
    <p:sldId id="283" r:id="rId51"/>
    <p:sldId id="284" r:id="rId52"/>
    <p:sldId id="285" r:id="rId53"/>
    <p:sldId id="288" r:id="rId54"/>
    <p:sldId id="312" r:id="rId55"/>
    <p:sldId id="331" r:id="rId56"/>
    <p:sldId id="314" r:id="rId57"/>
    <p:sldId id="31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32" autoAdjust="0"/>
  </p:normalViewPr>
  <p:slideViewPr>
    <p:cSldViewPr>
      <p:cViewPr varScale="1">
        <p:scale>
          <a:sx n="57" d="100"/>
          <a:sy n="5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D00373-ED36-4ACB-83A5-F8A2CFE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B28BD5-5493-4A34-8A01-C3FEBECA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906D3-A71A-41E9-A193-72C6BBB1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A88B-AADE-4281-83B4-0DD145209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3BB4-9D86-459B-A064-61C331605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5157-25B3-41C3-9781-7448BD24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B16A-29C2-454C-A963-605D258B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4944-CFAC-470F-A98D-DDFB5BCA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B947-63BA-4EE8-91B9-A9A89FC3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1F43-5E08-4621-A905-39569DC23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A984-8687-4993-942C-B7D4427EE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5122-2AD5-4C56-8456-D7B3C7ED5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D2AB-8587-45E8-8455-1F558959F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9DA9-FBE3-4AC0-BBBF-F1B04E33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4BF5-F4E5-48BD-A758-4699297C7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2846-4F36-46AD-834A-92627B39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DAE2B5F-69ED-4739-AA47-FA3F7B51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2010.01.17</a:t>
            </a:r>
            <a:endParaRPr lang="en-US" sz="2400" dirty="0" smtClean="0"/>
          </a:p>
          <a:p>
            <a:r>
              <a:rPr lang="en-US" sz="2400" dirty="0" smtClean="0"/>
              <a:t>1.9.0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dirty="0" smtClean="0"/>
              <a:t>Copyright 2000-2010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3BCB4-209A-4483-81BD-CF686E70D73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Higher Speed Line </a:t>
            </a:r>
            <a:r>
              <a:rPr lang="en-US" dirty="0" err="1" smtClean="0">
                <a:cs typeface="Times New Roman" pitchFamily="18" charset="0"/>
              </a:rPr>
              <a:t>Demarcs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C98D0-2F44-4F39-8FC7-F7236703E161}" type="slidenum">
              <a:rPr lang="en-US"/>
              <a:pPr/>
              <a:t>10</a:t>
            </a:fld>
            <a:endParaRPr lang="en-US"/>
          </a:p>
        </p:txBody>
      </p:sp>
      <p:pic>
        <p:nvPicPr>
          <p:cNvPr id="12293" name="Picture 4" descr="NodePhone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125788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Higher Speed Line </a:t>
            </a:r>
            <a:r>
              <a:rPr lang="en-US" dirty="0" err="1" smtClean="0">
                <a:cs typeface="Times New Roman" pitchFamily="18" charset="0"/>
              </a:rPr>
              <a:t>Demarcs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8DCDA-BB94-46E0-8D05-8B41681E086D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17" name="Picture 4" descr="SmartJackCabinets"/>
          <p:cNvPicPr>
            <a:picLocks noChangeAspect="1" noChangeArrowheads="1"/>
          </p:cNvPicPr>
          <p:nvPr/>
        </p:nvPicPr>
        <p:blipFill>
          <a:blip r:embed="rId2" cstate="print"/>
          <a:srcRect l="2060" t="1649" r="3175" b="2715"/>
          <a:stretch>
            <a:fillRect/>
          </a:stretch>
        </p:blipFill>
        <p:spPr bwMode="auto">
          <a:xfrm>
            <a:off x="2819400" y="1447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Higher Speed Line </a:t>
            </a:r>
            <a:r>
              <a:rPr lang="en-US" dirty="0" err="1" smtClean="0">
                <a:cs typeface="Times New Roman" pitchFamily="18" charset="0"/>
              </a:rPr>
              <a:t>Demarcs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71935-47DB-4C5D-85DF-2B1696CAE0AF}" type="slidenum">
              <a:rPr lang="en-US"/>
              <a:pPr/>
              <a:t>12</a:t>
            </a:fld>
            <a:endParaRPr lang="en-US"/>
          </a:p>
        </p:txBody>
      </p:sp>
      <p:pic>
        <p:nvPicPr>
          <p:cNvPr id="14341" name="Picture 4" descr="SmartJackCabinet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Higher Speed Line </a:t>
            </a:r>
            <a:r>
              <a:rPr lang="en-US" dirty="0" err="1" smtClean="0">
                <a:cs typeface="Times New Roman" pitchFamily="18" charset="0"/>
              </a:rPr>
              <a:t>Demarcs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0257B-4510-43B4-B4CF-3C596DCA7596}" type="slidenum">
              <a:rPr lang="en-US"/>
              <a:pPr/>
              <a:t>13</a:t>
            </a:fld>
            <a:endParaRPr lang="en-US"/>
          </a:p>
        </p:txBody>
      </p:sp>
      <p:pic>
        <p:nvPicPr>
          <p:cNvPr id="15365" name="Picture 4" descr="NodeSmartJack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Real Life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Point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CB19F-28E4-4BF6-BD61-D2E0F4A7A045}" type="slidenum">
              <a:rPr lang="en-US"/>
              <a:pPr/>
              <a:t>14</a:t>
            </a:fld>
            <a:endParaRPr lang="en-US"/>
          </a:p>
        </p:txBody>
      </p:sp>
      <p:pic>
        <p:nvPicPr>
          <p:cNvPr id="16389" name="Picture 4" descr="SmartJackConnectorToRT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15000" y="2305050"/>
            <a:ext cx="32766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the demarcation point</a:t>
            </a:r>
          </a:p>
          <a:p>
            <a:pPr>
              <a:spcBef>
                <a:spcPct val="50000"/>
              </a:spcBef>
            </a:pPr>
            <a:r>
              <a:rPr lang="en-US"/>
              <a:t>The black jack belongs to the service provider</a:t>
            </a:r>
          </a:p>
          <a:p>
            <a:pPr>
              <a:spcBef>
                <a:spcPct val="50000"/>
              </a:spcBef>
            </a:pPr>
            <a:r>
              <a:rPr lang="en-US"/>
              <a:t>The gray cable belongs to you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4724400" y="3581400"/>
            <a:ext cx="76200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733800" y="3581400"/>
            <a:ext cx="16764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Labels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always helpful if the service provider labels the demarc so that you can</a:t>
            </a:r>
          </a:p>
          <a:p>
            <a:pPr lvl="1"/>
            <a:r>
              <a:rPr lang="en-US" smtClean="0"/>
              <a:t>Find it</a:t>
            </a:r>
          </a:p>
          <a:p>
            <a:pPr lvl="1"/>
            <a:r>
              <a:rPr lang="en-US" smtClean="0"/>
              <a:t>Know the circuit number</a:t>
            </a:r>
          </a:p>
          <a:p>
            <a:r>
              <a:rPr lang="en-US" smtClean="0"/>
              <a:t>Sometimes they do and sometimes they do not</a:t>
            </a:r>
          </a:p>
          <a:p>
            <a:r>
              <a:rPr lang="en-US" smtClean="0"/>
              <a:t>Even when they do, sometimes it is hard to find the label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0CB27-81B4-45A4-A636-9E93125D4F4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Labels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labels can be easy to find orange stick-on labels or just a few cryptic marks with a felt tip pen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F4FB0F-74FB-483D-A984-A7C83EBA84C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Label for Large Cabinet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032D2-B1D0-4FD9-AFC6-C167F0206BD0}" type="slidenum">
              <a:rPr lang="en-US"/>
              <a:pPr/>
              <a:t>17</a:t>
            </a:fld>
            <a:endParaRPr lang="en-US"/>
          </a:p>
        </p:txBody>
      </p:sp>
      <p:pic>
        <p:nvPicPr>
          <p:cNvPr id="19461" name="Picture 1028" descr="SmartJackCabinet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858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Label for Small Cabinet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D5355-B8D0-4350-861E-C86E361A9184}" type="slidenum">
              <a:rPr lang="en-US"/>
              <a:pPr/>
              <a:t>18</a:t>
            </a:fld>
            <a:endParaRPr lang="en-US"/>
          </a:p>
        </p:txBody>
      </p:sp>
      <p:pic>
        <p:nvPicPr>
          <p:cNvPr id="20485" name="Picture 4" descr="T1Demarc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Label of a Sort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A1294-3191-44E6-AD67-4C9EA6679FD5}" type="slidenum">
              <a:rPr lang="en-US"/>
              <a:pPr/>
              <a:t>19</a:t>
            </a:fld>
            <a:endParaRPr lang="en-US"/>
          </a:p>
        </p:txBody>
      </p:sp>
      <p:pic>
        <p:nvPicPr>
          <p:cNvPr id="21509" name="Picture 4" descr="DemarcHardWritten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</a:t>
            </a:r>
          </a:p>
          <a:p>
            <a:pPr lvl="1"/>
            <a:r>
              <a:rPr lang="en-US" smtClean="0"/>
              <a:t>What a demarc is</a:t>
            </a:r>
          </a:p>
          <a:p>
            <a:pPr lvl="1"/>
            <a:r>
              <a:rPr lang="en-US" smtClean="0"/>
              <a:t>What a demarc is used for</a:t>
            </a:r>
          </a:p>
          <a:p>
            <a:pPr lvl="1"/>
            <a:r>
              <a:rPr lang="en-US" smtClean="0"/>
              <a:t>How to identify demarcs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2CEAD1-DFC8-4AC1-ACA0-739BC5658C6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Put </a:t>
            </a:r>
            <a:r>
              <a:rPr lang="en-US" dirty="0" err="1" smtClean="0"/>
              <a:t>Demarcs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demarc can be almost anywhere in a building</a:t>
            </a:r>
          </a:p>
          <a:p>
            <a:r>
              <a:rPr lang="en-US" smtClean="0"/>
              <a:t>The proper location is the entrance facility for the building</a:t>
            </a:r>
          </a:p>
          <a:p>
            <a:r>
              <a:rPr lang="en-US" smtClean="0"/>
              <a:t>But depending on the size and age of the building this may or may not be a formal room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16AAC-4039-40CE-A747-12DAA07148F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Put </a:t>
            </a:r>
            <a:r>
              <a:rPr lang="en-US" dirty="0" err="1" smtClean="0"/>
              <a:t>Demarcs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there is no entrance facility room, then the telephone closet or just a wall in a closet for a small building is a common location</a:t>
            </a:r>
          </a:p>
          <a:p>
            <a:r>
              <a:rPr lang="en-US" smtClean="0"/>
              <a:t>For a large, old building look in the boiler room or the basement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7D21D-E5E8-4682-B12C-3C92434431C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Let’s look at some example demarcs at smaller sites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1DD1D-B336-4847-86D9-9D113197A6C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79DBF-4589-42F4-8579-62A6E0C35ADC}" type="slidenum">
              <a:rPr lang="en-US"/>
              <a:pPr/>
              <a:t>23</a:t>
            </a:fld>
            <a:endParaRPr lang="en-US"/>
          </a:p>
        </p:txBody>
      </p:sp>
      <p:pic>
        <p:nvPicPr>
          <p:cNvPr id="25605" name="Picture 1028" descr="DemarcInCon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1447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pic>
        <p:nvPicPr>
          <p:cNvPr id="26627" name="Picture 4" descr="DemarcInContex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6781800" cy="4518025"/>
          </a:xfrm>
          <a:noFill/>
        </p:spPr>
      </p:pic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C13A8-C43F-464B-B0A9-403730D7531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at Remote Site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15419-1DCF-4EEF-B054-CE7C73C0FD3C}" type="slidenum">
              <a:rPr lang="en-US"/>
              <a:pPr/>
              <a:t>25</a:t>
            </a:fld>
            <a:endParaRPr lang="en-US"/>
          </a:p>
        </p:txBody>
      </p:sp>
      <p:pic>
        <p:nvPicPr>
          <p:cNvPr id="27653" name="Picture 7" descr="DemarcInContext"/>
          <p:cNvPicPr>
            <a:picLocks noChangeAspect="1" noChangeArrowheads="1"/>
          </p:cNvPicPr>
          <p:nvPr/>
        </p:nvPicPr>
        <p:blipFill>
          <a:blip r:embed="rId2" cstate="print"/>
          <a:srcRect l="10976" t="2974" r="25610"/>
          <a:stretch>
            <a:fillRect/>
          </a:stretch>
        </p:blipFill>
        <p:spPr bwMode="auto">
          <a:xfrm>
            <a:off x="3352800" y="1447800"/>
            <a:ext cx="19812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077EF-6C5F-4603-B73B-A84DD9EDC110}" type="slidenum">
              <a:rPr lang="en-US"/>
              <a:pPr/>
              <a:t>26</a:t>
            </a:fld>
            <a:endParaRPr lang="en-US"/>
          </a:p>
        </p:txBody>
      </p:sp>
      <p:pic>
        <p:nvPicPr>
          <p:cNvPr id="28677" name="Picture 4" descr="DemarcInContext"/>
          <p:cNvPicPr>
            <a:picLocks noChangeAspect="1" noChangeArrowheads="1"/>
          </p:cNvPicPr>
          <p:nvPr/>
        </p:nvPicPr>
        <p:blipFill>
          <a:blip r:embed="rId2" cstate="print"/>
          <a:srcRect l="18292" t="1622" r="20732" b="53227"/>
          <a:stretch>
            <a:fillRect/>
          </a:stretch>
        </p:blipFill>
        <p:spPr bwMode="auto">
          <a:xfrm>
            <a:off x="2590800" y="1447800"/>
            <a:ext cx="4175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CE46C-3B61-4AF5-8394-37C278AE7658}" type="slidenum">
              <a:rPr lang="en-US"/>
              <a:pPr/>
              <a:t>27</a:t>
            </a:fld>
            <a:endParaRPr lang="en-US"/>
          </a:p>
        </p:txBody>
      </p:sp>
      <p:pic>
        <p:nvPicPr>
          <p:cNvPr id="29701" name="Picture 4" descr="Demarc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E3EA8-B50F-40AC-9031-BCEF3EB8D7D3}" type="slidenum">
              <a:rPr lang="en-US"/>
              <a:pPr/>
              <a:t>28</a:t>
            </a:fld>
            <a:endParaRPr lang="en-US"/>
          </a:p>
        </p:txBody>
      </p:sp>
      <p:pic>
        <p:nvPicPr>
          <p:cNvPr id="30725" name="Picture 4" descr="DemarcOrangeLabel56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73200"/>
            <a:ext cx="6938962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at Remote Site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6C260-1175-4C9D-B0E5-DCFB57DBD521}" type="slidenum">
              <a:rPr lang="en-US"/>
              <a:pPr/>
              <a:t>29</a:t>
            </a:fld>
            <a:endParaRPr lang="en-US"/>
          </a:p>
        </p:txBody>
      </p:sp>
      <p:pic>
        <p:nvPicPr>
          <p:cNvPr id="31749" name="Picture 4" descr="DemarcBeigeBlackLet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32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A demarc is a demarcation point</a:t>
            </a:r>
          </a:p>
          <a:p>
            <a:r>
              <a:rPr lang="en-US" smtClean="0">
                <a:cs typeface="Times New Roman" pitchFamily="18" charset="0"/>
              </a:rPr>
              <a:t>It is where you stop and the phone company starts</a:t>
            </a:r>
          </a:p>
          <a:p>
            <a:r>
              <a:rPr lang="en-US" smtClean="0">
                <a:cs typeface="Times New Roman" pitchFamily="18" charset="0"/>
              </a:rPr>
              <a:t>This means that whatever does not work on your side is your problem</a:t>
            </a:r>
          </a:p>
          <a:p>
            <a:r>
              <a:rPr lang="en-US" smtClean="0">
                <a:cs typeface="Times New Roman" pitchFamily="18" charset="0"/>
              </a:rPr>
              <a:t>Whatever does not work on their side is also your problem, but you’ll have to call them to get it fixed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9C957-B334-4CFE-82DD-E17EF8361EF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Point at Remote Site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54AAC-3945-4E56-946D-9BD1E89EBBA4}" type="slidenum">
              <a:rPr lang="en-US"/>
              <a:pPr/>
              <a:t>30</a:t>
            </a:fld>
            <a:endParaRPr lang="en-US"/>
          </a:p>
        </p:txBody>
      </p:sp>
      <p:pic>
        <p:nvPicPr>
          <p:cNvPr id="32773" name="Picture 4" descr="T1Demarc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Cabinet Open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C4405-FFE1-4DD7-839B-1E4834576B28}" type="slidenum">
              <a:rPr lang="en-US"/>
              <a:pPr/>
              <a:t>31</a:t>
            </a:fld>
            <a:endParaRPr lang="en-US"/>
          </a:p>
        </p:txBody>
      </p:sp>
      <p:pic>
        <p:nvPicPr>
          <p:cNvPr id="33797" name="Picture 4" descr="T2DemarcO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13055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lights on the demarc can be used to ensure it is configured and operating normally</a:t>
            </a:r>
          </a:p>
          <a:p>
            <a:r>
              <a:rPr lang="en-US" smtClean="0"/>
              <a:t>For example shown next are the lights on a card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CECC7-8916-4A70-BA91-85678093548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relevant lights here are</a:t>
            </a:r>
          </a:p>
          <a:p>
            <a:pPr lvl="1"/>
            <a:r>
              <a:rPr lang="en-US" smtClean="0"/>
              <a:t>ALM</a:t>
            </a:r>
          </a:p>
          <a:p>
            <a:pPr lvl="2"/>
            <a:r>
              <a:rPr lang="en-US" smtClean="0"/>
              <a:t>When red means the circuit is not right</a:t>
            </a:r>
          </a:p>
          <a:p>
            <a:pPr lvl="2"/>
            <a:r>
              <a:rPr lang="en-US" smtClean="0"/>
              <a:t>Usually this means the carrier never turned it on or did not configure the entire circuit end to end</a:t>
            </a:r>
          </a:p>
          <a:p>
            <a:pPr lvl="2"/>
            <a:r>
              <a:rPr lang="en-US" smtClean="0"/>
              <a:t>If this is on, it’s time to call the carrier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C3820B-1BF1-42D8-8039-DDB642F1AD6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B8ZS or AMI</a:t>
            </a:r>
          </a:p>
          <a:p>
            <a:pPr lvl="2"/>
            <a:r>
              <a:rPr lang="en-US" smtClean="0"/>
              <a:t>This light indicates the coding the carrier has setup for the circuit</a:t>
            </a:r>
          </a:p>
          <a:p>
            <a:pPr lvl="2"/>
            <a:r>
              <a:rPr lang="en-US" smtClean="0"/>
              <a:t>Again it had better be what you ordered and have the CSU/DSU setup for</a:t>
            </a:r>
          </a:p>
          <a:p>
            <a:pPr lvl="2"/>
            <a:r>
              <a:rPr lang="en-US" smtClean="0"/>
              <a:t>In this case yellow means B8ZS and green means AMI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5634B-FC55-4284-8B37-B5B7CEABA7C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ESF or SF</a:t>
            </a:r>
          </a:p>
          <a:p>
            <a:pPr lvl="2"/>
            <a:r>
              <a:rPr lang="en-US" smtClean="0"/>
              <a:t>The next light indicates the framing the carrier has setup for the circuit</a:t>
            </a:r>
          </a:p>
          <a:p>
            <a:pPr lvl="2"/>
            <a:r>
              <a:rPr lang="en-US" smtClean="0"/>
              <a:t>It had better be what you ordered and have the CSU/DSU setup for</a:t>
            </a:r>
          </a:p>
          <a:p>
            <a:pPr lvl="2"/>
            <a:r>
              <a:rPr lang="en-US" smtClean="0"/>
              <a:t>In this case yellow means ESF and green means SF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E8AC5-AB65-4022-BBC0-FFE3A221C6C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/>
              <a:t>LBK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 last light of interest is the loopback indicator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If this is lit it means the carrier has the circuit loopbacked to them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 this condition no traffic will be able to exit the demarc to the CPE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Since any traffic will make a U turn inside the demarc and head back where it came from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Loopbacks are used for troubleshooting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412AFF-A344-45B2-BA2A-84D68E17182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Also notice the card is labeled HDSL even though it is for a T1 line</a:t>
            </a:r>
          </a:p>
          <a:p>
            <a:pPr>
              <a:lnSpc>
                <a:spcPct val="90000"/>
              </a:lnSpc>
            </a:pPr>
            <a:r>
              <a:rPr lang="en-US" smtClean="0"/>
              <a:t>As was said before, most T carrier lines are actually deployed as HDSL lines today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90C56-4F9B-4771-A0CE-E176D4EE1FF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62E54-F394-462F-9B34-DB78FD0AB913}" type="slidenum">
              <a:rPr lang="en-US"/>
              <a:pPr/>
              <a:t>38</a:t>
            </a:fld>
            <a:endParaRPr lang="en-US"/>
          </a:p>
        </p:txBody>
      </p:sp>
      <p:pic>
        <p:nvPicPr>
          <p:cNvPr id="40965" name="Picture 3" descr="DemarcT1LightsAll"/>
          <p:cNvPicPr>
            <a:picLocks noChangeAspect="1" noChangeArrowheads="1"/>
          </p:cNvPicPr>
          <p:nvPr/>
        </p:nvPicPr>
        <p:blipFill>
          <a:blip r:embed="rId2" cstate="print"/>
          <a:srcRect t="18947" r="6377"/>
          <a:stretch>
            <a:fillRect/>
          </a:stretch>
        </p:blipFill>
        <p:spPr bwMode="auto">
          <a:xfrm>
            <a:off x="609600" y="1447800"/>
            <a:ext cx="80010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8305D-145B-41CC-9535-775678C7D165}" type="slidenum">
              <a:rPr lang="en-US"/>
              <a:pPr/>
              <a:t>39</a:t>
            </a:fld>
            <a:endParaRPr lang="en-US"/>
          </a:p>
        </p:txBody>
      </p:sp>
      <p:pic>
        <p:nvPicPr>
          <p:cNvPr id="41989" name="Picture 3" descr="DemarcT1LightsClose"/>
          <p:cNvPicPr>
            <a:picLocks noChangeAspect="1" noChangeArrowheads="1"/>
          </p:cNvPicPr>
          <p:nvPr/>
        </p:nvPicPr>
        <p:blipFill>
          <a:blip r:embed="rId2" cstate="print"/>
          <a:srcRect t="20470" r="19318" b="28358"/>
          <a:stretch>
            <a:fillRect/>
          </a:stretch>
        </p:blipFill>
        <p:spPr bwMode="auto">
          <a:xfrm>
            <a:off x="762000" y="1447800"/>
            <a:ext cx="7772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demarc can be called several things</a:t>
            </a:r>
          </a:p>
          <a:p>
            <a:pPr>
              <a:lnSpc>
                <a:spcPct val="90000"/>
              </a:lnSpc>
            </a:pPr>
            <a:r>
              <a:rPr lang="en-US" smtClean="0"/>
              <a:t>For example, I use demarc as short for demarcation point</a:t>
            </a:r>
          </a:p>
          <a:p>
            <a:pPr>
              <a:lnSpc>
                <a:spcPct val="90000"/>
              </a:lnSpc>
            </a:pPr>
            <a:r>
              <a:rPr lang="en-US" smtClean="0"/>
              <a:t>Others write demark</a:t>
            </a:r>
          </a:p>
          <a:p>
            <a:pPr>
              <a:lnSpc>
                <a:spcPct val="90000"/>
              </a:lnSpc>
            </a:pPr>
            <a:r>
              <a:rPr lang="en-US" smtClean="0"/>
              <a:t>The BICSI, who certifies cable installers, calls it the RDP – Rate Demarcation Point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D9D4A2-C162-44DB-85A6-630ECCE1FE2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Let’s look at a real life example</a:t>
            </a:r>
          </a:p>
          <a:p>
            <a:r>
              <a:rPr lang="en-US" smtClean="0"/>
              <a:t>Following is the page from the manual for the T1 demarc at my house</a:t>
            </a:r>
          </a:p>
          <a:p>
            <a:r>
              <a:rPr lang="en-US" smtClean="0"/>
              <a:t>Note that in this case, with this particular model demarc, a red light may be on even though the circuit itself is fine</a:t>
            </a:r>
          </a:p>
          <a:p>
            <a:r>
              <a:rPr lang="en-US" smtClean="0"/>
              <a:t>The RLOS light indicates the customer equipment is not plugged in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D04C70-3F6E-4D66-9EC8-5C28D4F8EBB1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is atypical as a red light is normally a bad sign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7C7DA-738C-4CE4-8633-0850BBB0F812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E40B7-E254-4D9D-848B-09B3DD22B44C}" type="slidenum">
              <a:rPr lang="en-US"/>
              <a:pPr/>
              <a:t>42</a:t>
            </a:fld>
            <a:endParaRPr lang="en-US"/>
          </a:p>
        </p:txBody>
      </p:sp>
      <p:pic>
        <p:nvPicPr>
          <p:cNvPr id="45061" name="Picture 1028"/>
          <p:cNvPicPr>
            <a:picLocks noChangeAspect="1" noChangeArrowheads="1"/>
          </p:cNvPicPr>
          <p:nvPr/>
        </p:nvPicPr>
        <p:blipFill>
          <a:blip r:embed="rId2" cstate="print"/>
          <a:srcRect l="12000" t="15334" r="70000" b="3334"/>
          <a:stretch>
            <a:fillRect/>
          </a:stretch>
        </p:blipFill>
        <p:spPr bwMode="auto">
          <a:xfrm>
            <a:off x="3886200" y="1447800"/>
            <a:ext cx="137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908B2-0B4C-4700-88FC-34ABEEA724F0}" type="slidenum">
              <a:rPr lang="en-US"/>
              <a:pPr/>
              <a:t>43</a:t>
            </a:fld>
            <a:endParaRPr lang="en-US"/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 l="9001" t="16667" r="8000" b="4666"/>
          <a:stretch>
            <a:fillRect/>
          </a:stretch>
        </p:blipFill>
        <p:spPr bwMode="auto">
          <a:xfrm>
            <a:off x="1371600" y="1447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Demarc</a:t>
            </a:r>
            <a:r>
              <a:rPr lang="en-US" dirty="0" smtClean="0"/>
              <a:t> Indicator Lights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780E1-2E0E-46CC-8C74-1783920C9332}" type="slidenum">
              <a:rPr lang="en-US"/>
              <a:pPr/>
              <a:t>44</a:t>
            </a:fld>
            <a:endParaRPr lang="en-US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 l="9000" t="17999" r="8000" b="7333"/>
          <a:stretch>
            <a:fillRect/>
          </a:stretch>
        </p:blipFill>
        <p:spPr bwMode="auto">
          <a:xfrm>
            <a:off x="1371600" y="14478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DS3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A circuit that runs at a higher speed than a T1 needs shielding for the cables</a:t>
            </a:r>
          </a:p>
          <a:p>
            <a:r>
              <a:rPr lang="en-US" smtClean="0"/>
              <a:t>This shielding is normally done by using coax cable to make the connections</a:t>
            </a:r>
          </a:p>
          <a:p>
            <a:r>
              <a:rPr lang="en-US" smtClean="0"/>
              <a:t>The type of coax used in this case is</a:t>
            </a:r>
          </a:p>
          <a:p>
            <a:pPr lvl="1"/>
            <a:r>
              <a:rPr lang="en-US" smtClean="0"/>
              <a:t>RG-59/U with 75 ohm of impedance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2B144-7C4E-4612-ADCB-A229A79AC275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DS3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014B-8E91-43DB-88F6-7A96D51FD9B2}" type="slidenum">
              <a:rPr lang="en-US"/>
              <a:pPr/>
              <a:t>46</a:t>
            </a:fld>
            <a:endParaRPr lang="en-US"/>
          </a:p>
        </p:txBody>
      </p:sp>
      <p:pic>
        <p:nvPicPr>
          <p:cNvPr id="49157" name="Picture 4" descr="CoaxDemarc2"/>
          <p:cNvPicPr>
            <a:picLocks noChangeAspect="1" noChangeArrowheads="1"/>
          </p:cNvPicPr>
          <p:nvPr/>
        </p:nvPicPr>
        <p:blipFill>
          <a:blip r:embed="rId2" cstate="print"/>
          <a:srcRect t="1289" b="2200"/>
          <a:stretch>
            <a:fillRect/>
          </a:stretch>
        </p:blipFill>
        <p:spPr bwMode="auto">
          <a:xfrm>
            <a:off x="1066800" y="1447800"/>
            <a:ext cx="7162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Types of </a:t>
            </a:r>
            <a:r>
              <a:rPr lang="en-US" dirty="0" err="1" smtClean="0">
                <a:cs typeface="Times New Roman" pitchFamily="18" charset="0"/>
              </a:rPr>
              <a:t>Demarcs</a:t>
            </a:r>
            <a:r>
              <a:rPr lang="en-US" dirty="0" smtClean="0">
                <a:cs typeface="Times New Roman" pitchFamily="18" charset="0"/>
              </a:rPr>
              <a:t> by Location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There are technically two types of demarcs</a:t>
            </a:r>
          </a:p>
          <a:p>
            <a:r>
              <a:rPr lang="en-US" smtClean="0">
                <a:cs typeface="Times New Roman" pitchFamily="18" charset="0"/>
              </a:rPr>
              <a:t>The real demarc is wherever the phone company terminates their lines that come in from the street</a:t>
            </a:r>
          </a:p>
          <a:p>
            <a:r>
              <a:rPr lang="en-US" smtClean="0">
                <a:cs typeface="Times New Roman" pitchFamily="18" charset="0"/>
              </a:rPr>
              <a:t>This is almost never where the LAN and WAN equipment is installed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A1A31-CCFB-468C-A57D-C55850417261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Demarcs</a:t>
            </a:r>
            <a:r>
              <a:rPr lang="en-US" dirty="0" smtClean="0"/>
              <a:t> by Location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There may be several feet or several floors from there to where the termination point is needed</a:t>
            </a:r>
          </a:p>
          <a:p>
            <a:r>
              <a:rPr lang="en-US" smtClean="0">
                <a:cs typeface="Times New Roman" pitchFamily="18" charset="0"/>
              </a:rPr>
              <a:t>For example</a:t>
            </a:r>
            <a:endParaRPr lang="en-US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650B5-2B54-4F6F-830D-3DBE1CD724D1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in the Boiler Room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A0C94B-F209-4AA2-BCDE-4F92121FBEAF}" type="slidenum">
              <a:rPr lang="en-US"/>
              <a:pPr/>
              <a:t>49</a:t>
            </a:fld>
            <a:endParaRPr lang="en-US"/>
          </a:p>
        </p:txBody>
      </p:sp>
      <p:pic>
        <p:nvPicPr>
          <p:cNvPr id="52229" name="Picture 4" descr="NodeBasementBoil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phone company calls it several different things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Network Interface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NID – Network Interface Device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Network Interface Unit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FD786-2801-4D0F-B1F9-2A9B4A1E99F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in the Boiler Room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E817C-D70E-43B8-B4E0-2BC6F4328EF4}" type="slidenum">
              <a:rPr lang="en-US"/>
              <a:pPr/>
              <a:t>50</a:t>
            </a:fld>
            <a:endParaRPr lang="en-US"/>
          </a:p>
        </p:txBody>
      </p:sp>
      <p:pic>
        <p:nvPicPr>
          <p:cNvPr id="53253" name="Picture 4" descr="NodeBasementPhoneBoard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Extended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To fix this have the phone company or a cabling contractor install an extended demarc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This will require that the installer string wire through your building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The phone company will object to this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They will tell you it costs more money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Tell them you do not care; do it anyway or hire someone else to do it for you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53A42-B9CB-4364-8C2A-D9B3AE542795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Extended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If the LAN room is on the 3</a:t>
            </a:r>
            <a:r>
              <a:rPr lang="en-US" baseline="30000" smtClean="0">
                <a:cs typeface="Times New Roman" pitchFamily="18" charset="0"/>
              </a:rPr>
              <a:t>rd</a:t>
            </a:r>
            <a:r>
              <a:rPr lang="en-US" smtClean="0">
                <a:cs typeface="Times New Roman" pitchFamily="18" charset="0"/>
              </a:rPr>
              <a:t> floor a demarc in the basement is useless</a:t>
            </a:r>
          </a:p>
          <a:p>
            <a:r>
              <a:rPr lang="en-US" smtClean="0">
                <a:cs typeface="Times New Roman" pitchFamily="18" charset="0"/>
              </a:rPr>
              <a:t>An extended demarc for the installation above is down the hall in another room as shown below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4C7A58-0142-47B7-AA4B-4FD5ED9BFCC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Extended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DD6B9-6F9E-4DD9-AFAC-359E1B1B502C}" type="slidenum">
              <a:rPr lang="en-US"/>
              <a:pPr/>
              <a:t>53</a:t>
            </a:fld>
            <a:endParaRPr lang="en-US"/>
          </a:p>
        </p:txBody>
      </p:sp>
      <p:pic>
        <p:nvPicPr>
          <p:cNvPr id="56325" name="Picture 4" descr="NodePhone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125788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cables used to extend a </a:t>
            </a:r>
            <a:r>
              <a:rPr lang="en-US" dirty="0" err="1" smtClean="0"/>
              <a:t>demarc</a:t>
            </a:r>
            <a:endParaRPr lang="en-US" dirty="0" smtClean="0"/>
          </a:p>
          <a:p>
            <a:r>
              <a:rPr lang="en-US" dirty="0" smtClean="0"/>
              <a:t>The first one is the correct type according to the telecommunication’s industry standards</a:t>
            </a:r>
          </a:p>
          <a:p>
            <a:r>
              <a:rPr lang="en-US" dirty="0" smtClean="0"/>
              <a:t>This is shielded twisted pair cable</a:t>
            </a:r>
          </a:p>
          <a:p>
            <a:r>
              <a:rPr lang="en-US" dirty="0" smtClean="0"/>
              <a:t>The second type is what everybody uses in the real world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0EF026-ED2B-4DBB-A7EF-81DF0862499D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unshielded twisted pair cabling</a:t>
            </a:r>
          </a:p>
          <a:p>
            <a:r>
              <a:rPr lang="en-US" dirty="0" smtClean="0"/>
              <a:t>In other words, plain old Cat 5 cable is used</a:t>
            </a:r>
          </a:p>
          <a:p>
            <a:r>
              <a:rPr lang="en-US" dirty="0" smtClean="0"/>
              <a:t>To be safe it is best to use a shielded twisted pair cable if the extension is more than 1,000 feet</a:t>
            </a:r>
          </a:p>
          <a:p>
            <a:r>
              <a:rPr lang="en-US" dirty="0" smtClean="0"/>
              <a:t>In shielded twisted pair cable each pair of wires is encased in a foil shield as shown below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C76309-F309-4663-8DD0-A432BCF1CE00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Shielded Twisted Pair Cable</a:t>
            </a:r>
          </a:p>
        </p:txBody>
      </p:sp>
      <p:pic>
        <p:nvPicPr>
          <p:cNvPr id="60419" name="Picture 4" descr="ST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92263"/>
            <a:ext cx="5638800" cy="3933825"/>
          </a:xfrm>
          <a:noFill/>
        </p:spPr>
      </p:pic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A50328-8F40-47DC-8F2B-831AB3B8D4A6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T1: A Survival Guide</a:t>
            </a:r>
          </a:p>
          <a:p>
            <a:pPr lvl="1"/>
            <a:r>
              <a:rPr lang="en-US" dirty="0" smtClean="0"/>
              <a:t>Michael S. </a:t>
            </a:r>
            <a:r>
              <a:rPr lang="en-US" dirty="0" err="1" smtClean="0"/>
              <a:t>Gast</a:t>
            </a:r>
            <a:endParaRPr lang="en-US" dirty="0" smtClean="0"/>
          </a:p>
          <a:p>
            <a:pPr lvl="1"/>
            <a:r>
              <a:rPr lang="en-US" dirty="0" smtClean="0"/>
              <a:t>ISBN 0596001274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C6788C-DF38-44A9-9F02-DD55041CA5F0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What Does a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r>
              <a:rPr lang="en-US" dirty="0" smtClean="0">
                <a:cs typeface="Times New Roman" pitchFamily="18" charset="0"/>
              </a:rPr>
              <a:t> Look Like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It does not matter what you call it</a:t>
            </a:r>
          </a:p>
          <a:p>
            <a:r>
              <a:rPr lang="en-US" smtClean="0">
                <a:cs typeface="Times New Roman" pitchFamily="18" charset="0"/>
              </a:rPr>
              <a:t>Demarcs have different looks depending on what type of service they are terminating</a:t>
            </a:r>
          </a:p>
          <a:p>
            <a:r>
              <a:rPr lang="en-US" smtClean="0">
                <a:cs typeface="Times New Roman" pitchFamily="18" charset="0"/>
              </a:rPr>
              <a:t>In general, slower speed lines use a simple biscuit type jack as shown next</a:t>
            </a:r>
          </a:p>
          <a:p>
            <a:r>
              <a:rPr lang="en-US" smtClean="0">
                <a:cs typeface="Times New Roman" pitchFamily="18" charset="0"/>
              </a:rPr>
              <a:t>This type of jack may also be used for an extended demarc for a higher speed line as will be discussed later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889C6-66FC-4FE4-BF35-AA7CA09882B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Slow Speed Line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1739EA-AB14-4B73-ADDA-5972DB5C6A52}" type="slidenum">
              <a:rPr lang="en-US"/>
              <a:pPr/>
              <a:t>7</a:t>
            </a:fld>
            <a:endParaRPr lang="en-US"/>
          </a:p>
        </p:txBody>
      </p:sp>
      <p:pic>
        <p:nvPicPr>
          <p:cNvPr id="9221" name="Picture 4" descr="ADSLDemarcFar"/>
          <p:cNvPicPr>
            <a:picLocks noChangeAspect="1" noChangeArrowheads="1"/>
          </p:cNvPicPr>
          <p:nvPr/>
        </p:nvPicPr>
        <p:blipFill>
          <a:blip r:embed="rId2" cstate="print"/>
          <a:srcRect t="1543" r="1163" b="4013"/>
          <a:stretch>
            <a:fillRect/>
          </a:stretch>
        </p:blipFill>
        <p:spPr bwMode="auto">
          <a:xfrm>
            <a:off x="762000" y="14478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Slow Speed Line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C6D9C5-6FAC-495F-B984-70470FF609F4}" type="slidenum">
              <a:rPr lang="en-US"/>
              <a:pPr/>
              <a:t>8</a:t>
            </a:fld>
            <a:endParaRPr lang="en-US"/>
          </a:p>
        </p:txBody>
      </p:sp>
      <p:pic>
        <p:nvPicPr>
          <p:cNvPr id="10245" name="Picture 4" descr="ADSLDemarc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Higher Speed Line </a:t>
            </a:r>
            <a:r>
              <a:rPr lang="en-US" dirty="0" err="1" smtClean="0">
                <a:cs typeface="Times New Roman" pitchFamily="18" charset="0"/>
              </a:rPr>
              <a:t>Demarc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Higher speed lines and those with more intelligence require a more intelligent termination point</a:t>
            </a:r>
          </a:p>
          <a:p>
            <a:r>
              <a:rPr lang="en-US" smtClean="0">
                <a:cs typeface="Times New Roman" pitchFamily="18" charset="0"/>
              </a:rPr>
              <a:t>An example of this is the T1 Smart Jack shown in the following photographs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6DD32D-032E-4742-BD6F-2ADEFC9A8AB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1600</TotalTime>
  <Words>1767</Words>
  <Application>Microsoft Office PowerPoint</Application>
  <PresentationFormat>On-screen Show (4:3)</PresentationFormat>
  <Paragraphs>265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CCNA</vt:lpstr>
      <vt:lpstr>Demarc</vt:lpstr>
      <vt:lpstr>Objectives of This Section</vt:lpstr>
      <vt:lpstr>What is a Demarc</vt:lpstr>
      <vt:lpstr>What is a Demarc</vt:lpstr>
      <vt:lpstr>What is a Demarc</vt:lpstr>
      <vt:lpstr>What Does a Demarc Look Like</vt:lpstr>
      <vt:lpstr>Slow Speed Line Demarc</vt:lpstr>
      <vt:lpstr>Slow Speed Line Demarc</vt:lpstr>
      <vt:lpstr>Higher Speed Line Demarc</vt:lpstr>
      <vt:lpstr>Higher Speed Line Demarcs</vt:lpstr>
      <vt:lpstr>Higher Speed Line Demarcs</vt:lpstr>
      <vt:lpstr>Higher Speed Line Demarcs</vt:lpstr>
      <vt:lpstr>Higher Speed Line Demarcs</vt:lpstr>
      <vt:lpstr>The Real Life Demarc Point</vt:lpstr>
      <vt:lpstr>Demarc Labels</vt:lpstr>
      <vt:lpstr>Demarc Labels</vt:lpstr>
      <vt:lpstr>Demarc Label for Large Cabinet</vt:lpstr>
      <vt:lpstr>Demarc Label for Small Cabinet</vt:lpstr>
      <vt:lpstr>Demarc Label of a Sort</vt:lpstr>
      <vt:lpstr>Where Do They Put Demarcs</vt:lpstr>
      <vt:lpstr>Where Do They Put Demarcs</vt:lpstr>
      <vt:lpstr>Demarc at Remote Site</vt:lpstr>
      <vt:lpstr>Demarc at Remote Site</vt:lpstr>
      <vt:lpstr>Demarc at Remote Site</vt:lpstr>
      <vt:lpstr>Demarc at Remote Site</vt:lpstr>
      <vt:lpstr>Demarc at Remote Site</vt:lpstr>
      <vt:lpstr>Demarc at Remote Site</vt:lpstr>
      <vt:lpstr>Demarc at Remote Site</vt:lpstr>
      <vt:lpstr>Demarc at Remote Site</vt:lpstr>
      <vt:lpstr>Demarc Point at Remote Site</vt:lpstr>
      <vt:lpstr>Demarc Cabinet Open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Demarc Indicator Lights</vt:lpstr>
      <vt:lpstr>DS3 Demarc</vt:lpstr>
      <vt:lpstr>DS3 Demarc</vt:lpstr>
      <vt:lpstr>Types of Demarcs by Location</vt:lpstr>
      <vt:lpstr>Types of Demarcs by Location</vt:lpstr>
      <vt:lpstr>Demarc in the Boiler Room</vt:lpstr>
      <vt:lpstr>Demarc in the Boiler Room</vt:lpstr>
      <vt:lpstr>Extended Demarc</vt:lpstr>
      <vt:lpstr>Extended Demarc</vt:lpstr>
      <vt:lpstr>Extended Demarc</vt:lpstr>
      <vt:lpstr>Extended Demarc</vt:lpstr>
      <vt:lpstr>Extended Demarc</vt:lpstr>
      <vt:lpstr>Shielded Twisted Pair Cable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Demarc</dc:title>
  <dc:creator>Kenneth M. Chipps Ph.D.</dc:creator>
  <cp:lastModifiedBy>Kenneth M. Chipps Ph.D.</cp:lastModifiedBy>
  <cp:revision>128</cp:revision>
  <dcterms:created xsi:type="dcterms:W3CDTF">2000-09-27T16:26:34Z</dcterms:created>
  <dcterms:modified xsi:type="dcterms:W3CDTF">2010-01-17T21:10:48Z</dcterms:modified>
</cp:coreProperties>
</file>