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handoutMasterIdLst>
    <p:handoutMasterId r:id="rId33"/>
  </p:handoutMasterIdLst>
  <p:sldIdLst>
    <p:sldId id="256" r:id="rId2"/>
    <p:sldId id="257" r:id="rId3"/>
    <p:sldId id="269" r:id="rId4"/>
    <p:sldId id="274" r:id="rId5"/>
    <p:sldId id="275" r:id="rId6"/>
    <p:sldId id="276" r:id="rId7"/>
    <p:sldId id="280" r:id="rId8"/>
    <p:sldId id="277" r:id="rId9"/>
    <p:sldId id="278" r:id="rId10"/>
    <p:sldId id="282" r:id="rId11"/>
    <p:sldId id="283" r:id="rId12"/>
    <p:sldId id="284" r:id="rId13"/>
    <p:sldId id="285" r:id="rId14"/>
    <p:sldId id="286" r:id="rId15"/>
    <p:sldId id="287" r:id="rId16"/>
    <p:sldId id="289" r:id="rId17"/>
    <p:sldId id="288" r:id="rId18"/>
    <p:sldId id="290" r:id="rId19"/>
    <p:sldId id="292" r:id="rId20"/>
    <p:sldId id="291" r:id="rId21"/>
    <p:sldId id="293" r:id="rId22"/>
    <p:sldId id="295" r:id="rId23"/>
    <p:sldId id="296" r:id="rId24"/>
    <p:sldId id="297" r:id="rId25"/>
    <p:sldId id="294" r:id="rId26"/>
    <p:sldId id="298" r:id="rId27"/>
    <p:sldId id="299" r:id="rId28"/>
    <p:sldId id="300" r:id="rId29"/>
    <p:sldId id="279" r:id="rId30"/>
    <p:sldId id="281"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432"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6" y="62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E1A9BAE-4A49-4AE3-BA70-F6374F0AD165}" type="slidenum">
              <a:rPr lang="en-US"/>
              <a:pPr>
                <a:defRPr/>
              </a:pPr>
              <a:t>‹#›</a:t>
            </a:fld>
            <a:endParaRPr lang="en-US"/>
          </a:p>
        </p:txBody>
      </p:sp>
    </p:spTree>
    <p:extLst>
      <p:ext uri="{BB962C8B-B14F-4D97-AF65-F5344CB8AC3E}">
        <p14:creationId xmlns:p14="http://schemas.microsoft.com/office/powerpoint/2010/main" val="2509491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07CCA7B-1C3E-4E89-A920-0E4B9F0AEFFC}" type="slidenum">
              <a:rPr lang="en-US"/>
              <a:pPr>
                <a:defRPr/>
              </a:pPr>
              <a:t>‹#›</a:t>
            </a:fld>
            <a:endParaRPr lang="en-US"/>
          </a:p>
        </p:txBody>
      </p:sp>
    </p:spTree>
    <p:extLst>
      <p:ext uri="{BB962C8B-B14F-4D97-AF65-F5344CB8AC3E}">
        <p14:creationId xmlns:p14="http://schemas.microsoft.com/office/powerpoint/2010/main" val="3166402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atin typeface="Arial" pitchFamily="34" charset="0"/>
                <a:cs typeface="Arial" pitchFamily="34" charset="0"/>
              </a:defRPr>
            </a:lvl1pPr>
          </a:lstStyle>
          <a:p>
            <a:pPr>
              <a:defRPr/>
            </a:pPr>
            <a:r>
              <a:rPr lang="en-US" smtClean="0"/>
              <a:t>Copyright 2000-2013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D4508A8D-2762-4CFD-9C46-04918DF437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37321-5820-4213-A65D-06A0D5E1D7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E62F5-A369-4ED9-BF41-D92FBB9E36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ED4DFE-C84B-4569-8944-F361F206457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1643D1-C465-49CC-8C80-89F514AADC9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378FA0-46CF-4326-BAB7-7CCB5E660C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Copyright 2000-2013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ADEDDF-D499-47AC-BEEF-AD55E01A8A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FCC85-6A83-4DF2-A249-B0EA276B43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BB710B-F8D1-4847-B4AA-14E0B6A151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880F17-2D9B-4A4D-AF03-F8C0BD36CD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BC485E-501A-438B-9CB4-9765D1910C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B27F85-E27C-41E7-833F-D3200085A9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53DAA-92E3-4403-90C6-8B0CCE76C0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2000-2013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AC2188-6D66-431F-88E3-FCD0477050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2000-2013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6198BC0-AAF2-4B58-94A0-7A7496FF01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85800" y="2286000"/>
            <a:ext cx="7772400" cy="1143000"/>
          </a:xfrm>
        </p:spPr>
        <p:txBody>
          <a:bodyPr/>
          <a:lstStyle/>
          <a:p>
            <a:r>
              <a:rPr lang="en-US" dirty="0" smtClean="0"/>
              <a:t>Dark Fiber</a:t>
            </a:r>
          </a:p>
        </p:txBody>
      </p:sp>
      <p:sp>
        <p:nvSpPr>
          <p:cNvPr id="3075" name="Rectangle 1027"/>
          <p:cNvSpPr>
            <a:spLocks noGrp="1" noChangeArrowheads="1"/>
          </p:cNvSpPr>
          <p:nvPr>
            <p:ph type="subTitle" idx="1"/>
          </p:nvPr>
        </p:nvSpPr>
        <p:spPr/>
        <p:txBody>
          <a:bodyPr/>
          <a:lstStyle/>
          <a:p>
            <a:r>
              <a:rPr lang="en-US" sz="2400" dirty="0" smtClean="0"/>
              <a:t>Last Update </a:t>
            </a:r>
            <a:r>
              <a:rPr lang="en-US" sz="2400" dirty="0" smtClean="0"/>
              <a:t>2013.04.17</a:t>
            </a:r>
            <a:endParaRPr lang="en-US" sz="2400" dirty="0" smtClean="0"/>
          </a:p>
          <a:p>
            <a:r>
              <a:rPr lang="en-US" sz="2400" dirty="0" smtClean="0"/>
              <a:t>1.2.0</a:t>
            </a:r>
            <a:endParaRPr lang="en-US" sz="2400" dirty="0" smtClean="0"/>
          </a:p>
        </p:txBody>
      </p:sp>
      <p:sp>
        <p:nvSpPr>
          <p:cNvPr id="3076" name="Footer Placeholder 4"/>
          <p:cNvSpPr>
            <a:spLocks noGrp="1"/>
          </p:cNvSpPr>
          <p:nvPr>
            <p:ph type="ftr" sz="quarter" idx="11"/>
          </p:nvPr>
        </p:nvSpPr>
        <p:spPr>
          <a:xfrm>
            <a:off x="2590800" y="6245225"/>
            <a:ext cx="3962400" cy="476250"/>
          </a:xfrm>
          <a:noFill/>
        </p:spPr>
        <p:txBody>
          <a:bodyPr/>
          <a:lstStyle/>
          <a:p>
            <a:r>
              <a:rPr lang="en-US" smtClean="0"/>
              <a:t>Copyright 2000-2013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27DE66F4-6823-4BE3-BC4B-00D20CE30020}"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Fiber Worldwide</a:t>
            </a:r>
            <a:endParaRPr lang="en-US" dirty="0"/>
          </a:p>
        </p:txBody>
      </p:sp>
      <p:sp>
        <p:nvSpPr>
          <p:cNvPr id="3" name="Content Placeholder 2"/>
          <p:cNvSpPr>
            <a:spLocks noGrp="1"/>
          </p:cNvSpPr>
          <p:nvPr>
            <p:ph idx="1"/>
          </p:nvPr>
        </p:nvSpPr>
        <p:spPr/>
        <p:txBody>
          <a:bodyPr/>
          <a:lstStyle/>
          <a:p>
            <a:r>
              <a:rPr lang="en-US" dirty="0" smtClean="0"/>
              <a:t>Dark</a:t>
            </a:r>
            <a:r>
              <a:rPr lang="en-US" baseline="0" dirty="0" smtClean="0"/>
              <a:t> fiber is also used to connect the continents to each other using undersea submarine cables</a:t>
            </a:r>
          </a:p>
          <a:p>
            <a:r>
              <a:rPr lang="en-US" baseline="0" dirty="0" smtClean="0"/>
              <a:t>In an April 2013 webinar presented by </a:t>
            </a:r>
            <a:r>
              <a:rPr lang="en-US" baseline="0" dirty="0" err="1" smtClean="0"/>
              <a:t>Ciena</a:t>
            </a:r>
            <a:r>
              <a:rPr lang="en-US" baseline="0" dirty="0" smtClean="0"/>
              <a:t> they discussed how to control latency in these long links</a:t>
            </a:r>
          </a:p>
          <a:p>
            <a:r>
              <a:rPr lang="en-US" baseline="0" dirty="0" smtClean="0"/>
              <a:t>Here are average round trip latency times from shore landing to shore landing</a:t>
            </a:r>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10</a:t>
            </a:fld>
            <a:endParaRPr lang="en-US"/>
          </a:p>
        </p:txBody>
      </p:sp>
    </p:spTree>
    <p:extLst>
      <p:ext uri="{BB962C8B-B14F-4D97-AF65-F5344CB8AC3E}">
        <p14:creationId xmlns:p14="http://schemas.microsoft.com/office/powerpoint/2010/main" val="986038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11</a:t>
            </a:fld>
            <a:endParaRPr lang="en-US"/>
          </a:p>
        </p:txBody>
      </p:sp>
      <p:pic>
        <p:nvPicPr>
          <p:cNvPr id="6" name="Picture 5"/>
          <p:cNvPicPr>
            <a:picLocks noChangeAspect="1"/>
          </p:cNvPicPr>
          <p:nvPr/>
        </p:nvPicPr>
        <p:blipFill>
          <a:blip r:embed="rId2"/>
          <a:stretch>
            <a:fillRect/>
          </a:stretch>
        </p:blipFill>
        <p:spPr>
          <a:xfrm>
            <a:off x="685800" y="1685924"/>
            <a:ext cx="7924800" cy="4457700"/>
          </a:xfrm>
          <a:prstGeom prst="rect">
            <a:avLst/>
          </a:prstGeom>
        </p:spPr>
      </p:pic>
    </p:spTree>
    <p:extLst>
      <p:ext uri="{BB962C8B-B14F-4D97-AF65-F5344CB8AC3E}">
        <p14:creationId xmlns:p14="http://schemas.microsoft.com/office/powerpoint/2010/main" val="1679854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r>
              <a:rPr lang="en-US" dirty="0" smtClean="0"/>
              <a:t>Here is the cost as of the date of the webinar</a:t>
            </a:r>
            <a:endParaRPr lang="en-US" dirty="0"/>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12</a:t>
            </a:fld>
            <a:endParaRPr lang="en-US"/>
          </a:p>
        </p:txBody>
      </p:sp>
    </p:spTree>
    <p:extLst>
      <p:ext uri="{BB962C8B-B14F-4D97-AF65-F5344CB8AC3E}">
        <p14:creationId xmlns:p14="http://schemas.microsoft.com/office/powerpoint/2010/main" val="4074688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13</a:t>
            </a:fld>
            <a:endParaRPr lang="en-US"/>
          </a:p>
        </p:txBody>
      </p:sp>
      <p:pic>
        <p:nvPicPr>
          <p:cNvPr id="6" name="Picture 5"/>
          <p:cNvPicPr>
            <a:picLocks noChangeAspect="1"/>
          </p:cNvPicPr>
          <p:nvPr/>
        </p:nvPicPr>
        <p:blipFill>
          <a:blip r:embed="rId2"/>
          <a:stretch>
            <a:fillRect/>
          </a:stretch>
        </p:blipFill>
        <p:spPr>
          <a:xfrm>
            <a:off x="609600" y="1676399"/>
            <a:ext cx="7924800" cy="4457700"/>
          </a:xfrm>
          <a:prstGeom prst="rect">
            <a:avLst/>
          </a:prstGeom>
        </p:spPr>
      </p:pic>
    </p:spTree>
    <p:extLst>
      <p:ext uri="{BB962C8B-B14F-4D97-AF65-F5344CB8AC3E}">
        <p14:creationId xmlns:p14="http://schemas.microsoft.com/office/powerpoint/2010/main" val="348984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14</a:t>
            </a:fld>
            <a:endParaRPr lang="en-US"/>
          </a:p>
        </p:txBody>
      </p:sp>
      <p:pic>
        <p:nvPicPr>
          <p:cNvPr id="6" name="Picture 5"/>
          <p:cNvPicPr>
            <a:picLocks noChangeAspect="1"/>
          </p:cNvPicPr>
          <p:nvPr/>
        </p:nvPicPr>
        <p:blipFill>
          <a:blip r:embed="rId2"/>
          <a:stretch>
            <a:fillRect/>
          </a:stretch>
        </p:blipFill>
        <p:spPr>
          <a:xfrm>
            <a:off x="609600" y="1685924"/>
            <a:ext cx="7924800" cy="4457700"/>
          </a:xfrm>
          <a:prstGeom prst="rect">
            <a:avLst/>
          </a:prstGeom>
        </p:spPr>
      </p:pic>
    </p:spTree>
    <p:extLst>
      <p:ext uri="{BB962C8B-B14F-4D97-AF65-F5344CB8AC3E}">
        <p14:creationId xmlns:p14="http://schemas.microsoft.com/office/powerpoint/2010/main" val="2812352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r>
              <a:rPr lang="en-US" dirty="0" smtClean="0"/>
              <a:t>The most used route is the transatlantic</a:t>
            </a:r>
            <a:r>
              <a:rPr lang="en-US" baseline="0" dirty="0" smtClean="0"/>
              <a:t> route, but other routes are catching up</a:t>
            </a:r>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15</a:t>
            </a:fld>
            <a:endParaRPr lang="en-US"/>
          </a:p>
        </p:txBody>
      </p:sp>
    </p:spTree>
    <p:extLst>
      <p:ext uri="{BB962C8B-B14F-4D97-AF65-F5344CB8AC3E}">
        <p14:creationId xmlns:p14="http://schemas.microsoft.com/office/powerpoint/2010/main" val="334113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16</a:t>
            </a:fld>
            <a:endParaRPr lang="en-US"/>
          </a:p>
        </p:txBody>
      </p:sp>
      <p:pic>
        <p:nvPicPr>
          <p:cNvPr id="7" name="Picture 6"/>
          <p:cNvPicPr>
            <a:picLocks noChangeAspect="1"/>
          </p:cNvPicPr>
          <p:nvPr/>
        </p:nvPicPr>
        <p:blipFill>
          <a:blip r:embed="rId2"/>
          <a:stretch>
            <a:fillRect/>
          </a:stretch>
        </p:blipFill>
        <p:spPr>
          <a:xfrm>
            <a:off x="609600" y="1676399"/>
            <a:ext cx="7924800" cy="4457700"/>
          </a:xfrm>
          <a:prstGeom prst="rect">
            <a:avLst/>
          </a:prstGeom>
        </p:spPr>
      </p:pic>
    </p:spTree>
    <p:extLst>
      <p:ext uri="{BB962C8B-B14F-4D97-AF65-F5344CB8AC3E}">
        <p14:creationId xmlns:p14="http://schemas.microsoft.com/office/powerpoint/2010/main" val="1077981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17</a:t>
            </a:fld>
            <a:endParaRPr lang="en-US"/>
          </a:p>
        </p:txBody>
      </p:sp>
      <p:pic>
        <p:nvPicPr>
          <p:cNvPr id="6" name="Picture 5"/>
          <p:cNvPicPr>
            <a:picLocks noChangeAspect="1"/>
          </p:cNvPicPr>
          <p:nvPr/>
        </p:nvPicPr>
        <p:blipFill>
          <a:blip r:embed="rId2"/>
          <a:stretch>
            <a:fillRect/>
          </a:stretch>
        </p:blipFill>
        <p:spPr>
          <a:xfrm>
            <a:off x="609600" y="1685924"/>
            <a:ext cx="7924800" cy="4457700"/>
          </a:xfrm>
          <a:prstGeom prst="rect">
            <a:avLst/>
          </a:prstGeom>
        </p:spPr>
      </p:pic>
    </p:spTree>
    <p:extLst>
      <p:ext uri="{BB962C8B-B14F-4D97-AF65-F5344CB8AC3E}">
        <p14:creationId xmlns:p14="http://schemas.microsoft.com/office/powerpoint/2010/main" val="788087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r>
              <a:rPr lang="en-US" dirty="0" smtClean="0"/>
              <a:t>Here are the elements in a typical link</a:t>
            </a:r>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18</a:t>
            </a:fld>
            <a:endParaRPr lang="en-US"/>
          </a:p>
        </p:txBody>
      </p:sp>
    </p:spTree>
    <p:extLst>
      <p:ext uri="{BB962C8B-B14F-4D97-AF65-F5344CB8AC3E}">
        <p14:creationId xmlns:p14="http://schemas.microsoft.com/office/powerpoint/2010/main" val="3031179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685800" y="1638300"/>
            <a:ext cx="7924800" cy="4457700"/>
          </a:xfrm>
          <a:prstGeom prst="rect">
            <a:avLst/>
          </a:prstGeom>
        </p:spPr>
      </p:pic>
    </p:spTree>
    <p:extLst>
      <p:ext uri="{BB962C8B-B14F-4D97-AF65-F5344CB8AC3E}">
        <p14:creationId xmlns:p14="http://schemas.microsoft.com/office/powerpoint/2010/main" val="2766049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Objectives of This Section</a:t>
            </a:r>
          </a:p>
        </p:txBody>
      </p:sp>
      <p:sp>
        <p:nvSpPr>
          <p:cNvPr id="4099" name="Rectangle 3"/>
          <p:cNvSpPr>
            <a:spLocks noGrp="1" noChangeArrowheads="1"/>
          </p:cNvSpPr>
          <p:nvPr>
            <p:ph idx="1"/>
          </p:nvPr>
        </p:nvSpPr>
        <p:spPr/>
        <p:txBody>
          <a:bodyPr/>
          <a:lstStyle/>
          <a:p>
            <a:r>
              <a:rPr lang="en-US" smtClean="0"/>
              <a:t>Learn</a:t>
            </a:r>
          </a:p>
          <a:p>
            <a:pPr lvl="1"/>
            <a:r>
              <a:rPr lang="en-US" smtClean="0"/>
              <a:t>What Dark Fiber is</a:t>
            </a:r>
          </a:p>
          <a:p>
            <a:pPr lvl="1"/>
            <a:r>
              <a:rPr lang="en-US" smtClean="0"/>
              <a:t>Where Dark Fiber is used</a:t>
            </a:r>
          </a:p>
        </p:txBody>
      </p:sp>
      <p:sp>
        <p:nvSpPr>
          <p:cNvPr id="4100"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4101" name="Slide Number Placeholder 5"/>
          <p:cNvSpPr>
            <a:spLocks noGrp="1"/>
          </p:cNvSpPr>
          <p:nvPr>
            <p:ph type="sldNum" sz="quarter" idx="12"/>
          </p:nvPr>
        </p:nvSpPr>
        <p:spPr>
          <a:noFill/>
        </p:spPr>
        <p:txBody>
          <a:bodyPr/>
          <a:lstStyle/>
          <a:p>
            <a:fld id="{AC1B0717-0897-4637-9E2C-3DD1FE635EAA}"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685800" y="1685924"/>
            <a:ext cx="7924800" cy="4457700"/>
          </a:xfrm>
          <a:prstGeom prst="rect">
            <a:avLst/>
          </a:prstGeom>
        </p:spPr>
      </p:pic>
    </p:spTree>
    <p:extLst>
      <p:ext uri="{BB962C8B-B14F-4D97-AF65-F5344CB8AC3E}">
        <p14:creationId xmlns:p14="http://schemas.microsoft.com/office/powerpoint/2010/main" val="3768713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r>
              <a:rPr lang="en-US" dirty="0" err="1" smtClean="0"/>
              <a:t>Ciena</a:t>
            </a:r>
            <a:r>
              <a:rPr lang="en-US" dirty="0" smtClean="0"/>
              <a:t> argues that the best way</a:t>
            </a:r>
            <a:r>
              <a:rPr lang="en-US" baseline="0" dirty="0" smtClean="0"/>
              <a:t> to reduce latency, if this even needs to be done, is to eliminate the optical electrical optical conversion steps</a:t>
            </a:r>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21</a:t>
            </a:fld>
            <a:endParaRPr lang="en-US"/>
          </a:p>
        </p:txBody>
      </p:sp>
    </p:spTree>
    <p:extLst>
      <p:ext uri="{BB962C8B-B14F-4D97-AF65-F5344CB8AC3E}">
        <p14:creationId xmlns:p14="http://schemas.microsoft.com/office/powerpoint/2010/main" val="632241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22</a:t>
            </a:fld>
            <a:endParaRPr lang="en-US"/>
          </a:p>
        </p:txBody>
      </p:sp>
      <p:pic>
        <p:nvPicPr>
          <p:cNvPr id="6" name="Picture 5"/>
          <p:cNvPicPr>
            <a:picLocks noChangeAspect="1"/>
          </p:cNvPicPr>
          <p:nvPr/>
        </p:nvPicPr>
        <p:blipFill>
          <a:blip r:embed="rId2"/>
          <a:stretch>
            <a:fillRect/>
          </a:stretch>
        </p:blipFill>
        <p:spPr>
          <a:xfrm>
            <a:off x="609600" y="1676399"/>
            <a:ext cx="7924800" cy="4457700"/>
          </a:xfrm>
          <a:prstGeom prst="rect">
            <a:avLst/>
          </a:prstGeom>
        </p:spPr>
      </p:pic>
    </p:spTree>
    <p:extLst>
      <p:ext uri="{BB962C8B-B14F-4D97-AF65-F5344CB8AC3E}">
        <p14:creationId xmlns:p14="http://schemas.microsoft.com/office/powerpoint/2010/main" val="858268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685800" y="1638300"/>
            <a:ext cx="7924800" cy="4457700"/>
          </a:xfrm>
          <a:prstGeom prst="rect">
            <a:avLst/>
          </a:prstGeom>
        </p:spPr>
      </p:pic>
    </p:spTree>
    <p:extLst>
      <p:ext uri="{BB962C8B-B14F-4D97-AF65-F5344CB8AC3E}">
        <p14:creationId xmlns:p14="http://schemas.microsoft.com/office/powerpoint/2010/main" val="1144268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24</a:t>
            </a:fld>
            <a:endParaRPr lang="en-US"/>
          </a:p>
        </p:txBody>
      </p:sp>
      <p:pic>
        <p:nvPicPr>
          <p:cNvPr id="7" name="Picture 6"/>
          <p:cNvPicPr>
            <a:picLocks noChangeAspect="1"/>
          </p:cNvPicPr>
          <p:nvPr/>
        </p:nvPicPr>
        <p:blipFill>
          <a:blip r:embed="rId2"/>
          <a:stretch>
            <a:fillRect/>
          </a:stretch>
        </p:blipFill>
        <p:spPr>
          <a:xfrm>
            <a:off x="685800" y="1638300"/>
            <a:ext cx="7924800" cy="4457700"/>
          </a:xfrm>
          <a:prstGeom prst="rect">
            <a:avLst/>
          </a:prstGeom>
        </p:spPr>
      </p:pic>
    </p:spTree>
    <p:extLst>
      <p:ext uri="{BB962C8B-B14F-4D97-AF65-F5344CB8AC3E}">
        <p14:creationId xmlns:p14="http://schemas.microsoft.com/office/powerpoint/2010/main" val="2032892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609600" y="1685924"/>
            <a:ext cx="7924800" cy="4457700"/>
          </a:xfrm>
          <a:prstGeom prst="rect">
            <a:avLst/>
          </a:prstGeom>
        </p:spPr>
      </p:pic>
    </p:spTree>
    <p:extLst>
      <p:ext uri="{BB962C8B-B14F-4D97-AF65-F5344CB8AC3E}">
        <p14:creationId xmlns:p14="http://schemas.microsoft.com/office/powerpoint/2010/main" val="1514623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26</a:t>
            </a:fld>
            <a:endParaRPr lang="en-US"/>
          </a:p>
        </p:txBody>
      </p:sp>
      <p:pic>
        <p:nvPicPr>
          <p:cNvPr id="6" name="Picture 5"/>
          <p:cNvPicPr>
            <a:picLocks noChangeAspect="1"/>
          </p:cNvPicPr>
          <p:nvPr/>
        </p:nvPicPr>
        <p:blipFill>
          <a:blip r:embed="rId2"/>
          <a:stretch>
            <a:fillRect/>
          </a:stretch>
        </p:blipFill>
        <p:spPr>
          <a:xfrm>
            <a:off x="685800" y="1638300"/>
            <a:ext cx="7924800" cy="4457700"/>
          </a:xfrm>
          <a:prstGeom prst="rect">
            <a:avLst/>
          </a:prstGeom>
        </p:spPr>
      </p:pic>
    </p:spTree>
    <p:extLst>
      <p:ext uri="{BB962C8B-B14F-4D97-AF65-F5344CB8AC3E}">
        <p14:creationId xmlns:p14="http://schemas.microsoft.com/office/powerpoint/2010/main" val="2774910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r>
              <a:rPr lang="en-US" dirty="0" smtClean="0"/>
              <a:t>And do a few other things, such as</a:t>
            </a:r>
            <a:endParaRPr lang="en-US" dirty="0"/>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27</a:t>
            </a:fld>
            <a:endParaRPr lang="en-US"/>
          </a:p>
        </p:txBody>
      </p:sp>
    </p:spTree>
    <p:extLst>
      <p:ext uri="{BB962C8B-B14F-4D97-AF65-F5344CB8AC3E}">
        <p14:creationId xmlns:p14="http://schemas.microsoft.com/office/powerpoint/2010/main" val="785967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Fiber Worldwide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2000-2013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38ADEDDF-D499-47AC-BEEF-AD55E01A8A7E}" type="slidenum">
              <a:rPr lang="en-US" smtClean="0"/>
              <a:pPr>
                <a:defRPr/>
              </a:pPr>
              <a:t>28</a:t>
            </a:fld>
            <a:endParaRPr lang="en-US"/>
          </a:p>
        </p:txBody>
      </p:sp>
      <p:pic>
        <p:nvPicPr>
          <p:cNvPr id="6" name="Picture 5"/>
          <p:cNvPicPr>
            <a:picLocks noChangeAspect="1"/>
          </p:cNvPicPr>
          <p:nvPr/>
        </p:nvPicPr>
        <p:blipFill>
          <a:blip r:embed="rId2"/>
          <a:stretch>
            <a:fillRect/>
          </a:stretch>
        </p:blipFill>
        <p:spPr>
          <a:xfrm>
            <a:off x="685800" y="1676399"/>
            <a:ext cx="7924800" cy="4457700"/>
          </a:xfrm>
          <a:prstGeom prst="rect">
            <a:avLst/>
          </a:prstGeom>
        </p:spPr>
      </p:pic>
    </p:spTree>
    <p:extLst>
      <p:ext uri="{BB962C8B-B14F-4D97-AF65-F5344CB8AC3E}">
        <p14:creationId xmlns:p14="http://schemas.microsoft.com/office/powerpoint/2010/main" val="3900326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Operation</a:t>
            </a:r>
            <a:endParaRPr lang="en-US" dirty="0" smtClean="0"/>
          </a:p>
        </p:txBody>
      </p:sp>
      <p:sp>
        <p:nvSpPr>
          <p:cNvPr id="12291" name="Rectangle 3"/>
          <p:cNvSpPr>
            <a:spLocks noGrp="1" noChangeArrowheads="1"/>
          </p:cNvSpPr>
          <p:nvPr>
            <p:ph idx="1"/>
          </p:nvPr>
        </p:nvSpPr>
        <p:spPr/>
        <p:txBody>
          <a:bodyPr/>
          <a:lstStyle/>
          <a:p>
            <a:r>
              <a:rPr lang="en-US" dirty="0" smtClean="0"/>
              <a:t>To use this access method arrangements are made with the fiber owner</a:t>
            </a:r>
          </a:p>
          <a:p>
            <a:r>
              <a:rPr lang="en-US" dirty="0" smtClean="0"/>
              <a:t>They can locate your equipment in a collocation facility at the end of the fiber run or they can extend the connection to you, if the economics work for both parties</a:t>
            </a:r>
          </a:p>
        </p:txBody>
      </p:sp>
      <p:sp>
        <p:nvSpPr>
          <p:cNvPr id="12292"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12293" name="Slide Number Placeholder 5"/>
          <p:cNvSpPr>
            <a:spLocks noGrp="1"/>
          </p:cNvSpPr>
          <p:nvPr>
            <p:ph type="sldNum" sz="quarter" idx="12"/>
          </p:nvPr>
        </p:nvSpPr>
        <p:spPr>
          <a:noFill/>
        </p:spPr>
        <p:txBody>
          <a:bodyPr/>
          <a:lstStyle/>
          <a:p>
            <a:fld id="{6BE7C5FF-85B2-4D10-9B14-0B294660E0E6}"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US" dirty="0" smtClean="0"/>
              <a:t>Context</a:t>
            </a:r>
          </a:p>
        </p:txBody>
      </p:sp>
      <p:graphicFrame>
        <p:nvGraphicFramePr>
          <p:cNvPr id="191505" name="Group 1041"/>
          <p:cNvGraphicFramePr>
            <a:graphicFrameLocks noGrp="1"/>
          </p:cNvGraphicFramePr>
          <p:nvPr>
            <p:ph type="tbl" idx="1"/>
          </p:nvPr>
        </p:nvGraphicFramePr>
        <p:xfrm>
          <a:off x="2209800" y="1447800"/>
          <a:ext cx="4800600" cy="2670048"/>
        </p:xfrm>
        <a:graphic>
          <a:graphicData uri="http://schemas.openxmlformats.org/drawingml/2006/table">
            <a:tbl>
              <a:tblPr/>
              <a:tblGrid>
                <a:gridCol w="2133600"/>
                <a:gridCol w="26670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Network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34"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5135" name="Slide Number Placeholder 5"/>
          <p:cNvSpPr>
            <a:spLocks noGrp="1"/>
          </p:cNvSpPr>
          <p:nvPr>
            <p:ph type="sldNum" sz="quarter" idx="12"/>
          </p:nvPr>
        </p:nvSpPr>
        <p:spPr>
          <a:noFill/>
        </p:spPr>
        <p:txBody>
          <a:bodyPr/>
          <a:lstStyle/>
          <a:p>
            <a:fld id="{30F99A36-015A-49B3-B8BC-4C47FCF4C180}"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Operation</a:t>
            </a:r>
          </a:p>
        </p:txBody>
      </p:sp>
      <p:sp>
        <p:nvSpPr>
          <p:cNvPr id="13315" name="Content Placeholder 2"/>
          <p:cNvSpPr>
            <a:spLocks noGrp="1"/>
          </p:cNvSpPr>
          <p:nvPr>
            <p:ph idx="1"/>
          </p:nvPr>
        </p:nvSpPr>
        <p:spPr/>
        <p:txBody>
          <a:bodyPr/>
          <a:lstStyle/>
          <a:p>
            <a:r>
              <a:rPr lang="en-US" dirty="0" smtClean="0"/>
              <a:t>At your end you need to purchase, install, and manage whatever method is used to drive the signal from one end of the link to the other</a:t>
            </a:r>
          </a:p>
        </p:txBody>
      </p:sp>
      <p:sp>
        <p:nvSpPr>
          <p:cNvPr id="13316" name="Footer Placeholder 3"/>
          <p:cNvSpPr>
            <a:spLocks noGrp="1"/>
          </p:cNvSpPr>
          <p:nvPr>
            <p:ph type="ftr" sz="quarter" idx="11"/>
          </p:nvPr>
        </p:nvSpPr>
        <p:spPr>
          <a:noFill/>
        </p:spPr>
        <p:txBody>
          <a:bodyPr/>
          <a:lstStyle/>
          <a:p>
            <a:r>
              <a:rPr lang="en-US" smtClean="0"/>
              <a:t>Copyright 2000-2013 Kenneth M. Chipps Ph.D. www.chipps.com</a:t>
            </a:r>
            <a:endParaRPr lang="en-US"/>
          </a:p>
        </p:txBody>
      </p:sp>
      <p:sp>
        <p:nvSpPr>
          <p:cNvPr id="13317" name="Slide Number Placeholder 4"/>
          <p:cNvSpPr>
            <a:spLocks noGrp="1"/>
          </p:cNvSpPr>
          <p:nvPr>
            <p:ph type="sldNum" sz="quarter" idx="12"/>
          </p:nvPr>
        </p:nvSpPr>
        <p:spPr>
          <a:noFill/>
        </p:spPr>
        <p:txBody>
          <a:bodyPr/>
          <a:lstStyle/>
          <a:p>
            <a:fld id="{67819509-378E-4CFD-9EA5-520556392B28}" type="slidenum">
              <a:rPr lang="en-US"/>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What is Dark Fiber</a:t>
            </a:r>
          </a:p>
        </p:txBody>
      </p:sp>
      <p:sp>
        <p:nvSpPr>
          <p:cNvPr id="6147" name="Rectangle 3"/>
          <p:cNvSpPr>
            <a:spLocks noGrp="1" noChangeArrowheads="1"/>
          </p:cNvSpPr>
          <p:nvPr>
            <p:ph idx="1"/>
          </p:nvPr>
        </p:nvSpPr>
        <p:spPr/>
        <p:txBody>
          <a:bodyPr/>
          <a:lstStyle/>
          <a:p>
            <a:r>
              <a:rPr lang="en-US" smtClean="0"/>
              <a:t>Most of the network access methods used for MANs and WANs discussed so far require preexisting data lines be used</a:t>
            </a:r>
          </a:p>
          <a:p>
            <a:r>
              <a:rPr lang="en-US" smtClean="0"/>
              <a:t>Another way exists for setting up MANs and WANs using the equipment already covered, like Ethernet and ATM, but over privately owned fiber optic cable that is not currently being used</a:t>
            </a:r>
          </a:p>
        </p:txBody>
      </p:sp>
      <p:sp>
        <p:nvSpPr>
          <p:cNvPr id="6148"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6149" name="Slide Number Placeholder 5"/>
          <p:cNvSpPr>
            <a:spLocks noGrp="1"/>
          </p:cNvSpPr>
          <p:nvPr>
            <p:ph type="sldNum" sz="quarter" idx="12"/>
          </p:nvPr>
        </p:nvSpPr>
        <p:spPr>
          <a:noFill/>
        </p:spPr>
        <p:txBody>
          <a:bodyPr/>
          <a:lstStyle/>
          <a:p>
            <a:fld id="{E90A29F7-9193-43F3-927A-4DC75652C845}"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What is Dark Fiber</a:t>
            </a:r>
          </a:p>
        </p:txBody>
      </p:sp>
      <p:sp>
        <p:nvSpPr>
          <p:cNvPr id="7171" name="Rectangle 3"/>
          <p:cNvSpPr>
            <a:spLocks noGrp="1" noChangeArrowheads="1"/>
          </p:cNvSpPr>
          <p:nvPr>
            <p:ph idx="1"/>
          </p:nvPr>
        </p:nvSpPr>
        <p:spPr/>
        <p:txBody>
          <a:bodyPr/>
          <a:lstStyle/>
          <a:p>
            <a:r>
              <a:rPr lang="en-US" smtClean="0"/>
              <a:t>This type of fiber optic cable that is installed but carries no traffic, in fact has no devices at either end, is called dark fiber</a:t>
            </a:r>
          </a:p>
          <a:p>
            <a:r>
              <a:rPr lang="en-US" smtClean="0"/>
              <a:t>Why dark fiber, because fiber that is being used carries light signals, therefore it is called lit fiber</a:t>
            </a:r>
          </a:p>
          <a:p>
            <a:r>
              <a:rPr lang="en-US" smtClean="0"/>
              <a:t>Fiber not being used is correspondingly dark</a:t>
            </a:r>
          </a:p>
        </p:txBody>
      </p:sp>
      <p:sp>
        <p:nvSpPr>
          <p:cNvPr id="7172"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7173" name="Slide Number Placeholder 5"/>
          <p:cNvSpPr>
            <a:spLocks noGrp="1"/>
          </p:cNvSpPr>
          <p:nvPr>
            <p:ph type="sldNum" sz="quarter" idx="12"/>
          </p:nvPr>
        </p:nvSpPr>
        <p:spPr>
          <a:noFill/>
        </p:spPr>
        <p:txBody>
          <a:bodyPr/>
          <a:lstStyle/>
          <a:p>
            <a:fld id="{10D9A5DE-093B-4126-974D-B297B496CB6D}"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What is Dark Fiber</a:t>
            </a:r>
          </a:p>
        </p:txBody>
      </p:sp>
      <p:sp>
        <p:nvSpPr>
          <p:cNvPr id="8195" name="Rectangle 3"/>
          <p:cNvSpPr>
            <a:spLocks noGrp="1" noChangeArrowheads="1"/>
          </p:cNvSpPr>
          <p:nvPr>
            <p:ph idx="1"/>
          </p:nvPr>
        </p:nvSpPr>
        <p:spPr/>
        <p:txBody>
          <a:bodyPr/>
          <a:lstStyle/>
          <a:p>
            <a:r>
              <a:rPr lang="en-US" smtClean="0"/>
              <a:t>Dark fiber is put in the ground by companies that are running cables for their own use or that are in the business of providing dark fiber</a:t>
            </a:r>
          </a:p>
          <a:p>
            <a:r>
              <a:rPr lang="en-US" smtClean="0"/>
              <a:t>These unused strands can be leased for use by anyone that is near enough to their path or can afford to have that path extended</a:t>
            </a:r>
          </a:p>
        </p:txBody>
      </p:sp>
      <p:sp>
        <p:nvSpPr>
          <p:cNvPr id="8196"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8197" name="Slide Number Placeholder 5"/>
          <p:cNvSpPr>
            <a:spLocks noGrp="1"/>
          </p:cNvSpPr>
          <p:nvPr>
            <p:ph type="sldNum" sz="quarter" idx="12"/>
          </p:nvPr>
        </p:nvSpPr>
        <p:spPr>
          <a:noFill/>
        </p:spPr>
        <p:txBody>
          <a:bodyPr/>
          <a:lstStyle/>
          <a:p>
            <a:fld id="{0327F004-DD23-4BD2-9998-C35ECA0888BA}"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What is Dark Fiber</a:t>
            </a:r>
          </a:p>
        </p:txBody>
      </p:sp>
      <p:sp>
        <p:nvSpPr>
          <p:cNvPr id="9219" name="Content Placeholder 2"/>
          <p:cNvSpPr>
            <a:spLocks noGrp="1"/>
          </p:cNvSpPr>
          <p:nvPr>
            <p:ph idx="1"/>
          </p:nvPr>
        </p:nvSpPr>
        <p:spPr/>
        <p:txBody>
          <a:bodyPr/>
          <a:lstStyle/>
          <a:p>
            <a:r>
              <a:rPr lang="en-US" smtClean="0"/>
              <a:t>Here’s an example of such a network</a:t>
            </a:r>
          </a:p>
        </p:txBody>
      </p:sp>
      <p:sp>
        <p:nvSpPr>
          <p:cNvPr id="9220" name="Footer Placeholder 3"/>
          <p:cNvSpPr>
            <a:spLocks noGrp="1"/>
          </p:cNvSpPr>
          <p:nvPr>
            <p:ph type="ftr" sz="quarter" idx="11"/>
          </p:nvPr>
        </p:nvSpPr>
        <p:spPr>
          <a:noFill/>
        </p:spPr>
        <p:txBody>
          <a:bodyPr/>
          <a:lstStyle/>
          <a:p>
            <a:r>
              <a:rPr lang="en-US" smtClean="0"/>
              <a:t>Copyright 2000-2013 Kenneth M. Chipps Ph.D. www.chipps.com</a:t>
            </a:r>
            <a:endParaRPr lang="en-US"/>
          </a:p>
        </p:txBody>
      </p:sp>
      <p:sp>
        <p:nvSpPr>
          <p:cNvPr id="9221" name="Slide Number Placeholder 4"/>
          <p:cNvSpPr>
            <a:spLocks noGrp="1"/>
          </p:cNvSpPr>
          <p:nvPr>
            <p:ph type="sldNum" sz="quarter" idx="12"/>
          </p:nvPr>
        </p:nvSpPr>
        <p:spPr>
          <a:noFill/>
        </p:spPr>
        <p:txBody>
          <a:bodyPr/>
          <a:lstStyle/>
          <a:p>
            <a:fld id="{B0CEA530-CCC0-44B6-B644-84150FE2C54E}"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What is Dark Fiber</a:t>
            </a:r>
          </a:p>
        </p:txBody>
      </p:sp>
      <p:sp>
        <p:nvSpPr>
          <p:cNvPr id="10243"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10244" name="Slide Number Placeholder 5"/>
          <p:cNvSpPr>
            <a:spLocks noGrp="1"/>
          </p:cNvSpPr>
          <p:nvPr>
            <p:ph type="sldNum" sz="quarter" idx="12"/>
          </p:nvPr>
        </p:nvSpPr>
        <p:spPr>
          <a:noFill/>
        </p:spPr>
        <p:txBody>
          <a:bodyPr/>
          <a:lstStyle/>
          <a:p>
            <a:fld id="{EB7C1A7D-38B4-4170-9B07-7DD17255AEDD}" type="slidenum">
              <a:rPr lang="en-US"/>
              <a:pPr/>
              <a:t>8</a:t>
            </a:fld>
            <a:endParaRPr lang="en-US"/>
          </a:p>
        </p:txBody>
      </p:sp>
      <p:pic>
        <p:nvPicPr>
          <p:cNvPr id="10245" name="Picture 4"/>
          <p:cNvPicPr>
            <a:picLocks noChangeAspect="1" noChangeArrowheads="1"/>
          </p:cNvPicPr>
          <p:nvPr/>
        </p:nvPicPr>
        <p:blipFill>
          <a:blip r:embed="rId2" cstate="print"/>
          <a:srcRect l="14000" t="17999" r="11000" b="7333"/>
          <a:stretch>
            <a:fillRect/>
          </a:stretch>
        </p:blipFill>
        <p:spPr bwMode="auto">
          <a:xfrm>
            <a:off x="1676400" y="1428750"/>
            <a:ext cx="6248400" cy="466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What is Dark Fiber</a:t>
            </a:r>
          </a:p>
        </p:txBody>
      </p:sp>
      <p:sp>
        <p:nvSpPr>
          <p:cNvPr id="11267" name="Footer Placeholder 4"/>
          <p:cNvSpPr>
            <a:spLocks noGrp="1"/>
          </p:cNvSpPr>
          <p:nvPr>
            <p:ph type="ftr" sz="quarter" idx="11"/>
          </p:nvPr>
        </p:nvSpPr>
        <p:spPr>
          <a:noFill/>
        </p:spPr>
        <p:txBody>
          <a:bodyPr/>
          <a:lstStyle/>
          <a:p>
            <a:r>
              <a:rPr lang="en-US" smtClean="0"/>
              <a:t>Copyright 2000-2013 Kenneth M. Chipps Ph.D. www.chipps.com</a:t>
            </a:r>
            <a:endParaRPr lang="en-US"/>
          </a:p>
        </p:txBody>
      </p:sp>
      <p:sp>
        <p:nvSpPr>
          <p:cNvPr id="11268" name="Slide Number Placeholder 5"/>
          <p:cNvSpPr>
            <a:spLocks noGrp="1"/>
          </p:cNvSpPr>
          <p:nvPr>
            <p:ph type="sldNum" sz="quarter" idx="12"/>
          </p:nvPr>
        </p:nvSpPr>
        <p:spPr>
          <a:noFill/>
        </p:spPr>
        <p:txBody>
          <a:bodyPr/>
          <a:lstStyle/>
          <a:p>
            <a:fld id="{A36927CD-7023-4517-B9D7-D61797EF3A6B}" type="slidenum">
              <a:rPr lang="en-US"/>
              <a:pPr/>
              <a:t>9</a:t>
            </a:fld>
            <a:endParaRPr lang="en-US"/>
          </a:p>
        </p:txBody>
      </p:sp>
      <p:pic>
        <p:nvPicPr>
          <p:cNvPr id="11269" name="Picture 4"/>
          <p:cNvPicPr>
            <a:picLocks noChangeAspect="1" noChangeArrowheads="1"/>
          </p:cNvPicPr>
          <p:nvPr/>
        </p:nvPicPr>
        <p:blipFill>
          <a:blip r:embed="rId2" cstate="print"/>
          <a:srcRect l="22000" t="17999" r="17999" b="7333"/>
          <a:stretch>
            <a:fillRect/>
          </a:stretch>
        </p:blipFill>
        <p:spPr bwMode="auto">
          <a:xfrm>
            <a:off x="1981200" y="1457325"/>
            <a:ext cx="5029200" cy="469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1054</TotalTime>
  <Words>767</Words>
  <Application>Microsoft Office PowerPoint</Application>
  <PresentationFormat>On-screen Show (4:3)</PresentationFormat>
  <Paragraphs>120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CCNA</vt:lpstr>
      <vt:lpstr>Dark Fiber</vt:lpstr>
      <vt:lpstr>Objectives of This Section</vt:lpstr>
      <vt:lpstr>Context</vt:lpstr>
      <vt:lpstr>What is Dark Fiber</vt:lpstr>
      <vt:lpstr>What is Dark Fiber</vt:lpstr>
      <vt:lpstr>What is Dark Fiber</vt:lpstr>
      <vt:lpstr>What is Dark Fiber</vt:lpstr>
      <vt:lpstr>What is Dark Fiber</vt:lpstr>
      <vt:lpstr>What is Dark Fiber</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Dark Fiber Worldwide</vt:lpstr>
      <vt:lpstr>Operation</vt:lpstr>
      <vt:lpstr>Operation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Fiber</dc:title>
  <dc:creator>Kenneth M. Chipps Ph.D.</dc:creator>
  <cp:lastModifiedBy>Kenneth M. Chipps Ph.D.</cp:lastModifiedBy>
  <cp:revision>136</cp:revision>
  <dcterms:created xsi:type="dcterms:W3CDTF">2000-09-27T16:26:34Z</dcterms:created>
  <dcterms:modified xsi:type="dcterms:W3CDTF">2013-04-17T13:56:54Z</dcterms:modified>
</cp:coreProperties>
</file>