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50"/>
  </p:notesMasterIdLst>
  <p:handoutMasterIdLst>
    <p:handoutMasterId r:id="rId51"/>
  </p:handoutMasterIdLst>
  <p:sldIdLst>
    <p:sldId id="256" r:id="rId2"/>
    <p:sldId id="257" r:id="rId3"/>
    <p:sldId id="283" r:id="rId4"/>
    <p:sldId id="304" r:id="rId5"/>
    <p:sldId id="259" r:id="rId6"/>
    <p:sldId id="299" r:id="rId7"/>
    <p:sldId id="318" r:id="rId8"/>
    <p:sldId id="289" r:id="rId9"/>
    <p:sldId id="264" r:id="rId10"/>
    <p:sldId id="267" r:id="rId11"/>
    <p:sldId id="268" r:id="rId12"/>
    <p:sldId id="301" r:id="rId13"/>
    <p:sldId id="306" r:id="rId14"/>
    <p:sldId id="319" r:id="rId15"/>
    <p:sldId id="329" r:id="rId16"/>
    <p:sldId id="334" r:id="rId17"/>
    <p:sldId id="330" r:id="rId18"/>
    <p:sldId id="333" r:id="rId19"/>
    <p:sldId id="327" r:id="rId20"/>
    <p:sldId id="273" r:id="rId21"/>
    <p:sldId id="274" r:id="rId22"/>
    <p:sldId id="275" r:id="rId23"/>
    <p:sldId id="276" r:id="rId24"/>
    <p:sldId id="320" r:id="rId25"/>
    <p:sldId id="277" r:id="rId26"/>
    <p:sldId id="302" r:id="rId27"/>
    <p:sldId id="303" r:id="rId28"/>
    <p:sldId id="278" r:id="rId29"/>
    <p:sldId id="310" r:id="rId30"/>
    <p:sldId id="321" r:id="rId31"/>
    <p:sldId id="308" r:id="rId32"/>
    <p:sldId id="263" r:id="rId33"/>
    <p:sldId id="311" r:id="rId34"/>
    <p:sldId id="312" r:id="rId35"/>
    <p:sldId id="313" r:id="rId36"/>
    <p:sldId id="314" r:id="rId37"/>
    <p:sldId id="322" r:id="rId38"/>
    <p:sldId id="290" r:id="rId39"/>
    <p:sldId id="323" r:id="rId40"/>
    <p:sldId id="291" r:id="rId41"/>
    <p:sldId id="293" r:id="rId42"/>
    <p:sldId id="295" r:id="rId43"/>
    <p:sldId id="297" r:id="rId44"/>
    <p:sldId id="324" r:id="rId45"/>
    <p:sldId id="298" r:id="rId46"/>
    <p:sldId id="325" r:id="rId47"/>
    <p:sldId id="315" r:id="rId48"/>
    <p:sldId id="326" r:id="rId49"/>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8" autoAdjust="0"/>
    <p:restoredTop sz="86432" autoAdjust="0"/>
  </p:normalViewPr>
  <p:slideViewPr>
    <p:cSldViewPr>
      <p:cViewPr varScale="1">
        <p:scale>
          <a:sx n="58" d="100"/>
          <a:sy n="58" d="100"/>
        </p:scale>
        <p:origin x="-270"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55"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handoutMaster" Target="handoutMasters/handoutMaster1.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D7ED77D6-A8BA-4F9D-A3A5-2BD836FD0821}" type="slidenum">
              <a:rPr lang="en-US"/>
              <a:pPr>
                <a:defRPr/>
              </a:pPr>
              <a:t>‹#›</a:t>
            </a:fld>
            <a:endParaRPr lang="en-US" dirty="0"/>
          </a:p>
        </p:txBody>
      </p:sp>
    </p:spTree>
    <p:extLst>
      <p:ext uri="{BB962C8B-B14F-4D97-AF65-F5344CB8AC3E}">
        <p14:creationId xmlns:p14="http://schemas.microsoft.com/office/powerpoint/2010/main" val="336475171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dirty="0"/>
          </a:p>
        </p:txBody>
      </p:sp>
      <p:sp>
        <p:nvSpPr>
          <p:cNvPr id="4915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vl1pPr>
          </a:lstStyle>
          <a:p>
            <a:pPr>
              <a:defRPr/>
            </a:pPr>
            <a:fld id="{EDD4D7B7-4D09-4951-963C-3935ABBC95F7}" type="slidenum">
              <a:rPr lang="en-US"/>
              <a:pPr>
                <a:defRPr/>
              </a:pPr>
              <a:t>‹#›</a:t>
            </a:fld>
            <a:endParaRPr lang="en-US" dirty="0"/>
          </a:p>
        </p:txBody>
      </p:sp>
    </p:spTree>
    <p:extLst>
      <p:ext uri="{BB962C8B-B14F-4D97-AF65-F5344CB8AC3E}">
        <p14:creationId xmlns:p14="http://schemas.microsoft.com/office/powerpoint/2010/main" val="289534407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smtClean="0">
                <a:latin typeface="Arial" pitchFamily="34" charset="0"/>
                <a:cs typeface="Arial" pitchFamily="34" charset="0"/>
              </a:defRPr>
            </a:lvl1pPr>
          </a:lstStyle>
          <a:p>
            <a:pPr>
              <a:defRPr/>
            </a:pPr>
            <a:r>
              <a:rPr lang="en-US" smtClean="0"/>
              <a:t>Copyright 2000-2011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smtClean="0"/>
            </a:lvl1pPr>
          </a:lstStyle>
          <a:p>
            <a:pPr>
              <a:defRPr/>
            </a:pPr>
            <a:fld id="{2E6EF9DA-89A7-474E-9D4A-C77C1AD3DD40}"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1377FB74-D282-4B15-AC0F-2D115C9B46B7}"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DEC41437-9BE3-4514-BFBA-750BE1B5C0B8}"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55965AD5-4C23-49F5-BCC5-9AA3F6DF2562}"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2D98E84B-3E8C-4602-9E4B-0E18871D1E66}"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35D53B7D-EDFC-4C1D-ACE7-FF0F0AE9983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atin typeface="Arial" pitchFamily="34" charset="0"/>
                <a:cs typeface="Arial" pitchFamily="34" charset="0"/>
              </a:defRPr>
            </a:lvl1pPr>
          </a:lstStyle>
          <a:p>
            <a:pPr>
              <a:defRPr/>
            </a:pPr>
            <a:r>
              <a:rPr lang="en-US"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78CFF111-4B25-467B-9933-FB68870DAE6F}"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CC6AC262-4CBD-4278-BEC0-0B36EF7E4672}"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E91C0D11-11A5-488E-A231-459C712791F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F9D2B6A1-B32E-4415-89D1-15202E4A8C67}"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49B0DDF5-C9DE-4BF1-8FF1-151CCC094C66}"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D1B11B45-2E77-4ED1-B04D-7D61EDD46C6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E1A7FDC-9820-4315-B4F7-343FDE9D357A}"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Copyright 2000-2011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9B4CFD09-9689-4EAE-9E82-87B651128B0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smtClean="0"/>
            </a:lvl1pPr>
          </a:lstStyle>
          <a:p>
            <a:pPr>
              <a:defRPr/>
            </a:pPr>
            <a:r>
              <a:rPr lang="en-US" smtClean="0"/>
              <a:t>Copyright 2000-2011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D8CAF159-4BEA-4E37-A4B0-CF185E365B3B}"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92"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Lst>
  <p:hf hdr="0" dt="0"/>
  <p:txStyles>
    <p:titleStyle>
      <a:lvl1pPr algn="ctr" rtl="0" fontAlgn="base">
        <a:spcBef>
          <a:spcPct val="0"/>
        </a:spcBef>
        <a:spcAft>
          <a:spcPct val="0"/>
        </a:spcAft>
        <a:defRPr sz="4400">
          <a:solidFill>
            <a:schemeClr val="tx2"/>
          </a:solidFill>
          <a:latin typeface="+mj-lt"/>
          <a:ea typeface="+mj-ea"/>
          <a:cs typeface="+mj-cs"/>
        </a:defRPr>
      </a:lvl1pPr>
      <a:lvl2pPr algn="ctr" rtl="0" fontAlgn="base">
        <a:spcBef>
          <a:spcPct val="0"/>
        </a:spcBef>
        <a:spcAft>
          <a:spcPct val="0"/>
        </a:spcAft>
        <a:defRPr sz="4400">
          <a:solidFill>
            <a:schemeClr val="tx2"/>
          </a:solidFill>
          <a:latin typeface="Arial" charset="0"/>
        </a:defRPr>
      </a:lvl2pPr>
      <a:lvl3pPr algn="ctr" rtl="0" fontAlgn="base">
        <a:spcBef>
          <a:spcPct val="0"/>
        </a:spcBef>
        <a:spcAft>
          <a:spcPct val="0"/>
        </a:spcAft>
        <a:defRPr sz="4400">
          <a:solidFill>
            <a:schemeClr val="tx2"/>
          </a:solidFill>
          <a:latin typeface="Arial" charset="0"/>
        </a:defRPr>
      </a:lvl3pPr>
      <a:lvl4pPr algn="ctr" rtl="0" fontAlgn="base">
        <a:spcBef>
          <a:spcPct val="0"/>
        </a:spcBef>
        <a:spcAft>
          <a:spcPct val="0"/>
        </a:spcAft>
        <a:defRPr sz="4400">
          <a:solidFill>
            <a:schemeClr val="tx2"/>
          </a:solidFill>
          <a:latin typeface="Arial" charset="0"/>
        </a:defRPr>
      </a:lvl4pPr>
      <a:lvl5pPr algn="ctr" rtl="0" fontAlgn="base">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r>
              <a:rPr lang="en-US" dirty="0" smtClean="0"/>
              <a:t>DSL</a:t>
            </a:r>
          </a:p>
        </p:txBody>
      </p:sp>
      <p:sp>
        <p:nvSpPr>
          <p:cNvPr id="3075" name="Rectangle 3"/>
          <p:cNvSpPr>
            <a:spLocks noGrp="1" noChangeArrowheads="1"/>
          </p:cNvSpPr>
          <p:nvPr>
            <p:ph type="subTitle" idx="1"/>
          </p:nvPr>
        </p:nvSpPr>
        <p:spPr/>
        <p:txBody>
          <a:bodyPr/>
          <a:lstStyle/>
          <a:p>
            <a:r>
              <a:rPr lang="en-US" sz="2400" dirty="0" smtClean="0"/>
              <a:t>Last Update 2011.07.21</a:t>
            </a:r>
          </a:p>
          <a:p>
            <a:r>
              <a:rPr lang="en-US" sz="2400" dirty="0" smtClean="0"/>
              <a:t>1.18.0</a:t>
            </a:r>
          </a:p>
        </p:txBody>
      </p:sp>
      <p:sp>
        <p:nvSpPr>
          <p:cNvPr id="3076" name="Footer Placeholder 4"/>
          <p:cNvSpPr>
            <a:spLocks noGrp="1"/>
          </p:cNvSpPr>
          <p:nvPr>
            <p:ph type="ftr" sz="quarter" idx="11"/>
          </p:nvPr>
        </p:nvSpPr>
        <p:spPr>
          <a:xfrm>
            <a:off x="2590800" y="6245225"/>
            <a:ext cx="3962400" cy="476250"/>
          </a:xfrm>
          <a:noFill/>
        </p:spPr>
        <p:txBody>
          <a:bodyPr/>
          <a:lstStyle/>
          <a:p>
            <a:r>
              <a:rPr lang="en-US" smtClean="0"/>
              <a:t>Copyright 2000-2011 Kenneth M. Chipps Ph.D. www.chipps.com</a:t>
            </a:r>
            <a:endParaRPr lang="en-US" dirty="0"/>
          </a:p>
        </p:txBody>
      </p:sp>
      <p:sp>
        <p:nvSpPr>
          <p:cNvPr id="3077" name="Slide Number Placeholder 5"/>
          <p:cNvSpPr>
            <a:spLocks noGrp="1"/>
          </p:cNvSpPr>
          <p:nvPr>
            <p:ph type="sldNum" sz="quarter" idx="12"/>
          </p:nvPr>
        </p:nvSpPr>
        <p:spPr>
          <a:noFill/>
        </p:spPr>
        <p:txBody>
          <a:bodyPr/>
          <a:lstStyle/>
          <a:p>
            <a:fld id="{97D76DA7-790C-4D62-800F-2B14688DF45C}" type="slidenum">
              <a:rPr lang="en-US"/>
              <a:pPr/>
              <a:t>1</a:t>
            </a:fld>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dirty="0" smtClean="0"/>
              <a:t>Speeds</a:t>
            </a:r>
          </a:p>
        </p:txBody>
      </p:sp>
      <p:graphicFrame>
        <p:nvGraphicFramePr>
          <p:cNvPr id="153704" name="Group 104"/>
          <p:cNvGraphicFramePr>
            <a:graphicFrameLocks noGrp="1"/>
          </p:cNvGraphicFramePr>
          <p:nvPr>
            <p:ph type="tbl" idx="1"/>
            <p:extLst>
              <p:ext uri="{D42A27DB-BD31-4B8C-83A1-F6EECF244321}">
                <p14:modId xmlns:p14="http://schemas.microsoft.com/office/powerpoint/2010/main" val="3336528858"/>
              </p:ext>
            </p:extLst>
          </p:nvPr>
        </p:nvGraphicFramePr>
        <p:xfrm>
          <a:off x="1447800" y="1676400"/>
          <a:ext cx="6172517" cy="3733800"/>
        </p:xfrm>
        <a:graphic>
          <a:graphicData uri="http://schemas.openxmlformats.org/drawingml/2006/table">
            <a:tbl>
              <a:tblPr/>
              <a:tblGrid>
                <a:gridCol w="1208405"/>
                <a:gridCol w="1916112"/>
                <a:gridCol w="1752600"/>
                <a:gridCol w="1295400"/>
              </a:tblGrid>
              <a:tr h="77470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Method</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Download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Upload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Distance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20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ADSL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1.5M to 15M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640K to 1M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18,000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ADSL2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12M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3.5M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6,000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VDSL2</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50M to 200M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Up 10M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6,000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HDSL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1.5M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1.5M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15,000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33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SDSL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768K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768K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22,000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572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IDSL</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144K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144K</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36,000</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12323"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2324" name="Slide Number Placeholder 5"/>
          <p:cNvSpPr>
            <a:spLocks noGrp="1"/>
          </p:cNvSpPr>
          <p:nvPr>
            <p:ph type="sldNum" sz="quarter" idx="12"/>
          </p:nvPr>
        </p:nvSpPr>
        <p:spPr>
          <a:noFill/>
        </p:spPr>
        <p:txBody>
          <a:bodyPr/>
          <a:lstStyle/>
          <a:p>
            <a:fld id="{AD3388B5-4949-4894-A3B2-51FD657345F0}" type="slidenum">
              <a:rPr lang="en-US"/>
              <a:pPr/>
              <a:t>10</a:t>
            </a:fld>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dirty="0" smtClean="0"/>
              <a:t>ADSL</a:t>
            </a:r>
          </a:p>
        </p:txBody>
      </p:sp>
      <p:sp>
        <p:nvSpPr>
          <p:cNvPr id="13315" name="Rectangle 3"/>
          <p:cNvSpPr>
            <a:spLocks noGrp="1" noChangeArrowheads="1"/>
          </p:cNvSpPr>
          <p:nvPr>
            <p:ph idx="1"/>
          </p:nvPr>
        </p:nvSpPr>
        <p:spPr/>
        <p:txBody>
          <a:bodyPr/>
          <a:lstStyle/>
          <a:p>
            <a:r>
              <a:rPr lang="en-US" dirty="0" smtClean="0"/>
              <a:t>ADSL – Asymmetrical DSL is the most widely deployed form of DSL</a:t>
            </a:r>
          </a:p>
          <a:p>
            <a:r>
              <a:rPr lang="en-US" dirty="0" smtClean="0"/>
              <a:t>It is common for residential and small office use</a:t>
            </a:r>
          </a:p>
          <a:p>
            <a:r>
              <a:rPr lang="en-US" dirty="0" smtClean="0"/>
              <a:t>There are several versions of ADSL that are available and that have been proposed</a:t>
            </a:r>
          </a:p>
          <a:p>
            <a:r>
              <a:rPr lang="en-US" dirty="0" smtClean="0"/>
              <a:t>It doesn’t matter which since the provider selects it, not you</a:t>
            </a:r>
          </a:p>
        </p:txBody>
      </p:sp>
      <p:sp>
        <p:nvSpPr>
          <p:cNvPr id="13316"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3317" name="Slide Number Placeholder 5"/>
          <p:cNvSpPr>
            <a:spLocks noGrp="1"/>
          </p:cNvSpPr>
          <p:nvPr>
            <p:ph type="sldNum" sz="quarter" idx="12"/>
          </p:nvPr>
        </p:nvSpPr>
        <p:spPr>
          <a:noFill/>
        </p:spPr>
        <p:txBody>
          <a:bodyPr/>
          <a:lstStyle/>
          <a:p>
            <a:fld id="{A1468D86-07E2-4254-A591-3F88F4DCCE6F}" type="slidenum">
              <a:rPr lang="en-US"/>
              <a:pPr/>
              <a:t>11</a:t>
            </a:fld>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r>
              <a:rPr lang="en-US" dirty="0" smtClean="0"/>
              <a:t>ADSL</a:t>
            </a:r>
          </a:p>
        </p:txBody>
      </p:sp>
      <p:sp>
        <p:nvSpPr>
          <p:cNvPr id="14339" name="Rectangle 3"/>
          <p:cNvSpPr>
            <a:spLocks noGrp="1" noChangeArrowheads="1"/>
          </p:cNvSpPr>
          <p:nvPr>
            <p:ph idx="1"/>
          </p:nvPr>
        </p:nvSpPr>
        <p:spPr/>
        <p:txBody>
          <a:bodyPr/>
          <a:lstStyle/>
          <a:p>
            <a:r>
              <a:rPr lang="en-US" dirty="0" smtClean="0"/>
              <a:t>ADSL is fast downstream and slow upstream</a:t>
            </a:r>
          </a:p>
          <a:p>
            <a:r>
              <a:rPr lang="en-US" dirty="0" smtClean="0"/>
              <a:t>It is very distance limited</a:t>
            </a:r>
          </a:p>
          <a:p>
            <a:r>
              <a:rPr lang="en-US" dirty="0" smtClean="0"/>
              <a:t>As with all versions of DSL it works along with standard phone service on the same line</a:t>
            </a:r>
          </a:p>
          <a:p>
            <a:r>
              <a:rPr lang="en-US" dirty="0" smtClean="0"/>
              <a:t>The actual downstream speed for any one customer depends on</a:t>
            </a:r>
          </a:p>
        </p:txBody>
      </p:sp>
      <p:sp>
        <p:nvSpPr>
          <p:cNvPr id="1434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4341" name="Slide Number Placeholder 5"/>
          <p:cNvSpPr>
            <a:spLocks noGrp="1"/>
          </p:cNvSpPr>
          <p:nvPr>
            <p:ph type="sldNum" sz="quarter" idx="12"/>
          </p:nvPr>
        </p:nvSpPr>
        <p:spPr>
          <a:noFill/>
        </p:spPr>
        <p:txBody>
          <a:bodyPr/>
          <a:lstStyle/>
          <a:p>
            <a:fld id="{11FB649D-9D98-4D5C-A974-174442D3F268}" type="slidenum">
              <a:rPr lang="en-US"/>
              <a:pPr/>
              <a:t>12</a:t>
            </a:fld>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dirty="0" smtClean="0"/>
              <a:t>ADSL</a:t>
            </a:r>
          </a:p>
        </p:txBody>
      </p:sp>
      <p:sp>
        <p:nvSpPr>
          <p:cNvPr id="15363" name="Rectangle 3"/>
          <p:cNvSpPr>
            <a:spLocks noGrp="1" noChangeArrowheads="1"/>
          </p:cNvSpPr>
          <p:nvPr>
            <p:ph idx="1"/>
          </p:nvPr>
        </p:nvSpPr>
        <p:spPr/>
        <p:txBody>
          <a:bodyPr/>
          <a:lstStyle/>
          <a:p>
            <a:pPr lvl="1"/>
            <a:r>
              <a:rPr lang="en-US" dirty="0" smtClean="0"/>
              <a:t>The length of the copper line as attenuation increases with length</a:t>
            </a:r>
          </a:p>
          <a:p>
            <a:pPr lvl="1"/>
            <a:r>
              <a:rPr lang="en-US" dirty="0" smtClean="0"/>
              <a:t>The wire gauge of the copper line as attenuation increases as the size drops</a:t>
            </a:r>
          </a:p>
          <a:p>
            <a:pPr lvl="1"/>
            <a:r>
              <a:rPr lang="en-US" dirty="0" smtClean="0"/>
              <a:t>The presence of bridged taps, which are old techniques used in the days of party lines</a:t>
            </a:r>
          </a:p>
          <a:p>
            <a:pPr lvl="1"/>
            <a:r>
              <a:rPr lang="en-US" dirty="0" smtClean="0"/>
              <a:t>They cause reflection that can distort the high frequency signals used by DSL</a:t>
            </a:r>
          </a:p>
          <a:p>
            <a:pPr lvl="1"/>
            <a:r>
              <a:rPr lang="en-US" dirty="0" smtClean="0"/>
              <a:t>The existence on the line of load coils</a:t>
            </a:r>
          </a:p>
        </p:txBody>
      </p:sp>
      <p:sp>
        <p:nvSpPr>
          <p:cNvPr id="1536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5365" name="Slide Number Placeholder 5"/>
          <p:cNvSpPr>
            <a:spLocks noGrp="1"/>
          </p:cNvSpPr>
          <p:nvPr>
            <p:ph type="sldNum" sz="quarter" idx="12"/>
          </p:nvPr>
        </p:nvSpPr>
        <p:spPr>
          <a:noFill/>
        </p:spPr>
        <p:txBody>
          <a:bodyPr/>
          <a:lstStyle/>
          <a:p>
            <a:fld id="{E99113EC-53CC-4B0D-A63B-F661B963864E}" type="slidenum">
              <a:rPr lang="en-US"/>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dirty="0" smtClean="0"/>
              <a:t>ADSL</a:t>
            </a:r>
          </a:p>
        </p:txBody>
      </p:sp>
      <p:sp>
        <p:nvSpPr>
          <p:cNvPr id="16387" name="Content Placeholder 2"/>
          <p:cNvSpPr>
            <a:spLocks noGrp="1"/>
          </p:cNvSpPr>
          <p:nvPr>
            <p:ph idx="1"/>
          </p:nvPr>
        </p:nvSpPr>
        <p:spPr/>
        <p:txBody>
          <a:bodyPr/>
          <a:lstStyle/>
          <a:p>
            <a:pPr lvl="1"/>
            <a:r>
              <a:rPr lang="en-US" dirty="0" smtClean="0"/>
              <a:t>The presence of cross-coupled interference in the line is also factor</a:t>
            </a:r>
          </a:p>
          <a:p>
            <a:r>
              <a:rPr lang="en-US" dirty="0" smtClean="0"/>
              <a:t>Bridge taps and load coils are discussed in more detail below</a:t>
            </a:r>
          </a:p>
          <a:p>
            <a:r>
              <a:rPr lang="en-US" dirty="0" smtClean="0"/>
              <a:t>New versions of ADSL, such as ADSL2+ are increasing the speeds that can be supported, but the end users location must be near, within 8,000 feet of the ADSL source equipment</a:t>
            </a:r>
          </a:p>
        </p:txBody>
      </p:sp>
      <p:sp>
        <p:nvSpPr>
          <p:cNvPr id="16388"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6389" name="Slide Number Placeholder 4"/>
          <p:cNvSpPr>
            <a:spLocks noGrp="1"/>
          </p:cNvSpPr>
          <p:nvPr>
            <p:ph type="sldNum" sz="quarter" idx="12"/>
          </p:nvPr>
        </p:nvSpPr>
        <p:spPr>
          <a:noFill/>
        </p:spPr>
        <p:txBody>
          <a:bodyPr/>
          <a:lstStyle/>
          <a:p>
            <a:fld id="{E28CC8F4-1884-4345-8C47-7804D4B09D32}" type="slidenum">
              <a:rPr lang="en-US"/>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ADSL in Operation</a:t>
            </a:r>
            <a:endParaRPr lang="en-US" dirty="0"/>
          </a:p>
        </p:txBody>
      </p:sp>
      <p:sp>
        <p:nvSpPr>
          <p:cNvPr id="3" name="Content Placeholder 2"/>
          <p:cNvSpPr>
            <a:spLocks noGrp="1"/>
          </p:cNvSpPr>
          <p:nvPr>
            <p:ph idx="1"/>
          </p:nvPr>
        </p:nvSpPr>
        <p:spPr/>
        <p:txBody>
          <a:bodyPr/>
          <a:lstStyle/>
          <a:p>
            <a:r>
              <a:rPr lang="en-US" dirty="0" smtClean="0"/>
              <a:t>Here is an example of the setup for a ADSL </a:t>
            </a:r>
            <a:r>
              <a:rPr lang="en-US" dirty="0" smtClean="0"/>
              <a:t>circuit</a:t>
            </a:r>
          </a:p>
          <a:p>
            <a:r>
              <a:rPr lang="en-US" dirty="0" smtClean="0"/>
              <a:t>Notice the ATM information as this is just part of a larger ATM circuit as are all voice based systems</a:t>
            </a:r>
            <a:endParaRPr lang="en-US" dirty="0" smtClean="0"/>
          </a:p>
        </p:txBody>
      </p:sp>
      <p:sp>
        <p:nvSpPr>
          <p:cNvPr id="4" name="Footer Placeholder 3"/>
          <p:cNvSpPr>
            <a:spLocks noGrp="1"/>
          </p:cNvSpPr>
          <p:nvPr>
            <p:ph type="ftr" sz="quarter" idx="11"/>
          </p:nvPr>
        </p:nvSpPr>
        <p:spPr/>
        <p:txBody>
          <a:bodyPr/>
          <a:lstStyle/>
          <a:p>
            <a:pPr>
              <a:defRPr/>
            </a:pPr>
            <a:r>
              <a:rPr lang="en-US"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78CFF111-4B25-467B-9933-FB68870DAE6F}" type="slidenum">
              <a:rPr lang="en-US" smtClean="0"/>
              <a:pPr>
                <a:defRPr/>
              </a:pPr>
              <a:t>15</a:t>
            </a:fld>
            <a:endParaRPr lang="en-US" dirty="0"/>
          </a:p>
        </p:txBody>
      </p:sp>
    </p:spTree>
    <p:extLst>
      <p:ext uri="{BB962C8B-B14F-4D97-AF65-F5344CB8AC3E}">
        <p14:creationId xmlns:p14="http://schemas.microsoft.com/office/powerpoint/2010/main" val="3577132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ADSL Operation</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78CFF111-4B25-467B-9933-FB68870DAE6F}" type="slidenum">
              <a:rPr lang="en-US" smtClean="0"/>
              <a:pPr>
                <a:defRPr/>
              </a:pPr>
              <a:t>16</a:t>
            </a:fld>
            <a:endParaRPr lang="en-US"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202" t="26621" r="10243" b="4762"/>
          <a:stretch/>
        </p:blipFill>
        <p:spPr bwMode="auto">
          <a:xfrm>
            <a:off x="1066801" y="1600201"/>
            <a:ext cx="7071311" cy="45175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0406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ADSL Operation</a:t>
            </a:r>
            <a:endParaRPr lang="en-US" dirty="0"/>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78CFF111-4B25-467B-9933-FB68870DAE6F}" type="slidenum">
              <a:rPr lang="en-US" smtClean="0"/>
              <a:pPr>
                <a:defRPr/>
              </a:pPr>
              <a:t>17</a:t>
            </a:fld>
            <a:endParaRPr lang="en-US" dirty="0"/>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8160" t="26274" r="9896" b="3125"/>
          <a:stretch/>
        </p:blipFill>
        <p:spPr bwMode="auto">
          <a:xfrm>
            <a:off x="1047534" y="1617132"/>
            <a:ext cx="6953466" cy="4493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839781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ADSL2</a:t>
            </a:r>
            <a:endParaRPr lang="en-US" dirty="0"/>
          </a:p>
        </p:txBody>
      </p:sp>
      <p:sp>
        <p:nvSpPr>
          <p:cNvPr id="3" name="Content Placeholder 2"/>
          <p:cNvSpPr>
            <a:spLocks noGrp="1"/>
          </p:cNvSpPr>
          <p:nvPr>
            <p:ph idx="1"/>
          </p:nvPr>
        </p:nvSpPr>
        <p:spPr/>
        <p:txBody>
          <a:bodyPr/>
          <a:lstStyle/>
          <a:p>
            <a:r>
              <a:rPr lang="en-US" smtClean="0"/>
              <a:t>This</a:t>
            </a:r>
            <a:r>
              <a:rPr lang="en-US" baseline="0" smtClean="0"/>
              <a:t> is a speed upgrade to ADSL that takes the downstream speed to 12 Mbps and the upstream to 3.5 Mbps</a:t>
            </a:r>
            <a:endParaRPr lang="en-US" smtClean="0"/>
          </a:p>
        </p:txBody>
      </p:sp>
      <p:sp>
        <p:nvSpPr>
          <p:cNvPr id="4" name="Footer Placeholder 3"/>
          <p:cNvSpPr>
            <a:spLocks noGrp="1"/>
          </p:cNvSpPr>
          <p:nvPr>
            <p:ph type="ftr" sz="quarter" idx="11"/>
          </p:nvPr>
        </p:nvSpPr>
        <p:spPr/>
        <p:txBody>
          <a:bodyPr/>
          <a:lstStyle/>
          <a:p>
            <a:pPr>
              <a:defRPr/>
            </a:pPr>
            <a:r>
              <a:rPr lang="en-US"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78CFF111-4B25-467B-9933-FB68870DAE6F}" type="slidenum">
              <a:rPr lang="en-US" smtClean="0"/>
              <a:pPr>
                <a:defRPr/>
              </a:pPr>
              <a:t>18</a:t>
            </a:fld>
            <a:endParaRPr lang="en-US" dirty="0"/>
          </a:p>
        </p:txBody>
      </p:sp>
    </p:spTree>
    <p:extLst>
      <p:ext uri="{BB962C8B-B14F-4D97-AF65-F5344CB8AC3E}">
        <p14:creationId xmlns:p14="http://schemas.microsoft.com/office/powerpoint/2010/main" val="289140761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VDSL2</a:t>
            </a:r>
            <a:endParaRPr lang="en-US" dirty="0"/>
          </a:p>
        </p:txBody>
      </p:sp>
      <p:sp>
        <p:nvSpPr>
          <p:cNvPr id="3" name="Content Placeholder 2"/>
          <p:cNvSpPr>
            <a:spLocks noGrp="1"/>
          </p:cNvSpPr>
          <p:nvPr>
            <p:ph idx="1"/>
          </p:nvPr>
        </p:nvSpPr>
        <p:spPr/>
        <p:txBody>
          <a:bodyPr/>
          <a:lstStyle/>
          <a:p>
            <a:r>
              <a:rPr lang="en-US" dirty="0" smtClean="0"/>
              <a:t>VDSL2 is a follow-on to ADSL that provides higher speeds both up and down</a:t>
            </a:r>
          </a:p>
          <a:p>
            <a:r>
              <a:rPr lang="en-US" dirty="0" smtClean="0"/>
              <a:t>It is very distance</a:t>
            </a:r>
            <a:r>
              <a:rPr lang="en-US" baseline="0" dirty="0" smtClean="0"/>
              <a:t> limited with one mile being the practical limit</a:t>
            </a:r>
          </a:p>
          <a:p>
            <a:r>
              <a:rPr lang="en-US" baseline="0" dirty="0" smtClean="0"/>
              <a:t>Speeds drop off quickly with distance</a:t>
            </a:r>
            <a:endParaRPr lang="en-US" dirty="0"/>
          </a:p>
        </p:txBody>
      </p:sp>
      <p:sp>
        <p:nvSpPr>
          <p:cNvPr id="4" name="Footer Placeholder 3"/>
          <p:cNvSpPr>
            <a:spLocks noGrp="1"/>
          </p:cNvSpPr>
          <p:nvPr>
            <p:ph type="ftr" sz="quarter" idx="11"/>
          </p:nvPr>
        </p:nvSpPr>
        <p:spPr/>
        <p:txBody>
          <a:bodyPr/>
          <a:lstStyle/>
          <a:p>
            <a:pPr>
              <a:defRPr/>
            </a:pPr>
            <a:r>
              <a:rPr lang="en-US" smtClean="0"/>
              <a:t>Copyright 2000-2011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78CFF111-4B25-467B-9933-FB68870DAE6F}" type="slidenum">
              <a:rPr lang="en-US" smtClean="0"/>
              <a:pPr>
                <a:defRPr/>
              </a:pPr>
              <a:t>19</a:t>
            </a:fld>
            <a:endParaRPr lang="en-US" dirty="0"/>
          </a:p>
        </p:txBody>
      </p:sp>
    </p:spTree>
    <p:extLst>
      <p:ext uri="{BB962C8B-B14F-4D97-AF65-F5344CB8AC3E}">
        <p14:creationId xmlns:p14="http://schemas.microsoft.com/office/powerpoint/2010/main" val="114043014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r>
              <a:rPr lang="en-US" dirty="0" smtClean="0"/>
              <a:t>Objectives of This Section</a:t>
            </a:r>
          </a:p>
        </p:txBody>
      </p:sp>
      <p:sp>
        <p:nvSpPr>
          <p:cNvPr id="4099" name="Rectangle 3"/>
          <p:cNvSpPr>
            <a:spLocks noGrp="1" noChangeArrowheads="1"/>
          </p:cNvSpPr>
          <p:nvPr>
            <p:ph idx="1"/>
          </p:nvPr>
        </p:nvSpPr>
        <p:spPr/>
        <p:txBody>
          <a:bodyPr/>
          <a:lstStyle/>
          <a:p>
            <a:r>
              <a:rPr lang="en-US" dirty="0" smtClean="0"/>
              <a:t>Learn</a:t>
            </a:r>
          </a:p>
          <a:p>
            <a:pPr lvl="1"/>
            <a:r>
              <a:rPr lang="en-US" dirty="0" smtClean="0"/>
              <a:t>What the DSL method of network access is</a:t>
            </a:r>
          </a:p>
          <a:p>
            <a:pPr lvl="1"/>
            <a:r>
              <a:rPr lang="en-US" dirty="0" smtClean="0"/>
              <a:t>The various versions of DSL</a:t>
            </a:r>
          </a:p>
          <a:p>
            <a:pPr lvl="1"/>
            <a:r>
              <a:rPr lang="en-US" dirty="0" smtClean="0"/>
              <a:t>Concerns about DSL network access</a:t>
            </a:r>
          </a:p>
        </p:txBody>
      </p:sp>
      <p:sp>
        <p:nvSpPr>
          <p:cNvPr id="410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101" name="Slide Number Placeholder 5"/>
          <p:cNvSpPr>
            <a:spLocks noGrp="1"/>
          </p:cNvSpPr>
          <p:nvPr>
            <p:ph type="sldNum" sz="quarter" idx="12"/>
          </p:nvPr>
        </p:nvSpPr>
        <p:spPr>
          <a:noFill/>
        </p:spPr>
        <p:txBody>
          <a:bodyPr/>
          <a:lstStyle/>
          <a:p>
            <a:fld id="{6D5E81A3-740A-4B17-95E4-0817172B013F}" type="slidenum">
              <a:rPr lang="en-US"/>
              <a:pPr/>
              <a:t>2</a:t>
            </a:fld>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dirty="0" smtClean="0"/>
              <a:t>HDSL</a:t>
            </a:r>
          </a:p>
        </p:txBody>
      </p:sp>
      <p:sp>
        <p:nvSpPr>
          <p:cNvPr id="17411" name="Rectangle 3"/>
          <p:cNvSpPr>
            <a:spLocks noGrp="1" noChangeArrowheads="1"/>
          </p:cNvSpPr>
          <p:nvPr>
            <p:ph idx="1"/>
          </p:nvPr>
        </p:nvSpPr>
        <p:spPr/>
        <p:txBody>
          <a:bodyPr/>
          <a:lstStyle/>
          <a:p>
            <a:r>
              <a:rPr lang="en-US" dirty="0" smtClean="0"/>
              <a:t>HDSL – High Bit Rate DSL is listed as a DSL method</a:t>
            </a:r>
          </a:p>
          <a:p>
            <a:r>
              <a:rPr lang="en-US" dirty="0" smtClean="0"/>
              <a:t>It is actually widely deployed as a way to deliver T1 circuits</a:t>
            </a:r>
          </a:p>
          <a:p>
            <a:r>
              <a:rPr lang="en-US" dirty="0" smtClean="0"/>
              <a:t>HDSL requires 4 wires</a:t>
            </a:r>
          </a:p>
          <a:p>
            <a:r>
              <a:rPr lang="en-US" dirty="0" smtClean="0"/>
              <a:t>It is used for T Carrier circuits as it is quicker to install than the old way of delivering T1</a:t>
            </a:r>
          </a:p>
        </p:txBody>
      </p:sp>
      <p:sp>
        <p:nvSpPr>
          <p:cNvPr id="17412"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7413" name="Slide Number Placeholder 5"/>
          <p:cNvSpPr>
            <a:spLocks noGrp="1"/>
          </p:cNvSpPr>
          <p:nvPr>
            <p:ph type="sldNum" sz="quarter" idx="12"/>
          </p:nvPr>
        </p:nvSpPr>
        <p:spPr>
          <a:noFill/>
        </p:spPr>
        <p:txBody>
          <a:bodyPr/>
          <a:lstStyle/>
          <a:p>
            <a:fld id="{CAD3DBB2-F6AE-43F2-9B60-2E646967167C}" type="slidenum">
              <a:rPr lang="en-US"/>
              <a:pPr/>
              <a:t>20</a:t>
            </a:fld>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dirty="0" smtClean="0"/>
              <a:t>HDSL2</a:t>
            </a:r>
          </a:p>
        </p:txBody>
      </p:sp>
      <p:sp>
        <p:nvSpPr>
          <p:cNvPr id="18435" name="Rectangle 3"/>
          <p:cNvSpPr>
            <a:spLocks noGrp="1" noChangeArrowheads="1"/>
          </p:cNvSpPr>
          <p:nvPr>
            <p:ph idx="1"/>
          </p:nvPr>
        </p:nvSpPr>
        <p:spPr/>
        <p:txBody>
          <a:bodyPr/>
          <a:lstStyle/>
          <a:p>
            <a:r>
              <a:rPr lang="en-US" dirty="0" smtClean="0"/>
              <a:t>HDSL2 is the same as HDSL</a:t>
            </a:r>
          </a:p>
          <a:p>
            <a:r>
              <a:rPr lang="en-US" dirty="0" smtClean="0"/>
              <a:t>But only requires 2 wires</a:t>
            </a:r>
          </a:p>
        </p:txBody>
      </p:sp>
      <p:sp>
        <p:nvSpPr>
          <p:cNvPr id="18436"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8437" name="Slide Number Placeholder 5"/>
          <p:cNvSpPr>
            <a:spLocks noGrp="1"/>
          </p:cNvSpPr>
          <p:nvPr>
            <p:ph type="sldNum" sz="quarter" idx="12"/>
          </p:nvPr>
        </p:nvSpPr>
        <p:spPr>
          <a:noFill/>
        </p:spPr>
        <p:txBody>
          <a:bodyPr/>
          <a:lstStyle/>
          <a:p>
            <a:fld id="{136D1047-C38B-4535-866E-D7F97608250B}" type="slidenum">
              <a:rPr lang="en-US"/>
              <a:pPr/>
              <a:t>21</a:t>
            </a:fld>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r>
              <a:rPr lang="en-US" dirty="0" smtClean="0"/>
              <a:t>SDSL</a:t>
            </a:r>
          </a:p>
        </p:txBody>
      </p:sp>
      <p:sp>
        <p:nvSpPr>
          <p:cNvPr id="19459" name="Rectangle 3"/>
          <p:cNvSpPr>
            <a:spLocks noGrp="1" noChangeArrowheads="1"/>
          </p:cNvSpPr>
          <p:nvPr>
            <p:ph idx="1"/>
          </p:nvPr>
        </p:nvSpPr>
        <p:spPr/>
        <p:txBody>
          <a:bodyPr/>
          <a:lstStyle/>
          <a:p>
            <a:r>
              <a:rPr lang="en-US" dirty="0" smtClean="0"/>
              <a:t>SDSL – Symmetrical DSL is similar to HDSL, but at a slower speed</a:t>
            </a:r>
          </a:p>
          <a:p>
            <a:r>
              <a:rPr lang="en-US" dirty="0" smtClean="0"/>
              <a:t>Where it can be used it provides good symmetrical speed at a reasonable price compared to T1 and Frame Relay</a:t>
            </a:r>
          </a:p>
          <a:p>
            <a:r>
              <a:rPr lang="en-US" dirty="0" smtClean="0"/>
              <a:t>I would expect to see the use of this type of line to grow over the years</a:t>
            </a:r>
          </a:p>
        </p:txBody>
      </p:sp>
      <p:sp>
        <p:nvSpPr>
          <p:cNvPr id="1946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9461" name="Slide Number Placeholder 5"/>
          <p:cNvSpPr>
            <a:spLocks noGrp="1"/>
          </p:cNvSpPr>
          <p:nvPr>
            <p:ph type="sldNum" sz="quarter" idx="12"/>
          </p:nvPr>
        </p:nvSpPr>
        <p:spPr>
          <a:noFill/>
        </p:spPr>
        <p:txBody>
          <a:bodyPr/>
          <a:lstStyle/>
          <a:p>
            <a:fld id="{001CE24A-16B2-4E67-95FB-788C4CC24FCB}" type="slidenum">
              <a:rPr lang="en-US"/>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dirty="0" smtClean="0"/>
              <a:t>IDSL</a:t>
            </a:r>
          </a:p>
        </p:txBody>
      </p:sp>
      <p:sp>
        <p:nvSpPr>
          <p:cNvPr id="20483" name="Rectangle 3"/>
          <p:cNvSpPr>
            <a:spLocks noGrp="1" noChangeArrowheads="1"/>
          </p:cNvSpPr>
          <p:nvPr>
            <p:ph idx="1"/>
          </p:nvPr>
        </p:nvSpPr>
        <p:spPr/>
        <p:txBody>
          <a:bodyPr/>
          <a:lstStyle/>
          <a:p>
            <a:r>
              <a:rPr lang="en-US" dirty="0" smtClean="0"/>
              <a:t>IDSL – ISDN DSL is DSL service using ISDN technology</a:t>
            </a:r>
          </a:p>
          <a:p>
            <a:r>
              <a:rPr lang="en-US" dirty="0" smtClean="0"/>
              <a:t>This is the slowest speed version of DSL</a:t>
            </a:r>
          </a:p>
          <a:p>
            <a:r>
              <a:rPr lang="en-US" dirty="0" smtClean="0"/>
              <a:t>But can be deployed up to 55,000 feet with repeaters</a:t>
            </a:r>
          </a:p>
          <a:p>
            <a:r>
              <a:rPr lang="en-US" dirty="0" smtClean="0"/>
              <a:t>Although this was the first version of DSL, being used first in 1986 for ISDN itself, this version sees limited use due to the slow speed</a:t>
            </a:r>
          </a:p>
        </p:txBody>
      </p:sp>
      <p:sp>
        <p:nvSpPr>
          <p:cNvPr id="2048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0485" name="Slide Number Placeholder 5"/>
          <p:cNvSpPr>
            <a:spLocks noGrp="1"/>
          </p:cNvSpPr>
          <p:nvPr>
            <p:ph type="sldNum" sz="quarter" idx="12"/>
          </p:nvPr>
        </p:nvSpPr>
        <p:spPr>
          <a:noFill/>
        </p:spPr>
        <p:txBody>
          <a:bodyPr/>
          <a:lstStyle/>
          <a:p>
            <a:fld id="{DB42B505-5FE1-4C59-8DE8-34EE339A2C46}" type="slidenum">
              <a:rPr lang="en-US"/>
              <a:pPr/>
              <a:t>23</a:t>
            </a:fld>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dirty="0" smtClean="0"/>
              <a:t>IDSL</a:t>
            </a:r>
          </a:p>
        </p:txBody>
      </p:sp>
      <p:sp>
        <p:nvSpPr>
          <p:cNvPr id="21507" name="Content Placeholder 2"/>
          <p:cNvSpPr>
            <a:spLocks noGrp="1"/>
          </p:cNvSpPr>
          <p:nvPr>
            <p:ph idx="1"/>
          </p:nvPr>
        </p:nvSpPr>
        <p:spPr/>
        <p:txBody>
          <a:bodyPr/>
          <a:lstStyle/>
          <a:p>
            <a:r>
              <a:rPr lang="en-US" dirty="0" smtClean="0"/>
              <a:t>It is most useful in serving rural areas</a:t>
            </a:r>
          </a:p>
          <a:p>
            <a:r>
              <a:rPr lang="en-US" dirty="0" smtClean="0"/>
              <a:t>In my</a:t>
            </a:r>
            <a:r>
              <a:rPr lang="en-US" baseline="0" dirty="0" smtClean="0"/>
              <a:t> rural location t</a:t>
            </a:r>
            <a:r>
              <a:rPr lang="en-US" dirty="0" smtClean="0"/>
              <a:t>he 2008 cost for such</a:t>
            </a:r>
            <a:r>
              <a:rPr lang="en-US" baseline="0" dirty="0" smtClean="0"/>
              <a:t> a line from Covad is $130 per month</a:t>
            </a:r>
            <a:endParaRPr lang="en-US" dirty="0" smtClean="0"/>
          </a:p>
        </p:txBody>
      </p:sp>
      <p:sp>
        <p:nvSpPr>
          <p:cNvPr id="21508"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1509" name="Slide Number Placeholder 4"/>
          <p:cNvSpPr>
            <a:spLocks noGrp="1"/>
          </p:cNvSpPr>
          <p:nvPr>
            <p:ph type="sldNum" sz="quarter" idx="12"/>
          </p:nvPr>
        </p:nvSpPr>
        <p:spPr>
          <a:noFill/>
        </p:spPr>
        <p:txBody>
          <a:bodyPr/>
          <a:lstStyle/>
          <a:p>
            <a:fld id="{2055D7EC-FF2D-483D-AFA7-10DA8ECED78F}" type="slidenum">
              <a:rPr lang="en-US"/>
              <a:pPr/>
              <a:t>24</a:t>
            </a:fld>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dirty="0" smtClean="0"/>
              <a:t>VDSL</a:t>
            </a:r>
          </a:p>
        </p:txBody>
      </p:sp>
      <p:sp>
        <p:nvSpPr>
          <p:cNvPr id="22531" name="Rectangle 3"/>
          <p:cNvSpPr>
            <a:spLocks noGrp="1" noChangeArrowheads="1"/>
          </p:cNvSpPr>
          <p:nvPr>
            <p:ph type="body" sz="half" idx="1"/>
          </p:nvPr>
        </p:nvSpPr>
        <p:spPr>
          <a:xfrm>
            <a:off x="685800" y="1447800"/>
            <a:ext cx="7696200" cy="4648200"/>
          </a:xfrm>
        </p:spPr>
        <p:txBody>
          <a:bodyPr/>
          <a:lstStyle/>
          <a:p>
            <a:r>
              <a:rPr lang="en-US" dirty="0" smtClean="0"/>
              <a:t>VDSL – Very High Bit Rate DSL is little used, due to severe distance limits</a:t>
            </a:r>
          </a:p>
          <a:p>
            <a:r>
              <a:rPr lang="en-US" dirty="0" smtClean="0"/>
              <a:t>But it is very high speed</a:t>
            </a:r>
          </a:p>
          <a:p>
            <a:r>
              <a:rPr lang="en-US" dirty="0" smtClean="0"/>
              <a:t>The speed, of course, depends on the line length</a:t>
            </a:r>
          </a:p>
        </p:txBody>
      </p:sp>
      <p:sp>
        <p:nvSpPr>
          <p:cNvPr id="22532" name="Footer Placeholder 5"/>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2533" name="Slide Number Placeholder 6"/>
          <p:cNvSpPr>
            <a:spLocks noGrp="1"/>
          </p:cNvSpPr>
          <p:nvPr>
            <p:ph type="sldNum" sz="quarter" idx="12"/>
          </p:nvPr>
        </p:nvSpPr>
        <p:spPr>
          <a:noFill/>
        </p:spPr>
        <p:txBody>
          <a:bodyPr/>
          <a:lstStyle/>
          <a:p>
            <a:fld id="{7D4B0008-657C-4504-B110-6EF078489845}" type="slidenum">
              <a:rPr lang="en-US"/>
              <a:pPr/>
              <a:t>25</a:t>
            </a:fld>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lstStyle/>
          <a:p>
            <a:r>
              <a:rPr lang="en-US" dirty="0" smtClean="0"/>
              <a:t>VDSL</a:t>
            </a:r>
          </a:p>
        </p:txBody>
      </p:sp>
      <p:graphicFrame>
        <p:nvGraphicFramePr>
          <p:cNvPr id="215066" name="Group 26"/>
          <p:cNvGraphicFramePr>
            <a:graphicFrameLocks noGrp="1"/>
          </p:cNvGraphicFramePr>
          <p:nvPr>
            <p:ph type="tbl" idx="1"/>
          </p:nvPr>
        </p:nvGraphicFramePr>
        <p:xfrm>
          <a:off x="457200" y="1600200"/>
          <a:ext cx="8229600" cy="4648200"/>
        </p:xfrm>
        <a:graphic>
          <a:graphicData uri="http://schemas.openxmlformats.org/drawingml/2006/table">
            <a:tbl>
              <a:tblPr/>
              <a:tblGrid>
                <a:gridCol w="2743200"/>
                <a:gridCol w="2743200"/>
                <a:gridCol w="2743200"/>
              </a:tblGrid>
              <a:tr h="11620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Line Length</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Feet</a:t>
                      </a:r>
                    </a:p>
                  </a:txBody>
                  <a:tcPr marL="96819" marR="968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Downstream</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Mbps</a:t>
                      </a:r>
                    </a:p>
                  </a:txBody>
                  <a:tcPr marL="96819" marR="968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Upstream</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Mbps</a:t>
                      </a:r>
                    </a:p>
                  </a:txBody>
                  <a:tcPr marL="96819" marR="968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205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1000</a:t>
                      </a:r>
                    </a:p>
                  </a:txBody>
                  <a:tcPr marL="96819" marR="968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52</a:t>
                      </a:r>
                    </a:p>
                  </a:txBody>
                  <a:tcPr marL="96819" marR="968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106</a:t>
                      </a:r>
                    </a:p>
                  </a:txBody>
                  <a:tcPr marL="96819" marR="968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205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3000</a:t>
                      </a:r>
                    </a:p>
                  </a:txBody>
                  <a:tcPr marL="96819" marR="968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26</a:t>
                      </a:r>
                    </a:p>
                  </a:txBody>
                  <a:tcPr marL="96819" marR="968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3</a:t>
                      </a:r>
                    </a:p>
                  </a:txBody>
                  <a:tcPr marL="96819" marR="968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62050">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5000</a:t>
                      </a:r>
                    </a:p>
                  </a:txBody>
                  <a:tcPr marL="96819" marR="96819"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13</a:t>
                      </a:r>
                    </a:p>
                  </a:txBody>
                  <a:tcPr marL="96819" marR="9681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r"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Times New Roman" pitchFamily="18" charset="0"/>
                        </a:rPr>
                        <a:t>1.6</a:t>
                      </a:r>
                    </a:p>
                  </a:txBody>
                  <a:tcPr marL="96819" marR="96819"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23577"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3578" name="Slide Number Placeholder 5"/>
          <p:cNvSpPr>
            <a:spLocks noGrp="1"/>
          </p:cNvSpPr>
          <p:nvPr>
            <p:ph type="sldNum" sz="quarter" idx="12"/>
          </p:nvPr>
        </p:nvSpPr>
        <p:spPr>
          <a:noFill/>
        </p:spPr>
        <p:txBody>
          <a:bodyPr/>
          <a:lstStyle/>
          <a:p>
            <a:fld id="{BF06E3A6-1DFE-4C2A-97D2-7CE8B01EF0E7}" type="slidenum">
              <a:rPr lang="en-US"/>
              <a:pPr/>
              <a:t>26</a:t>
            </a:fld>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r>
              <a:rPr lang="en-US" dirty="0" smtClean="0"/>
              <a:t>VDSL</a:t>
            </a:r>
          </a:p>
        </p:txBody>
      </p:sp>
      <p:sp>
        <p:nvSpPr>
          <p:cNvPr id="24579" name="Rectangle 3"/>
          <p:cNvSpPr>
            <a:spLocks noGrp="1" noChangeArrowheads="1"/>
          </p:cNvSpPr>
          <p:nvPr>
            <p:ph idx="1"/>
          </p:nvPr>
        </p:nvSpPr>
        <p:spPr/>
        <p:txBody>
          <a:bodyPr/>
          <a:lstStyle/>
          <a:p>
            <a:r>
              <a:rPr lang="en-US" dirty="0" smtClean="0"/>
              <a:t>When deploying VDSL, fiber optic cable is used to connect the service provider’s central office to the neighborhood, the copper goes from there to the customer</a:t>
            </a:r>
          </a:p>
        </p:txBody>
      </p:sp>
      <p:sp>
        <p:nvSpPr>
          <p:cNvPr id="2458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4581" name="Slide Number Placeholder 5"/>
          <p:cNvSpPr>
            <a:spLocks noGrp="1"/>
          </p:cNvSpPr>
          <p:nvPr>
            <p:ph type="sldNum" sz="quarter" idx="12"/>
          </p:nvPr>
        </p:nvSpPr>
        <p:spPr>
          <a:noFill/>
        </p:spPr>
        <p:txBody>
          <a:bodyPr/>
          <a:lstStyle/>
          <a:p>
            <a:fld id="{AD518BB0-5E3F-4ADF-8CB6-97EBFE21D7BE}" type="slidenum">
              <a:rPr lang="en-US"/>
              <a:pPr/>
              <a:t>27</a:t>
            </a:fld>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lstStyle/>
          <a:p>
            <a:r>
              <a:rPr lang="en-US" dirty="0" smtClean="0"/>
              <a:t>SHDSL</a:t>
            </a:r>
          </a:p>
        </p:txBody>
      </p:sp>
      <p:sp>
        <p:nvSpPr>
          <p:cNvPr id="25603" name="Rectangle 3"/>
          <p:cNvSpPr>
            <a:spLocks noGrp="1" noChangeArrowheads="1"/>
          </p:cNvSpPr>
          <p:nvPr>
            <p:ph idx="1"/>
          </p:nvPr>
        </p:nvSpPr>
        <p:spPr/>
        <p:txBody>
          <a:bodyPr/>
          <a:lstStyle/>
          <a:p>
            <a:r>
              <a:rPr lang="en-US" dirty="0" smtClean="0"/>
              <a:t>SHDSL – Single Pair High Bit Rate DSL is a new version of DSL based on the ITU G.991.2 standard</a:t>
            </a:r>
          </a:p>
          <a:p>
            <a:r>
              <a:rPr lang="en-US" dirty="0" smtClean="0"/>
              <a:t>It is supposed to be out in a year or so</a:t>
            </a:r>
          </a:p>
          <a:p>
            <a:r>
              <a:rPr lang="en-US" dirty="0" smtClean="0"/>
              <a:t>It is similar to SDSL</a:t>
            </a:r>
          </a:p>
          <a:p>
            <a:r>
              <a:rPr lang="en-US" dirty="0" smtClean="0"/>
              <a:t>But it can travel much further without signal loss and only uses one wire pair</a:t>
            </a:r>
          </a:p>
          <a:p>
            <a:r>
              <a:rPr lang="en-US" dirty="0" smtClean="0"/>
              <a:t>Watch for this one to see how widely it is deployed</a:t>
            </a:r>
          </a:p>
        </p:txBody>
      </p:sp>
      <p:sp>
        <p:nvSpPr>
          <p:cNvPr id="2560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5605" name="Slide Number Placeholder 5"/>
          <p:cNvSpPr>
            <a:spLocks noGrp="1"/>
          </p:cNvSpPr>
          <p:nvPr>
            <p:ph type="sldNum" sz="quarter" idx="12"/>
          </p:nvPr>
        </p:nvSpPr>
        <p:spPr>
          <a:noFill/>
        </p:spPr>
        <p:txBody>
          <a:bodyPr/>
          <a:lstStyle/>
          <a:p>
            <a:fld id="{523FE23B-38D1-4735-A0EC-5D0F23F1AAE9}" type="slidenum">
              <a:rPr lang="en-US"/>
              <a:pPr/>
              <a:t>28</a:t>
            </a:fld>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p:txBody>
          <a:bodyPr/>
          <a:lstStyle/>
          <a:p>
            <a:r>
              <a:rPr lang="en-US" dirty="0" smtClean="0"/>
              <a:t>DSL Physical Layer</a:t>
            </a:r>
          </a:p>
        </p:txBody>
      </p:sp>
      <p:sp>
        <p:nvSpPr>
          <p:cNvPr id="27651" name="Rectangle 3"/>
          <p:cNvSpPr>
            <a:spLocks noGrp="1" noChangeArrowheads="1"/>
          </p:cNvSpPr>
          <p:nvPr>
            <p:ph idx="1"/>
          </p:nvPr>
        </p:nvSpPr>
        <p:spPr/>
        <p:txBody>
          <a:bodyPr/>
          <a:lstStyle/>
          <a:p>
            <a:pPr>
              <a:lnSpc>
                <a:spcPct val="90000"/>
              </a:lnSpc>
            </a:pPr>
            <a:r>
              <a:rPr lang="en-US" dirty="0" smtClean="0"/>
              <a:t>The DSL physical layer contains three sublayers from the top down</a:t>
            </a:r>
          </a:p>
          <a:p>
            <a:pPr lvl="1">
              <a:lnSpc>
                <a:spcPct val="90000"/>
              </a:lnSpc>
            </a:pPr>
            <a:r>
              <a:rPr lang="en-US" dirty="0" smtClean="0"/>
              <a:t>TPS-TC - Transport protocol specific transmission convergence</a:t>
            </a:r>
          </a:p>
          <a:p>
            <a:pPr lvl="2">
              <a:lnSpc>
                <a:spcPct val="90000"/>
              </a:lnSpc>
            </a:pPr>
            <a:r>
              <a:rPr lang="en-US" dirty="0" smtClean="0"/>
              <a:t>This sublayer handles payload mapping, insertion and deletion of idle cells, and cell delineation</a:t>
            </a:r>
          </a:p>
          <a:p>
            <a:pPr lvl="1">
              <a:lnSpc>
                <a:spcPct val="90000"/>
              </a:lnSpc>
            </a:pPr>
            <a:r>
              <a:rPr lang="en-US" dirty="0" smtClean="0"/>
              <a:t>PMS-TC - Physical media specific transmission convergence</a:t>
            </a:r>
          </a:p>
          <a:p>
            <a:pPr lvl="2">
              <a:lnSpc>
                <a:spcPct val="90000"/>
              </a:lnSpc>
            </a:pPr>
            <a:r>
              <a:rPr lang="en-US" dirty="0" smtClean="0"/>
              <a:t>This sublayer deals with framing, error monitoring, and scrambling</a:t>
            </a:r>
          </a:p>
        </p:txBody>
      </p:sp>
      <p:sp>
        <p:nvSpPr>
          <p:cNvPr id="27652"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7653" name="Slide Number Placeholder 5"/>
          <p:cNvSpPr>
            <a:spLocks noGrp="1"/>
          </p:cNvSpPr>
          <p:nvPr>
            <p:ph type="sldNum" sz="quarter" idx="12"/>
          </p:nvPr>
        </p:nvSpPr>
        <p:spPr>
          <a:noFill/>
        </p:spPr>
        <p:txBody>
          <a:bodyPr/>
          <a:lstStyle/>
          <a:p>
            <a:fld id="{052D0CEC-5B68-4208-86D5-A8F96B016D4A}" type="slidenum">
              <a:rPr lang="en-US"/>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dirty="0" smtClean="0"/>
              <a:t>Context</a:t>
            </a:r>
          </a:p>
        </p:txBody>
      </p:sp>
      <p:graphicFrame>
        <p:nvGraphicFramePr>
          <p:cNvPr id="186371" name="Group 3"/>
          <p:cNvGraphicFramePr>
            <a:graphicFrameLocks noGrp="1"/>
          </p:cNvGraphicFramePr>
          <p:nvPr>
            <p:ph type="tbl" idx="1"/>
          </p:nvPr>
        </p:nvGraphicFramePr>
        <p:xfrm>
          <a:off x="2209800" y="1447800"/>
          <a:ext cx="4800600" cy="2670048"/>
        </p:xfrm>
        <a:graphic>
          <a:graphicData uri="http://schemas.openxmlformats.org/drawingml/2006/table">
            <a:tbl>
              <a:tblPr/>
              <a:tblGrid>
                <a:gridCol w="2133600"/>
                <a:gridCol w="2667000"/>
              </a:tblGrid>
              <a:tr h="9144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Layer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1</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43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Network Type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WAN</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513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5135" name="Slide Number Placeholder 5"/>
          <p:cNvSpPr>
            <a:spLocks noGrp="1"/>
          </p:cNvSpPr>
          <p:nvPr>
            <p:ph type="sldNum" sz="quarter" idx="12"/>
          </p:nvPr>
        </p:nvSpPr>
        <p:spPr>
          <a:noFill/>
        </p:spPr>
        <p:txBody>
          <a:bodyPr/>
          <a:lstStyle/>
          <a:p>
            <a:fld id="{0F6AA609-3FBF-41BF-9458-01B53E8E33FF}" type="slidenum">
              <a:rPr lang="en-US"/>
              <a:pPr/>
              <a:t>3</a:t>
            </a:fld>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r>
              <a:rPr lang="en-US" dirty="0" smtClean="0"/>
              <a:t>DSL Physical Layer</a:t>
            </a:r>
          </a:p>
        </p:txBody>
      </p:sp>
      <p:sp>
        <p:nvSpPr>
          <p:cNvPr id="28675" name="Content Placeholder 2"/>
          <p:cNvSpPr>
            <a:spLocks noGrp="1"/>
          </p:cNvSpPr>
          <p:nvPr>
            <p:ph idx="1"/>
          </p:nvPr>
        </p:nvSpPr>
        <p:spPr/>
        <p:txBody>
          <a:bodyPr/>
          <a:lstStyle/>
          <a:p>
            <a:pPr lvl="1">
              <a:lnSpc>
                <a:spcPct val="90000"/>
              </a:lnSpc>
            </a:pPr>
            <a:r>
              <a:rPr lang="en-US" dirty="0" smtClean="0"/>
              <a:t>PMD - Physical media dependent</a:t>
            </a:r>
          </a:p>
          <a:p>
            <a:pPr lvl="2">
              <a:lnSpc>
                <a:spcPct val="90000"/>
              </a:lnSpc>
            </a:pPr>
            <a:r>
              <a:rPr lang="en-US" dirty="0" smtClean="0"/>
              <a:t>PMD deals with line coupling, signal filtering, timing, equalization, echo cancellation, protection, and powering</a:t>
            </a:r>
          </a:p>
        </p:txBody>
      </p:sp>
      <p:sp>
        <p:nvSpPr>
          <p:cNvPr id="28676"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8677" name="Slide Number Placeholder 4"/>
          <p:cNvSpPr>
            <a:spLocks noGrp="1"/>
          </p:cNvSpPr>
          <p:nvPr>
            <p:ph type="sldNum" sz="quarter" idx="12"/>
          </p:nvPr>
        </p:nvSpPr>
        <p:spPr>
          <a:noFill/>
        </p:spPr>
        <p:txBody>
          <a:bodyPr/>
          <a:lstStyle/>
          <a:p>
            <a:fld id="{34A50A13-7A2A-41D9-991C-ACFBB1F00A7D}" type="slidenum">
              <a:rPr lang="en-US"/>
              <a:pPr/>
              <a:t>30</a:t>
            </a:fld>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lstStyle/>
          <a:p>
            <a:r>
              <a:rPr lang="en-US" dirty="0" smtClean="0"/>
              <a:t>Setup</a:t>
            </a:r>
          </a:p>
        </p:txBody>
      </p:sp>
      <p:sp>
        <p:nvSpPr>
          <p:cNvPr id="29699" name="Rectangle 3"/>
          <p:cNvSpPr>
            <a:spLocks noGrp="1" noChangeArrowheads="1"/>
          </p:cNvSpPr>
          <p:nvPr>
            <p:ph idx="1"/>
          </p:nvPr>
        </p:nvSpPr>
        <p:spPr/>
        <p:txBody>
          <a:bodyPr/>
          <a:lstStyle/>
          <a:p>
            <a:r>
              <a:rPr lang="en-US" dirty="0" smtClean="0"/>
              <a:t>One of the nice things about this technology from the standpoint of the WAN manager is that there is nothing that must be done on the customer end to setup this kind of data line</a:t>
            </a:r>
          </a:p>
          <a:p>
            <a:r>
              <a:rPr lang="en-US" dirty="0" smtClean="0"/>
              <a:t>Just call the provider</a:t>
            </a:r>
          </a:p>
          <a:p>
            <a:r>
              <a:rPr lang="en-US" dirty="0" smtClean="0"/>
              <a:t>Some providers are offering self install</a:t>
            </a:r>
          </a:p>
          <a:p>
            <a:r>
              <a:rPr lang="en-US" dirty="0" smtClean="0"/>
              <a:t>Based on my experience, their procedures for this need some work</a:t>
            </a:r>
          </a:p>
        </p:txBody>
      </p:sp>
      <p:sp>
        <p:nvSpPr>
          <p:cNvPr id="2970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29701" name="Slide Number Placeholder 5"/>
          <p:cNvSpPr>
            <a:spLocks noGrp="1"/>
          </p:cNvSpPr>
          <p:nvPr>
            <p:ph type="sldNum" sz="quarter" idx="12"/>
          </p:nvPr>
        </p:nvSpPr>
        <p:spPr>
          <a:noFill/>
        </p:spPr>
        <p:txBody>
          <a:bodyPr/>
          <a:lstStyle/>
          <a:p>
            <a:fld id="{71AD28D2-1F7F-4464-8192-80F93F0BAA42}" type="slidenum">
              <a:rPr lang="en-US"/>
              <a:pPr/>
              <a:t>31</a:t>
            </a:fld>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p:txBody>
          <a:bodyPr/>
          <a:lstStyle/>
          <a:p>
            <a:r>
              <a:rPr lang="en-US" dirty="0" smtClean="0"/>
              <a:t>Security</a:t>
            </a:r>
          </a:p>
        </p:txBody>
      </p:sp>
      <p:sp>
        <p:nvSpPr>
          <p:cNvPr id="30723" name="Rectangle 3"/>
          <p:cNvSpPr>
            <a:spLocks noGrp="1" noChangeArrowheads="1"/>
          </p:cNvSpPr>
          <p:nvPr>
            <p:ph idx="1"/>
          </p:nvPr>
        </p:nvSpPr>
        <p:spPr/>
        <p:txBody>
          <a:bodyPr/>
          <a:lstStyle/>
          <a:p>
            <a:r>
              <a:rPr lang="en-US" dirty="0" smtClean="0"/>
              <a:t>As an always on media the site must be protected just like any other site</a:t>
            </a:r>
          </a:p>
          <a:p>
            <a:r>
              <a:rPr lang="en-US" dirty="0" smtClean="0"/>
              <a:t>This requires a firewall running on a single machine or a small firewall to protect the site</a:t>
            </a:r>
          </a:p>
          <a:p>
            <a:r>
              <a:rPr lang="en-US" dirty="0" smtClean="0"/>
              <a:t>In addition to the firewall a VPN should be used as well</a:t>
            </a:r>
          </a:p>
        </p:txBody>
      </p:sp>
      <p:sp>
        <p:nvSpPr>
          <p:cNvPr id="3072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0725" name="Slide Number Placeholder 5"/>
          <p:cNvSpPr>
            <a:spLocks noGrp="1"/>
          </p:cNvSpPr>
          <p:nvPr>
            <p:ph type="sldNum" sz="quarter" idx="12"/>
          </p:nvPr>
        </p:nvSpPr>
        <p:spPr>
          <a:noFill/>
        </p:spPr>
        <p:txBody>
          <a:bodyPr/>
          <a:lstStyle/>
          <a:p>
            <a:fld id="{B8BFF346-9A7A-4E38-8A9A-555E2C314B48}" type="slidenum">
              <a:rPr lang="en-US"/>
              <a:pPr/>
              <a:t>32</a:t>
            </a:fld>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p:txBody>
          <a:bodyPr/>
          <a:lstStyle/>
          <a:p>
            <a:r>
              <a:rPr lang="en-US" dirty="0" smtClean="0"/>
              <a:t>Problems With DSL</a:t>
            </a:r>
          </a:p>
        </p:txBody>
      </p:sp>
      <p:sp>
        <p:nvSpPr>
          <p:cNvPr id="31747" name="Rectangle 3"/>
          <p:cNvSpPr>
            <a:spLocks noGrp="1" noChangeArrowheads="1"/>
          </p:cNvSpPr>
          <p:nvPr>
            <p:ph idx="1"/>
          </p:nvPr>
        </p:nvSpPr>
        <p:spPr/>
        <p:txBody>
          <a:bodyPr/>
          <a:lstStyle/>
          <a:p>
            <a:pPr>
              <a:lnSpc>
                <a:spcPct val="90000"/>
              </a:lnSpc>
            </a:pPr>
            <a:r>
              <a:rPr lang="en-US" dirty="0" smtClean="0"/>
              <a:t>DSL is not available everywhere for two main reasons</a:t>
            </a:r>
          </a:p>
          <a:p>
            <a:pPr>
              <a:lnSpc>
                <a:spcPct val="90000"/>
              </a:lnSpc>
            </a:pPr>
            <a:r>
              <a:rPr lang="en-US" dirty="0" smtClean="0"/>
              <a:t>The first is that the major phone companies would rather spend money on lawyers rather than technology</a:t>
            </a:r>
          </a:p>
          <a:p>
            <a:pPr>
              <a:lnSpc>
                <a:spcPct val="90000"/>
              </a:lnSpc>
            </a:pPr>
            <a:r>
              <a:rPr lang="en-US" dirty="0" smtClean="0"/>
              <a:t>The second has to do with the technology being used to deliver DSL</a:t>
            </a:r>
          </a:p>
          <a:p>
            <a:pPr>
              <a:lnSpc>
                <a:spcPct val="90000"/>
              </a:lnSpc>
            </a:pPr>
            <a:r>
              <a:rPr lang="en-US" dirty="0" smtClean="0"/>
              <a:t>DSL is fundamentally limited by distance</a:t>
            </a:r>
          </a:p>
          <a:p>
            <a:pPr>
              <a:lnSpc>
                <a:spcPct val="90000"/>
              </a:lnSpc>
            </a:pPr>
            <a:r>
              <a:rPr lang="en-US" dirty="0" smtClean="0"/>
              <a:t>This is the main reason it cannot reach all customers</a:t>
            </a:r>
          </a:p>
        </p:txBody>
      </p:sp>
      <p:sp>
        <p:nvSpPr>
          <p:cNvPr id="31748"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1749" name="Slide Number Placeholder 5"/>
          <p:cNvSpPr>
            <a:spLocks noGrp="1"/>
          </p:cNvSpPr>
          <p:nvPr>
            <p:ph type="sldNum" sz="quarter" idx="12"/>
          </p:nvPr>
        </p:nvSpPr>
        <p:spPr>
          <a:noFill/>
        </p:spPr>
        <p:txBody>
          <a:bodyPr/>
          <a:lstStyle/>
          <a:p>
            <a:fld id="{8D362634-B229-4F80-982C-15EFEC4A125A}" type="slidenum">
              <a:rPr lang="en-US"/>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r>
              <a:rPr lang="en-US" dirty="0" smtClean="0"/>
              <a:t>Problems With DSL</a:t>
            </a:r>
          </a:p>
        </p:txBody>
      </p:sp>
      <p:sp>
        <p:nvSpPr>
          <p:cNvPr id="32771" name="Rectangle 3"/>
          <p:cNvSpPr>
            <a:spLocks noGrp="1" noChangeArrowheads="1"/>
          </p:cNvSpPr>
          <p:nvPr>
            <p:ph idx="1"/>
          </p:nvPr>
        </p:nvSpPr>
        <p:spPr/>
        <p:txBody>
          <a:bodyPr/>
          <a:lstStyle/>
          <a:p>
            <a:r>
              <a:rPr lang="en-US" dirty="0" smtClean="0"/>
              <a:t>In addition there are aspects of the voice based local loop that hinder its deployment as well</a:t>
            </a:r>
          </a:p>
          <a:p>
            <a:r>
              <a:rPr lang="en-US" dirty="0" smtClean="0"/>
              <a:t>There are two main problems that may be present in the local loop</a:t>
            </a:r>
          </a:p>
          <a:p>
            <a:pPr lvl="1"/>
            <a:r>
              <a:rPr lang="en-US" dirty="0" smtClean="0"/>
              <a:t>Load Coils</a:t>
            </a:r>
          </a:p>
          <a:p>
            <a:pPr lvl="1"/>
            <a:r>
              <a:rPr lang="en-US" dirty="0" smtClean="0"/>
              <a:t>Bridge Taps</a:t>
            </a:r>
          </a:p>
        </p:txBody>
      </p:sp>
      <p:sp>
        <p:nvSpPr>
          <p:cNvPr id="32772"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2773" name="Slide Number Placeholder 5"/>
          <p:cNvSpPr>
            <a:spLocks noGrp="1"/>
          </p:cNvSpPr>
          <p:nvPr>
            <p:ph type="sldNum" sz="quarter" idx="12"/>
          </p:nvPr>
        </p:nvSpPr>
        <p:spPr>
          <a:noFill/>
        </p:spPr>
        <p:txBody>
          <a:bodyPr/>
          <a:lstStyle/>
          <a:p>
            <a:fld id="{C244478A-405F-4C06-8336-AB4E96686F7A}" type="slidenum">
              <a:rPr lang="en-US"/>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r>
              <a:rPr lang="en-US" dirty="0" smtClean="0"/>
              <a:t>Problems With DSL</a:t>
            </a:r>
          </a:p>
        </p:txBody>
      </p:sp>
      <p:sp>
        <p:nvSpPr>
          <p:cNvPr id="33795" name="Rectangle 3"/>
          <p:cNvSpPr>
            <a:spLocks noGrp="1" noChangeArrowheads="1"/>
          </p:cNvSpPr>
          <p:nvPr>
            <p:ph idx="1"/>
          </p:nvPr>
        </p:nvSpPr>
        <p:spPr/>
        <p:txBody>
          <a:bodyPr/>
          <a:lstStyle/>
          <a:p>
            <a:r>
              <a:rPr lang="en-US" dirty="0" smtClean="0"/>
              <a:t>It was found that the quality of voice calls could be improved if load coils were placed every 6000 feet or so</a:t>
            </a:r>
          </a:p>
          <a:p>
            <a:r>
              <a:rPr lang="en-US" dirty="0" smtClean="0"/>
              <a:t>Load coils are basically low-pass filters</a:t>
            </a:r>
          </a:p>
          <a:p>
            <a:r>
              <a:rPr lang="en-US" dirty="0" smtClean="0"/>
              <a:t>In that they pass the voice frequencies at 250 to 3,500 hertz on down the line, while removed the high frequency overtones that were degrading the voice call</a:t>
            </a:r>
          </a:p>
        </p:txBody>
      </p:sp>
      <p:sp>
        <p:nvSpPr>
          <p:cNvPr id="33796"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3797" name="Slide Number Placeholder 5"/>
          <p:cNvSpPr>
            <a:spLocks noGrp="1"/>
          </p:cNvSpPr>
          <p:nvPr>
            <p:ph type="sldNum" sz="quarter" idx="12"/>
          </p:nvPr>
        </p:nvSpPr>
        <p:spPr>
          <a:noFill/>
        </p:spPr>
        <p:txBody>
          <a:bodyPr/>
          <a:lstStyle/>
          <a:p>
            <a:fld id="{4F5A9D60-5033-4712-8390-6B302C31FD2F}" type="slidenum">
              <a:rPr lang="en-US"/>
              <a:pPr/>
              <a:t>35</a:t>
            </a:fld>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r>
              <a:rPr lang="en-US" dirty="0" smtClean="0"/>
              <a:t>Problems With DSL</a:t>
            </a:r>
          </a:p>
        </p:txBody>
      </p:sp>
      <p:sp>
        <p:nvSpPr>
          <p:cNvPr id="34819" name="Rectangle 3"/>
          <p:cNvSpPr>
            <a:spLocks noGrp="1" noChangeArrowheads="1"/>
          </p:cNvSpPr>
          <p:nvPr>
            <p:ph idx="1"/>
          </p:nvPr>
        </p:nvSpPr>
        <p:spPr/>
        <p:txBody>
          <a:bodyPr/>
          <a:lstStyle/>
          <a:p>
            <a:r>
              <a:rPr lang="en-US" dirty="0" smtClean="0"/>
              <a:t>Of course, this also filters out data going down this same line as it is sent at higher frequencies</a:t>
            </a:r>
          </a:p>
          <a:p>
            <a:r>
              <a:rPr lang="en-US" dirty="0" smtClean="0"/>
              <a:t>Bridge taps were used to pull circuits off of a community line to individual customers</a:t>
            </a:r>
          </a:p>
          <a:p>
            <a:r>
              <a:rPr lang="en-US" dirty="0" smtClean="0"/>
              <a:t>The problem is when that customer no longer exists the tap was left in place</a:t>
            </a:r>
          </a:p>
        </p:txBody>
      </p:sp>
      <p:sp>
        <p:nvSpPr>
          <p:cNvPr id="3482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4821" name="Slide Number Placeholder 5"/>
          <p:cNvSpPr>
            <a:spLocks noGrp="1"/>
          </p:cNvSpPr>
          <p:nvPr>
            <p:ph type="sldNum" sz="quarter" idx="12"/>
          </p:nvPr>
        </p:nvSpPr>
        <p:spPr>
          <a:noFill/>
        </p:spPr>
        <p:txBody>
          <a:bodyPr/>
          <a:lstStyle/>
          <a:p>
            <a:fld id="{48F9B038-1632-4512-AAE6-EA690216F204}" type="slidenum">
              <a:rPr lang="en-US"/>
              <a:pPr/>
              <a:t>36</a:t>
            </a:fld>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dirty="0" smtClean="0"/>
              <a:t>Problems With DSL</a:t>
            </a:r>
          </a:p>
        </p:txBody>
      </p:sp>
      <p:sp>
        <p:nvSpPr>
          <p:cNvPr id="35843" name="Content Placeholder 2"/>
          <p:cNvSpPr>
            <a:spLocks noGrp="1"/>
          </p:cNvSpPr>
          <p:nvPr>
            <p:ph idx="1"/>
          </p:nvPr>
        </p:nvSpPr>
        <p:spPr/>
        <p:txBody>
          <a:bodyPr/>
          <a:lstStyle/>
          <a:p>
            <a:r>
              <a:rPr lang="en-US" dirty="0" smtClean="0"/>
              <a:t>As the data signal goes down the line it goes down each of these bridge taps to a dead-end</a:t>
            </a:r>
          </a:p>
          <a:p>
            <a:r>
              <a:rPr lang="en-US" dirty="0" smtClean="0"/>
              <a:t>It is then reflected back into the main circuit</a:t>
            </a:r>
          </a:p>
          <a:p>
            <a:r>
              <a:rPr lang="en-US" dirty="0" smtClean="0"/>
              <a:t>This garbles up the signal</a:t>
            </a:r>
          </a:p>
        </p:txBody>
      </p:sp>
      <p:sp>
        <p:nvSpPr>
          <p:cNvPr id="35844"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5845" name="Slide Number Placeholder 4"/>
          <p:cNvSpPr>
            <a:spLocks noGrp="1"/>
          </p:cNvSpPr>
          <p:nvPr>
            <p:ph type="sldNum" sz="quarter" idx="12"/>
          </p:nvPr>
        </p:nvSpPr>
        <p:spPr>
          <a:noFill/>
        </p:spPr>
        <p:txBody>
          <a:bodyPr/>
          <a:lstStyle/>
          <a:p>
            <a:fld id="{C26F1B8E-E2DA-4934-987B-30C6DCFE11C2}" type="slidenum">
              <a:rPr lang="en-US"/>
              <a:pPr/>
              <a:t>37</a:t>
            </a:fld>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r>
              <a:rPr lang="en-US" dirty="0" smtClean="0"/>
              <a:t>Problems With DSL</a:t>
            </a:r>
          </a:p>
        </p:txBody>
      </p:sp>
      <p:sp>
        <p:nvSpPr>
          <p:cNvPr id="36867" name="Rectangle 3"/>
          <p:cNvSpPr>
            <a:spLocks noGrp="1" noChangeArrowheads="1"/>
          </p:cNvSpPr>
          <p:nvPr>
            <p:ph idx="1"/>
          </p:nvPr>
        </p:nvSpPr>
        <p:spPr/>
        <p:txBody>
          <a:bodyPr/>
          <a:lstStyle/>
          <a:p>
            <a:r>
              <a:rPr lang="en-US" dirty="0" smtClean="0"/>
              <a:t>There are important issues that must be considered when using DSL for a business rather than just surfing the net from your house when you get home from work</a:t>
            </a:r>
          </a:p>
          <a:p>
            <a:r>
              <a:rPr lang="en-US" dirty="0" smtClean="0"/>
              <a:t>Consider the problems Howard Berkowitz reported with a DSL line he was attempting to use</a:t>
            </a:r>
          </a:p>
        </p:txBody>
      </p:sp>
      <p:sp>
        <p:nvSpPr>
          <p:cNvPr id="36868"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6869" name="Slide Number Placeholder 5"/>
          <p:cNvSpPr>
            <a:spLocks noGrp="1"/>
          </p:cNvSpPr>
          <p:nvPr>
            <p:ph type="sldNum" sz="quarter" idx="12"/>
          </p:nvPr>
        </p:nvSpPr>
        <p:spPr>
          <a:noFill/>
        </p:spPr>
        <p:txBody>
          <a:bodyPr/>
          <a:lstStyle/>
          <a:p>
            <a:fld id="{39EC0EAC-747C-4EB1-8C89-F7B5602F8DD5}" type="slidenum">
              <a:rPr lang="en-US"/>
              <a:pPr/>
              <a:t>38</a:t>
            </a:fld>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r>
              <a:rPr lang="en-US" dirty="0" smtClean="0"/>
              <a:t>Problems With DSL</a:t>
            </a:r>
          </a:p>
        </p:txBody>
      </p:sp>
      <p:sp>
        <p:nvSpPr>
          <p:cNvPr id="37891" name="Content Placeholder 2"/>
          <p:cNvSpPr>
            <a:spLocks noGrp="1"/>
          </p:cNvSpPr>
          <p:nvPr>
            <p:ph idx="1"/>
          </p:nvPr>
        </p:nvSpPr>
        <p:spPr/>
        <p:txBody>
          <a:bodyPr/>
          <a:lstStyle/>
          <a:p>
            <a:r>
              <a:rPr lang="en-US" dirty="0" smtClean="0"/>
              <a:t>Keep in mind Howard Berkowitz is not the typical remote location user that your organization might have in some remote office using DSL that you arranged for as the telecommunications manager</a:t>
            </a:r>
          </a:p>
          <a:p>
            <a:pPr>
              <a:lnSpc>
                <a:spcPct val="90000"/>
              </a:lnSpc>
            </a:pPr>
            <a:r>
              <a:rPr lang="en-US" dirty="0" smtClean="0"/>
              <a:t>Howard Berkowitz is the author of several books, RFCs, and so forth you will encounter during your time in the business</a:t>
            </a:r>
          </a:p>
        </p:txBody>
      </p:sp>
      <p:sp>
        <p:nvSpPr>
          <p:cNvPr id="37892"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7893" name="Slide Number Placeholder 4"/>
          <p:cNvSpPr>
            <a:spLocks noGrp="1"/>
          </p:cNvSpPr>
          <p:nvPr>
            <p:ph type="sldNum" sz="quarter" idx="12"/>
          </p:nvPr>
        </p:nvSpPr>
        <p:spPr>
          <a:noFill/>
        </p:spPr>
        <p:txBody>
          <a:bodyPr/>
          <a:lstStyle/>
          <a:p>
            <a:fld id="{AB1FD896-DC6F-42CA-85C1-33C65931542F}" type="slidenum">
              <a:rPr lang="en-US"/>
              <a:pPr/>
              <a:t>39</a:t>
            </a:fld>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r>
              <a:rPr lang="en-US" dirty="0" smtClean="0"/>
              <a:t>Layers</a:t>
            </a:r>
          </a:p>
        </p:txBody>
      </p:sp>
      <p:sp>
        <p:nvSpPr>
          <p:cNvPr id="6147" name="Rectangle 3"/>
          <p:cNvSpPr>
            <a:spLocks noGrp="1" noChangeArrowheads="1"/>
          </p:cNvSpPr>
          <p:nvPr>
            <p:ph idx="1"/>
          </p:nvPr>
        </p:nvSpPr>
        <p:spPr/>
        <p:txBody>
          <a:bodyPr/>
          <a:lstStyle/>
          <a:p>
            <a:r>
              <a:rPr lang="en-US" dirty="0" smtClean="0"/>
              <a:t>As a layer 1 technology a DSL data line requires something at layers 2 through 7 in order to operate</a:t>
            </a:r>
          </a:p>
          <a:p>
            <a:r>
              <a:rPr lang="en-US" dirty="0" smtClean="0"/>
              <a:t>Typically this is</a:t>
            </a:r>
          </a:p>
          <a:p>
            <a:pPr lvl="1"/>
            <a:r>
              <a:rPr lang="en-US" dirty="0" smtClean="0"/>
              <a:t>Layer 2</a:t>
            </a:r>
          </a:p>
          <a:p>
            <a:pPr lvl="2"/>
            <a:r>
              <a:rPr lang="en-US" dirty="0" smtClean="0"/>
              <a:t>PPPoE</a:t>
            </a:r>
          </a:p>
          <a:p>
            <a:pPr lvl="1"/>
            <a:r>
              <a:rPr lang="en-US" dirty="0" smtClean="0"/>
              <a:t>Layer 3 through 7</a:t>
            </a:r>
          </a:p>
          <a:p>
            <a:pPr lvl="2"/>
            <a:r>
              <a:rPr lang="en-US" dirty="0" smtClean="0"/>
              <a:t>TCP/IP and a VPN</a:t>
            </a:r>
          </a:p>
        </p:txBody>
      </p:sp>
      <p:sp>
        <p:nvSpPr>
          <p:cNvPr id="6148"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6149" name="Slide Number Placeholder 5"/>
          <p:cNvSpPr>
            <a:spLocks noGrp="1"/>
          </p:cNvSpPr>
          <p:nvPr>
            <p:ph type="sldNum" sz="quarter" idx="12"/>
          </p:nvPr>
        </p:nvSpPr>
        <p:spPr>
          <a:noFill/>
        </p:spPr>
        <p:txBody>
          <a:bodyPr/>
          <a:lstStyle/>
          <a:p>
            <a:fld id="{ED948715-8E45-44A0-8682-0B378065836F}" type="slidenum">
              <a:rPr lang="en-US"/>
              <a:pPr/>
              <a:t>4</a:t>
            </a:fld>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dirty="0" smtClean="0"/>
              <a:t>Problems With DSL</a:t>
            </a:r>
          </a:p>
        </p:txBody>
      </p:sp>
      <p:sp>
        <p:nvSpPr>
          <p:cNvPr id="38915" name="Rectangle 3"/>
          <p:cNvSpPr>
            <a:spLocks noGrp="1" noChangeArrowheads="1"/>
          </p:cNvSpPr>
          <p:nvPr>
            <p:ph idx="1"/>
          </p:nvPr>
        </p:nvSpPr>
        <p:spPr/>
        <p:txBody>
          <a:bodyPr/>
          <a:lstStyle/>
          <a:p>
            <a:pPr>
              <a:lnSpc>
                <a:spcPct val="90000"/>
              </a:lnSpc>
            </a:pPr>
            <a:r>
              <a:rPr lang="en-US" dirty="0" smtClean="0"/>
              <a:t>DSL has possibilities, but beware of the version being offered</a:t>
            </a:r>
          </a:p>
          <a:p>
            <a:pPr>
              <a:lnSpc>
                <a:spcPct val="90000"/>
              </a:lnSpc>
            </a:pPr>
            <a:r>
              <a:rPr lang="en-US" dirty="0" smtClean="0"/>
              <a:t>As Howard reported</a:t>
            </a:r>
          </a:p>
          <a:p>
            <a:pPr lvl="1">
              <a:lnSpc>
                <a:spcPct val="90000"/>
              </a:lnSpc>
            </a:pPr>
            <a:r>
              <a:rPr lang="en-US" dirty="0" smtClean="0">
                <a:latin typeface="Courier New" pitchFamily="49" charset="0"/>
              </a:rPr>
              <a:t>First, be careful in all residential broadband, even before you get to the equipment.  I went through a long and painful experience with “business grade" DSL, which often was down for a week at a time.</a:t>
            </a:r>
          </a:p>
        </p:txBody>
      </p:sp>
      <p:sp>
        <p:nvSpPr>
          <p:cNvPr id="38916"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8917" name="Slide Number Placeholder 5"/>
          <p:cNvSpPr>
            <a:spLocks noGrp="1"/>
          </p:cNvSpPr>
          <p:nvPr>
            <p:ph type="sldNum" sz="quarter" idx="12"/>
          </p:nvPr>
        </p:nvSpPr>
        <p:spPr>
          <a:noFill/>
        </p:spPr>
        <p:txBody>
          <a:bodyPr/>
          <a:lstStyle/>
          <a:p>
            <a:fld id="{85AFF70F-5A80-4E9D-AF75-60EEE5604013}" type="slidenum">
              <a:rPr lang="en-US"/>
              <a:pPr/>
              <a:t>40</a:t>
            </a:fld>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dirty="0" smtClean="0"/>
              <a:t>Problems With DSL</a:t>
            </a:r>
          </a:p>
        </p:txBody>
      </p:sp>
      <p:sp>
        <p:nvSpPr>
          <p:cNvPr id="39939" name="Rectangle 3"/>
          <p:cNvSpPr>
            <a:spLocks noGrp="1" noChangeArrowheads="1"/>
          </p:cNvSpPr>
          <p:nvPr>
            <p:ph idx="1"/>
          </p:nvPr>
        </p:nvSpPr>
        <p:spPr/>
        <p:txBody>
          <a:bodyPr/>
          <a:lstStyle/>
          <a:p>
            <a:pPr lvl="1"/>
            <a:r>
              <a:rPr lang="en-US" dirty="0" smtClean="0">
                <a:latin typeface="Courier New" pitchFamily="49" charset="0"/>
              </a:rPr>
              <a:t>My chief problem was that there were far too many players involved, all delaying and fingerpointing. I directly contracted with a DSL-supportive ISP (then CAIS, renamed Ardent, and then renamed something I forget). </a:t>
            </a:r>
          </a:p>
        </p:txBody>
      </p:sp>
      <p:sp>
        <p:nvSpPr>
          <p:cNvPr id="39940"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39941" name="Slide Number Placeholder 5"/>
          <p:cNvSpPr>
            <a:spLocks noGrp="1"/>
          </p:cNvSpPr>
          <p:nvPr>
            <p:ph type="sldNum" sz="quarter" idx="12"/>
          </p:nvPr>
        </p:nvSpPr>
        <p:spPr>
          <a:noFill/>
        </p:spPr>
        <p:txBody>
          <a:bodyPr/>
          <a:lstStyle/>
          <a:p>
            <a:fld id="{0990F885-9990-4BB3-B501-8DE352775CEE}" type="slidenum">
              <a:rPr lang="en-US"/>
              <a:pPr/>
              <a:t>41</a:t>
            </a:fld>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dirty="0" smtClean="0"/>
              <a:t>Problems With DSL</a:t>
            </a:r>
          </a:p>
        </p:txBody>
      </p:sp>
      <p:sp>
        <p:nvSpPr>
          <p:cNvPr id="40963" name="Rectangle 3"/>
          <p:cNvSpPr>
            <a:spLocks noGrp="1" noChangeArrowheads="1"/>
          </p:cNvSpPr>
          <p:nvPr>
            <p:ph idx="1"/>
          </p:nvPr>
        </p:nvSpPr>
        <p:spPr/>
        <p:txBody>
          <a:bodyPr/>
          <a:lstStyle/>
          <a:p>
            <a:pPr lvl="1"/>
            <a:r>
              <a:rPr lang="en-US" dirty="0" smtClean="0">
                <a:latin typeface="Courier New" pitchFamily="49" charset="0"/>
              </a:rPr>
              <a:t>They contracted with Covad, who ran the actual DSL layer 1 network over facilities leased from Verizon.</a:t>
            </a:r>
          </a:p>
        </p:txBody>
      </p:sp>
      <p:sp>
        <p:nvSpPr>
          <p:cNvPr id="4096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0965" name="Slide Number Placeholder 5"/>
          <p:cNvSpPr>
            <a:spLocks noGrp="1"/>
          </p:cNvSpPr>
          <p:nvPr>
            <p:ph type="sldNum" sz="quarter" idx="12"/>
          </p:nvPr>
        </p:nvSpPr>
        <p:spPr>
          <a:noFill/>
        </p:spPr>
        <p:txBody>
          <a:bodyPr/>
          <a:lstStyle/>
          <a:p>
            <a:fld id="{7A5C426C-6574-486B-A478-FB5B2F678880}" type="slidenum">
              <a:rPr lang="en-US"/>
              <a:pPr/>
              <a:t>42</a:t>
            </a:fld>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r>
              <a:rPr lang="en-US" dirty="0" smtClean="0"/>
              <a:t>Problems With DSL</a:t>
            </a:r>
          </a:p>
        </p:txBody>
      </p:sp>
      <p:sp>
        <p:nvSpPr>
          <p:cNvPr id="41987" name="Rectangle 3"/>
          <p:cNvSpPr>
            <a:spLocks noGrp="1" noChangeArrowheads="1"/>
          </p:cNvSpPr>
          <p:nvPr>
            <p:ph idx="1"/>
          </p:nvPr>
        </p:nvSpPr>
        <p:spPr/>
        <p:txBody>
          <a:bodyPr/>
          <a:lstStyle/>
          <a:p>
            <a:pPr lvl="1"/>
            <a:r>
              <a:rPr lang="en-US" dirty="0" smtClean="0">
                <a:latin typeface="Courier New" pitchFamily="49" charset="0"/>
              </a:rPr>
              <a:t>Even when I had an obvious local loop problem, the reporting had to go from CAIS to Covad to Verizon, which could take 24-48 hours at each stage, after which CAIS and Verizon might wait 3-5 days to dispatch technicians independently.</a:t>
            </a:r>
          </a:p>
        </p:txBody>
      </p:sp>
      <p:sp>
        <p:nvSpPr>
          <p:cNvPr id="41988"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1989" name="Slide Number Placeholder 5"/>
          <p:cNvSpPr>
            <a:spLocks noGrp="1"/>
          </p:cNvSpPr>
          <p:nvPr>
            <p:ph type="sldNum" sz="quarter" idx="12"/>
          </p:nvPr>
        </p:nvSpPr>
        <p:spPr>
          <a:noFill/>
        </p:spPr>
        <p:txBody>
          <a:bodyPr/>
          <a:lstStyle/>
          <a:p>
            <a:fld id="{18F7D7A9-1D83-48C0-8968-4A6B763AFE31}" type="slidenum">
              <a:rPr lang="en-US"/>
              <a:pPr/>
              <a:t>43</a:t>
            </a:fld>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dirty="0" smtClean="0"/>
              <a:t>Problems With DSL</a:t>
            </a:r>
          </a:p>
        </p:txBody>
      </p:sp>
      <p:sp>
        <p:nvSpPr>
          <p:cNvPr id="43011" name="Content Placeholder 2"/>
          <p:cNvSpPr>
            <a:spLocks noGrp="1"/>
          </p:cNvSpPr>
          <p:nvPr>
            <p:ph idx="1"/>
          </p:nvPr>
        </p:nvSpPr>
        <p:spPr/>
        <p:txBody>
          <a:bodyPr/>
          <a:lstStyle/>
          <a:p>
            <a:pPr lvl="1"/>
            <a:r>
              <a:rPr lang="en-US" dirty="0" smtClean="0">
                <a:latin typeface="Courier New" pitchFamily="49" charset="0"/>
              </a:rPr>
              <a:t>If there was a question of Verizon being at fault, then it was necessary to wait a few more days to schedule both Verizon and Covad technicians to be at my site at the same time.</a:t>
            </a:r>
          </a:p>
          <a:p>
            <a:pPr lvl="1"/>
            <a:r>
              <a:rPr lang="en-US" dirty="0" smtClean="0">
                <a:latin typeface="Courier New" pitchFamily="49" charset="0"/>
              </a:rPr>
              <a:t>Just to add to the fun, the first-line ISP often had 20-30 minute waits for trouble calls.</a:t>
            </a:r>
          </a:p>
        </p:txBody>
      </p:sp>
      <p:sp>
        <p:nvSpPr>
          <p:cNvPr id="43012"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3013" name="Slide Number Placeholder 4"/>
          <p:cNvSpPr>
            <a:spLocks noGrp="1"/>
          </p:cNvSpPr>
          <p:nvPr>
            <p:ph type="sldNum" sz="quarter" idx="12"/>
          </p:nvPr>
        </p:nvSpPr>
        <p:spPr>
          <a:noFill/>
        </p:spPr>
        <p:txBody>
          <a:bodyPr/>
          <a:lstStyle/>
          <a:p>
            <a:fld id="{B32E1D2C-ED3E-4DC6-A335-ED1C71B309B6}" type="slidenum">
              <a:rPr lang="en-US"/>
              <a:pPr/>
              <a:t>44</a:t>
            </a:fld>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p:txBody>
          <a:bodyPr/>
          <a:lstStyle/>
          <a:p>
            <a:r>
              <a:rPr lang="en-US" dirty="0" smtClean="0"/>
              <a:t>Problems With DSL</a:t>
            </a:r>
          </a:p>
        </p:txBody>
      </p:sp>
      <p:sp>
        <p:nvSpPr>
          <p:cNvPr id="44035" name="Rectangle 3"/>
          <p:cNvSpPr>
            <a:spLocks noGrp="1" noChangeArrowheads="1"/>
          </p:cNvSpPr>
          <p:nvPr>
            <p:ph idx="1"/>
          </p:nvPr>
        </p:nvSpPr>
        <p:spPr/>
        <p:txBody>
          <a:bodyPr/>
          <a:lstStyle/>
          <a:p>
            <a:pPr lvl="1"/>
            <a:r>
              <a:rPr lang="en-US" dirty="0" smtClean="0">
                <a:latin typeface="Courier New" pitchFamily="49" charset="0"/>
              </a:rPr>
              <a:t>One interesting sidebar about "business grade" DSL is Verizon has a 4-hour response commitment for T1, fractional T1, and Frame Relay loops, but only 24 hour for DSL.  This 24 hour often seemed to be interpreted as 24 business hours.</a:t>
            </a:r>
            <a:endParaRPr lang="en-US" dirty="0" smtClean="0"/>
          </a:p>
        </p:txBody>
      </p:sp>
      <p:sp>
        <p:nvSpPr>
          <p:cNvPr id="44036"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4037" name="Slide Number Placeholder 5"/>
          <p:cNvSpPr>
            <a:spLocks noGrp="1"/>
          </p:cNvSpPr>
          <p:nvPr>
            <p:ph type="sldNum" sz="quarter" idx="12"/>
          </p:nvPr>
        </p:nvSpPr>
        <p:spPr>
          <a:noFill/>
        </p:spPr>
        <p:txBody>
          <a:bodyPr/>
          <a:lstStyle/>
          <a:p>
            <a:fld id="{1772ED3B-48B6-4CD0-B976-C868F94A4AF5}" type="slidenum">
              <a:rPr lang="en-US"/>
              <a:pPr/>
              <a:t>45</a:t>
            </a:fld>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r>
              <a:rPr lang="en-US" dirty="0" smtClean="0"/>
              <a:t>Problems With DSL</a:t>
            </a:r>
          </a:p>
        </p:txBody>
      </p:sp>
      <p:sp>
        <p:nvSpPr>
          <p:cNvPr id="45059" name="Content Placeholder 2"/>
          <p:cNvSpPr>
            <a:spLocks noGrp="1"/>
          </p:cNvSpPr>
          <p:nvPr>
            <p:ph idx="1"/>
          </p:nvPr>
        </p:nvSpPr>
        <p:spPr/>
        <p:txBody>
          <a:bodyPr/>
          <a:lstStyle/>
          <a:p>
            <a:pPr lvl="1"/>
            <a:r>
              <a:rPr lang="en-US" dirty="0" smtClean="0">
                <a:latin typeface="Courier New" pitchFamily="49" charset="0"/>
              </a:rPr>
              <a:t>In frustration, I finally gave up on DSL both for technical reasons and the awareness that both Covad and CAIS were in financial trouble</a:t>
            </a:r>
            <a:endParaRPr lang="en-US" dirty="0" smtClean="0"/>
          </a:p>
        </p:txBody>
      </p:sp>
      <p:sp>
        <p:nvSpPr>
          <p:cNvPr id="45060"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5061" name="Slide Number Placeholder 4"/>
          <p:cNvSpPr>
            <a:spLocks noGrp="1"/>
          </p:cNvSpPr>
          <p:nvPr>
            <p:ph type="sldNum" sz="quarter" idx="12"/>
          </p:nvPr>
        </p:nvSpPr>
        <p:spPr>
          <a:noFill/>
        </p:spPr>
        <p:txBody>
          <a:bodyPr/>
          <a:lstStyle/>
          <a:p>
            <a:fld id="{77FB49B9-255C-43DC-8E50-1A7B44AA02B9}" type="slidenum">
              <a:rPr lang="en-US"/>
              <a:pPr/>
              <a:t>46</a:t>
            </a:fld>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p:txBody>
          <a:bodyPr/>
          <a:lstStyle/>
          <a:p>
            <a:r>
              <a:rPr lang="en-US" dirty="0" smtClean="0"/>
              <a:t>DSL SLA</a:t>
            </a:r>
          </a:p>
        </p:txBody>
      </p:sp>
      <p:sp>
        <p:nvSpPr>
          <p:cNvPr id="46083" name="Rectangle 3"/>
          <p:cNvSpPr>
            <a:spLocks noGrp="1" noChangeArrowheads="1"/>
          </p:cNvSpPr>
          <p:nvPr>
            <p:ph idx="1"/>
          </p:nvPr>
        </p:nvSpPr>
        <p:spPr/>
        <p:txBody>
          <a:bodyPr/>
          <a:lstStyle/>
          <a:p>
            <a:r>
              <a:rPr lang="en-US" dirty="0" smtClean="0"/>
              <a:t>The main problem with using a DSL line for a business, especially the typical ADSL, is that the providers consider these to be consumer grade lines</a:t>
            </a:r>
          </a:p>
          <a:p>
            <a:r>
              <a:rPr lang="en-US" dirty="0" smtClean="0"/>
              <a:t>As such, if there is a SLA, it will have long repair times</a:t>
            </a:r>
          </a:p>
          <a:p>
            <a:r>
              <a:rPr lang="en-US" dirty="0" smtClean="0"/>
              <a:t>A typical response time for a DSL line problem is 23 hours</a:t>
            </a:r>
          </a:p>
        </p:txBody>
      </p:sp>
      <p:sp>
        <p:nvSpPr>
          <p:cNvPr id="4608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6085" name="Slide Number Placeholder 5"/>
          <p:cNvSpPr>
            <a:spLocks noGrp="1"/>
          </p:cNvSpPr>
          <p:nvPr>
            <p:ph type="sldNum" sz="quarter" idx="12"/>
          </p:nvPr>
        </p:nvSpPr>
        <p:spPr>
          <a:noFill/>
        </p:spPr>
        <p:txBody>
          <a:bodyPr/>
          <a:lstStyle/>
          <a:p>
            <a:fld id="{68753FB1-02B9-4515-B5B2-F00D5696089E}" type="slidenum">
              <a:rPr lang="en-US"/>
              <a:pPr/>
              <a:t>47</a:t>
            </a:fld>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r>
              <a:rPr lang="en-US" dirty="0" smtClean="0"/>
              <a:t>DSL SLA</a:t>
            </a:r>
          </a:p>
        </p:txBody>
      </p:sp>
      <p:sp>
        <p:nvSpPr>
          <p:cNvPr id="47107" name="Content Placeholder 2"/>
          <p:cNvSpPr>
            <a:spLocks noGrp="1"/>
          </p:cNvSpPr>
          <p:nvPr>
            <p:ph idx="1"/>
          </p:nvPr>
        </p:nvSpPr>
        <p:spPr/>
        <p:txBody>
          <a:bodyPr/>
          <a:lstStyle/>
          <a:p>
            <a:r>
              <a:rPr lang="en-US" dirty="0" smtClean="0"/>
              <a:t>Whereas, for a T1 line the SLA normally calls for a 4 hour response</a:t>
            </a:r>
          </a:p>
        </p:txBody>
      </p:sp>
      <p:sp>
        <p:nvSpPr>
          <p:cNvPr id="47108"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47109" name="Slide Number Placeholder 4"/>
          <p:cNvSpPr>
            <a:spLocks noGrp="1"/>
          </p:cNvSpPr>
          <p:nvPr>
            <p:ph type="sldNum" sz="quarter" idx="12"/>
          </p:nvPr>
        </p:nvSpPr>
        <p:spPr>
          <a:noFill/>
        </p:spPr>
        <p:txBody>
          <a:bodyPr/>
          <a:lstStyle/>
          <a:p>
            <a:fld id="{B46D8675-D5DC-4B64-BC5E-813462063B6E}" type="slidenum">
              <a:rPr lang="en-US"/>
              <a:pPr/>
              <a:t>48</a:t>
            </a:fld>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r>
              <a:rPr lang="en-US" dirty="0" smtClean="0"/>
              <a:t>Operation</a:t>
            </a:r>
          </a:p>
        </p:txBody>
      </p:sp>
      <p:sp>
        <p:nvSpPr>
          <p:cNvPr id="7171" name="Rectangle 3"/>
          <p:cNvSpPr>
            <a:spLocks noGrp="1" noChangeArrowheads="1"/>
          </p:cNvSpPr>
          <p:nvPr>
            <p:ph idx="1"/>
          </p:nvPr>
        </p:nvSpPr>
        <p:spPr/>
        <p:txBody>
          <a:bodyPr/>
          <a:lstStyle/>
          <a:p>
            <a:r>
              <a:rPr lang="en-US" dirty="0" smtClean="0"/>
              <a:t>DSL – Digital Subscriber Line uses the normal voice telephone system, but it uses frequencies above those used for voice to carry data</a:t>
            </a:r>
          </a:p>
          <a:p>
            <a:r>
              <a:rPr lang="en-US" dirty="0" smtClean="0"/>
              <a:t>At the service provider’s central office end, the signal is split, the voice portion to a PSTN switch and the data portion to a DSLAM - DSL Access Multiplexer</a:t>
            </a:r>
          </a:p>
        </p:txBody>
      </p:sp>
      <p:sp>
        <p:nvSpPr>
          <p:cNvPr id="7172"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7173" name="Slide Number Placeholder 5"/>
          <p:cNvSpPr>
            <a:spLocks noGrp="1"/>
          </p:cNvSpPr>
          <p:nvPr>
            <p:ph type="sldNum" sz="quarter" idx="12"/>
          </p:nvPr>
        </p:nvSpPr>
        <p:spPr>
          <a:noFill/>
        </p:spPr>
        <p:txBody>
          <a:bodyPr/>
          <a:lstStyle/>
          <a:p>
            <a:fld id="{BBBFE2FE-7ECE-4BAE-883D-1294E14E3FBE}" type="slidenum">
              <a:rPr lang="en-US"/>
              <a:pPr/>
              <a:t>5</a:t>
            </a:fld>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r>
              <a:rPr lang="en-US" dirty="0" smtClean="0"/>
              <a:t>Operation</a:t>
            </a:r>
          </a:p>
        </p:txBody>
      </p:sp>
      <p:sp>
        <p:nvSpPr>
          <p:cNvPr id="8195" name="Rectangle 3"/>
          <p:cNvSpPr>
            <a:spLocks noGrp="1" noChangeArrowheads="1"/>
          </p:cNvSpPr>
          <p:nvPr>
            <p:ph idx="1"/>
          </p:nvPr>
        </p:nvSpPr>
        <p:spPr/>
        <p:txBody>
          <a:bodyPr/>
          <a:lstStyle/>
          <a:p>
            <a:r>
              <a:rPr lang="en-US" dirty="0" smtClean="0"/>
              <a:t>DSLAMs have large banks of ports at their front ends, each of which accommodates a single DSL connection</a:t>
            </a:r>
          </a:p>
          <a:p>
            <a:r>
              <a:rPr lang="en-US" dirty="0" smtClean="0"/>
              <a:t>The DSLAM aggregates all the connections into one or more high-speed ATM connections</a:t>
            </a:r>
          </a:p>
        </p:txBody>
      </p:sp>
      <p:sp>
        <p:nvSpPr>
          <p:cNvPr id="8196"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8197" name="Slide Number Placeholder 5"/>
          <p:cNvSpPr>
            <a:spLocks noGrp="1"/>
          </p:cNvSpPr>
          <p:nvPr>
            <p:ph type="sldNum" sz="quarter" idx="12"/>
          </p:nvPr>
        </p:nvSpPr>
        <p:spPr>
          <a:noFill/>
        </p:spPr>
        <p:txBody>
          <a:bodyPr/>
          <a:lstStyle/>
          <a:p>
            <a:fld id="{686883CD-090B-4AFA-899E-D5510226D74D}" type="slidenum">
              <a:rPr lang="en-US"/>
              <a:pPr/>
              <a:t>6</a:t>
            </a:fld>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dirty="0" smtClean="0"/>
              <a:t>Operation</a:t>
            </a:r>
          </a:p>
        </p:txBody>
      </p:sp>
      <p:sp>
        <p:nvSpPr>
          <p:cNvPr id="9219" name="Content Placeholder 2"/>
          <p:cNvSpPr>
            <a:spLocks noGrp="1"/>
          </p:cNvSpPr>
          <p:nvPr>
            <p:ph idx="1"/>
          </p:nvPr>
        </p:nvSpPr>
        <p:spPr/>
        <p:txBody>
          <a:bodyPr/>
          <a:lstStyle/>
          <a:p>
            <a:pPr>
              <a:lnSpc>
                <a:spcPct val="90000"/>
              </a:lnSpc>
            </a:pPr>
            <a:r>
              <a:rPr lang="en-US" dirty="0" smtClean="0"/>
              <a:t>ATM connections from several central offices are then combined into a regional switched ATM network, which in turn provides the connection to the ISP's local point of presence</a:t>
            </a:r>
          </a:p>
          <a:p>
            <a:pPr>
              <a:lnSpc>
                <a:spcPct val="90000"/>
              </a:lnSpc>
            </a:pPr>
            <a:r>
              <a:rPr lang="en-US" dirty="0" smtClean="0"/>
              <a:t>This last point is an important point</a:t>
            </a:r>
          </a:p>
          <a:p>
            <a:pPr>
              <a:lnSpc>
                <a:spcPct val="90000"/>
              </a:lnSpc>
            </a:pPr>
            <a:r>
              <a:rPr lang="en-US" dirty="0" smtClean="0"/>
              <a:t>DSL sends the data over the Internet</a:t>
            </a:r>
          </a:p>
          <a:p>
            <a:pPr>
              <a:lnSpc>
                <a:spcPct val="90000"/>
              </a:lnSpc>
            </a:pPr>
            <a:r>
              <a:rPr lang="en-US" dirty="0" smtClean="0"/>
              <a:t>As such you have to add security on top of the DSL circuit, such as a VPN</a:t>
            </a:r>
          </a:p>
        </p:txBody>
      </p:sp>
      <p:sp>
        <p:nvSpPr>
          <p:cNvPr id="9220" name="Footer Placeholder 3"/>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9221" name="Slide Number Placeholder 4"/>
          <p:cNvSpPr>
            <a:spLocks noGrp="1"/>
          </p:cNvSpPr>
          <p:nvPr>
            <p:ph type="sldNum" sz="quarter" idx="12"/>
          </p:nvPr>
        </p:nvSpPr>
        <p:spPr>
          <a:noFill/>
        </p:spPr>
        <p:txBody>
          <a:bodyPr/>
          <a:lstStyle/>
          <a:p>
            <a:fld id="{2500DE04-F458-46A2-AB68-E55E20470B81}" type="slidenum">
              <a:rPr lang="en-US"/>
              <a:pPr/>
              <a:t>7</a:t>
            </a:fld>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r>
              <a:rPr lang="en-US" dirty="0" smtClean="0"/>
              <a:t>Current Use</a:t>
            </a:r>
          </a:p>
        </p:txBody>
      </p:sp>
      <p:sp>
        <p:nvSpPr>
          <p:cNvPr id="10243" name="Rectangle 3"/>
          <p:cNvSpPr>
            <a:spLocks noGrp="1" noChangeArrowheads="1"/>
          </p:cNvSpPr>
          <p:nvPr>
            <p:ph idx="1"/>
          </p:nvPr>
        </p:nvSpPr>
        <p:spPr/>
        <p:txBody>
          <a:bodyPr/>
          <a:lstStyle/>
          <a:p>
            <a:r>
              <a:rPr lang="en-US" dirty="0" smtClean="0"/>
              <a:t>A DSL line can function as a site’s sole connection to the wider network or as a backup line</a:t>
            </a:r>
          </a:p>
          <a:p>
            <a:r>
              <a:rPr lang="en-US" dirty="0" smtClean="0"/>
              <a:t>Keep in mind that this is not a dedicated data line</a:t>
            </a:r>
          </a:p>
          <a:p>
            <a:r>
              <a:rPr lang="en-US" dirty="0" smtClean="0"/>
              <a:t>It is also</a:t>
            </a:r>
            <a:r>
              <a:rPr lang="en-US" baseline="0" dirty="0" smtClean="0"/>
              <a:t> considered to be a consumer grade line with the attendant SLA</a:t>
            </a:r>
            <a:endParaRPr lang="en-US" dirty="0" smtClean="0"/>
          </a:p>
        </p:txBody>
      </p:sp>
      <p:sp>
        <p:nvSpPr>
          <p:cNvPr id="10244"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0245" name="Slide Number Placeholder 5"/>
          <p:cNvSpPr>
            <a:spLocks noGrp="1"/>
          </p:cNvSpPr>
          <p:nvPr>
            <p:ph type="sldNum" sz="quarter" idx="12"/>
          </p:nvPr>
        </p:nvSpPr>
        <p:spPr>
          <a:noFill/>
        </p:spPr>
        <p:txBody>
          <a:bodyPr/>
          <a:lstStyle/>
          <a:p>
            <a:fld id="{FA003BE3-22E0-4B85-8A8A-904CDA6A85A9}" type="slidenum">
              <a:rPr lang="en-US"/>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r>
              <a:rPr lang="en-US" dirty="0" smtClean="0"/>
              <a:t>Speeds</a:t>
            </a:r>
          </a:p>
        </p:txBody>
      </p:sp>
      <p:sp>
        <p:nvSpPr>
          <p:cNvPr id="11267" name="Rectangle 3"/>
          <p:cNvSpPr>
            <a:spLocks noGrp="1" noChangeArrowheads="1"/>
          </p:cNvSpPr>
          <p:nvPr>
            <p:ph idx="1"/>
          </p:nvPr>
        </p:nvSpPr>
        <p:spPr/>
        <p:txBody>
          <a:bodyPr/>
          <a:lstStyle/>
          <a:p>
            <a:r>
              <a:rPr lang="en-US" dirty="0" smtClean="0"/>
              <a:t>The speed varies with the exact technology used</a:t>
            </a:r>
          </a:p>
          <a:p>
            <a:r>
              <a:rPr lang="en-US" dirty="0" smtClean="0"/>
              <a:t>Lets look at a table that lists the major versions</a:t>
            </a:r>
          </a:p>
        </p:txBody>
      </p:sp>
      <p:sp>
        <p:nvSpPr>
          <p:cNvPr id="11268" name="Footer Placeholder 4"/>
          <p:cNvSpPr>
            <a:spLocks noGrp="1"/>
          </p:cNvSpPr>
          <p:nvPr>
            <p:ph type="ftr" sz="quarter" idx="11"/>
          </p:nvPr>
        </p:nvSpPr>
        <p:spPr>
          <a:noFill/>
        </p:spPr>
        <p:txBody>
          <a:bodyPr/>
          <a:lstStyle/>
          <a:p>
            <a:r>
              <a:rPr lang="en-US" smtClean="0"/>
              <a:t>Copyright 2000-2011 Kenneth M. Chipps Ph.D. www.chipps.com</a:t>
            </a:r>
            <a:endParaRPr lang="en-US" dirty="0"/>
          </a:p>
        </p:txBody>
      </p:sp>
      <p:sp>
        <p:nvSpPr>
          <p:cNvPr id="11269" name="Slide Number Placeholder 5"/>
          <p:cNvSpPr>
            <a:spLocks noGrp="1"/>
          </p:cNvSpPr>
          <p:nvPr>
            <p:ph type="sldNum" sz="quarter" idx="12"/>
          </p:nvPr>
        </p:nvSpPr>
        <p:spPr>
          <a:noFill/>
        </p:spPr>
        <p:txBody>
          <a:bodyPr/>
          <a:lstStyle/>
          <a:p>
            <a:fld id="{94B52423-1C13-4A8E-86EC-75D4A42C63C0}" type="slidenum">
              <a:rPr lang="en-US"/>
              <a:pPr/>
              <a:t>9</a:t>
            </a:fld>
            <a:endParaRPr lang="en-US"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1217</TotalTime>
  <Words>2362</Words>
  <Application>Microsoft Office PowerPoint</Application>
  <PresentationFormat>On-screen Show (4:3)</PresentationFormat>
  <Paragraphs>312</Paragraphs>
  <Slides>48</Slides>
  <Notes>0</Notes>
  <HiddenSlides>0</HiddenSlides>
  <MMClips>0</MMClips>
  <ScaleCrop>false</ScaleCrop>
  <HeadingPairs>
    <vt:vector size="4" baseType="variant">
      <vt:variant>
        <vt:lpstr>Theme</vt:lpstr>
      </vt:variant>
      <vt:variant>
        <vt:i4>1</vt:i4>
      </vt:variant>
      <vt:variant>
        <vt:lpstr>Slide Titles</vt:lpstr>
      </vt:variant>
      <vt:variant>
        <vt:i4>48</vt:i4>
      </vt:variant>
    </vt:vector>
  </HeadingPairs>
  <TitlesOfParts>
    <vt:vector size="49" baseType="lpstr">
      <vt:lpstr>CCNA</vt:lpstr>
      <vt:lpstr>DSL</vt:lpstr>
      <vt:lpstr>Objectives of This Section</vt:lpstr>
      <vt:lpstr>Context</vt:lpstr>
      <vt:lpstr>Layers</vt:lpstr>
      <vt:lpstr>Operation</vt:lpstr>
      <vt:lpstr>Operation</vt:lpstr>
      <vt:lpstr>Operation</vt:lpstr>
      <vt:lpstr>Current Use</vt:lpstr>
      <vt:lpstr>Speeds</vt:lpstr>
      <vt:lpstr>Speeds</vt:lpstr>
      <vt:lpstr>ADSL</vt:lpstr>
      <vt:lpstr>ADSL</vt:lpstr>
      <vt:lpstr>ADSL</vt:lpstr>
      <vt:lpstr>ADSL</vt:lpstr>
      <vt:lpstr>ADSL in Operation</vt:lpstr>
      <vt:lpstr>ADSL Operation</vt:lpstr>
      <vt:lpstr>ADSL Operation</vt:lpstr>
      <vt:lpstr>ADSL2</vt:lpstr>
      <vt:lpstr>VDSL2</vt:lpstr>
      <vt:lpstr>HDSL</vt:lpstr>
      <vt:lpstr>HDSL2</vt:lpstr>
      <vt:lpstr>SDSL</vt:lpstr>
      <vt:lpstr>IDSL</vt:lpstr>
      <vt:lpstr>IDSL</vt:lpstr>
      <vt:lpstr>VDSL</vt:lpstr>
      <vt:lpstr>VDSL</vt:lpstr>
      <vt:lpstr>VDSL</vt:lpstr>
      <vt:lpstr>SHDSL</vt:lpstr>
      <vt:lpstr>DSL Physical Layer</vt:lpstr>
      <vt:lpstr>DSL Physical Layer</vt:lpstr>
      <vt:lpstr>Setup</vt:lpstr>
      <vt:lpstr>Security</vt:lpstr>
      <vt:lpstr>Problems With DSL</vt:lpstr>
      <vt:lpstr>Problems With DSL</vt:lpstr>
      <vt:lpstr>Problems With DSL</vt:lpstr>
      <vt:lpstr>Problems With DSL</vt:lpstr>
      <vt:lpstr>Problems With DSL</vt:lpstr>
      <vt:lpstr>Problems With DSL</vt:lpstr>
      <vt:lpstr>Problems With DSL</vt:lpstr>
      <vt:lpstr>Problems With DSL</vt:lpstr>
      <vt:lpstr>Problems With DSL</vt:lpstr>
      <vt:lpstr>Problems With DSL</vt:lpstr>
      <vt:lpstr>Problems With DSL</vt:lpstr>
      <vt:lpstr>Problems With DSL</vt:lpstr>
      <vt:lpstr>Problems With DSL</vt:lpstr>
      <vt:lpstr>Problems With DSL</vt:lpstr>
      <vt:lpstr>DSL SLA</vt:lpstr>
      <vt:lpstr>DSL SLA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DSL</dc:title>
  <dc:creator>Kenneth M. Chipps Ph.D.</dc:creator>
  <cp:lastModifiedBy>Kenneth M. Chipps Ph.D.</cp:lastModifiedBy>
  <cp:revision>156</cp:revision>
  <dcterms:created xsi:type="dcterms:W3CDTF">2000-09-27T16:26:34Z</dcterms:created>
  <dcterms:modified xsi:type="dcterms:W3CDTF">2011-07-21T15:41:13Z</dcterms:modified>
</cp:coreProperties>
</file>