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1"/>
  </p:notesMasterIdLst>
  <p:handoutMasterIdLst>
    <p:handoutMasterId r:id="rId52"/>
  </p:handoutMasterIdLst>
  <p:sldIdLst>
    <p:sldId id="694" r:id="rId2"/>
    <p:sldId id="753" r:id="rId3"/>
    <p:sldId id="752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61" r:id="rId17"/>
    <p:sldId id="762" r:id="rId18"/>
    <p:sldId id="763" r:id="rId19"/>
    <p:sldId id="764" r:id="rId20"/>
    <p:sldId id="765" r:id="rId21"/>
    <p:sldId id="778" r:id="rId22"/>
    <p:sldId id="779" r:id="rId23"/>
    <p:sldId id="780" r:id="rId24"/>
    <p:sldId id="713" r:id="rId25"/>
    <p:sldId id="715" r:id="rId26"/>
    <p:sldId id="716" r:id="rId27"/>
    <p:sldId id="717" r:id="rId28"/>
    <p:sldId id="718" r:id="rId29"/>
    <p:sldId id="719" r:id="rId30"/>
    <p:sldId id="720" r:id="rId31"/>
    <p:sldId id="721" r:id="rId32"/>
    <p:sldId id="722" r:id="rId33"/>
    <p:sldId id="723" r:id="rId34"/>
    <p:sldId id="724" r:id="rId35"/>
    <p:sldId id="725" r:id="rId36"/>
    <p:sldId id="726" r:id="rId37"/>
    <p:sldId id="727" r:id="rId38"/>
    <p:sldId id="728" r:id="rId39"/>
    <p:sldId id="729" r:id="rId40"/>
    <p:sldId id="730" r:id="rId41"/>
    <p:sldId id="731" r:id="rId42"/>
    <p:sldId id="744" r:id="rId43"/>
    <p:sldId id="745" r:id="rId44"/>
    <p:sldId id="746" r:id="rId45"/>
    <p:sldId id="747" r:id="rId46"/>
    <p:sldId id="748" r:id="rId47"/>
    <p:sldId id="749" r:id="rId48"/>
    <p:sldId id="755" r:id="rId49"/>
    <p:sldId id="756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354" autoAdjust="0"/>
  </p:normalViewPr>
  <p:slideViewPr>
    <p:cSldViewPr snapToGrid="0">
      <p:cViewPr varScale="1">
        <p:scale>
          <a:sx n="58" d="100"/>
          <a:sy n="58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667158F-9FF4-494D-AA6C-35522A019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5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83DB5AB-933F-4F29-8A28-FC38D8413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65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F41438-CA65-4061-B0FC-F0FF93C347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D87F-057D-4E10-979F-53318074A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1EE6-FDE5-4637-9B9D-23CEDB631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DC86F-A692-42EA-8D25-2D65E5E3C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C0394-2F8C-4EB1-AA8F-A6DF5E8133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D6BD-D186-4CF4-909E-6EB8C5FFF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A673-C4BD-4F47-89B9-A40EBF1E1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FF33-981B-4A7B-8BC5-285EFD581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C0232-F604-41E1-9F3E-425CD59AA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0942-7C57-46FA-8841-07E250F72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5D1C-4FAD-45E7-8EE3-67BFEC724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ACF4-958E-4C0F-B048-A03631C0E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5AEF-F17F-4826-B9D7-E8CA3BBDE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3CBB9-A2FB-4A06-886F-385FC2849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231E0011-B693-40C1-BF02-A90049933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Cellular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</a:t>
            </a:r>
            <a:r>
              <a:rPr lang="en-US" sz="2400" dirty="0" smtClean="0"/>
              <a:t>2011.05.28</a:t>
            </a:r>
            <a:endParaRPr lang="en-US" sz="2400" dirty="0" smtClean="0"/>
          </a:p>
          <a:p>
            <a:r>
              <a:rPr lang="en-US" sz="2400" dirty="0" smtClean="0"/>
              <a:t>2.5.0</a:t>
            </a:r>
            <a:endParaRPr lang="en-US" sz="2400" dirty="0" smtClean="0"/>
          </a:p>
        </p:txBody>
      </p:sp>
      <p:sp>
        <p:nvSpPr>
          <p:cNvPr id="307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6999" y="6245225"/>
            <a:ext cx="4005263" cy="47625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Copyright 2005-2011 Kenneth M. Chipps Ph.D. www.chipps.com</a:t>
            </a:r>
            <a:endParaRPr lang="en-US" dirty="0">
              <a:latin typeface="Arial" charset="0"/>
            </a:endParaRP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3CE8AF-B2D0-47D1-94A6-518EBAD0E612}" type="slidenum">
              <a:rPr lang="en-US">
                <a:latin typeface="Arial" charset="0"/>
              </a:rPr>
              <a:pPr/>
              <a:t>1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pic>
        <p:nvPicPr>
          <p:cNvPr id="31747" name="Table Placeholder 5" descr="DSC_0009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CECA03-D022-4A8F-BE7B-51F896999BE2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7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pic>
        <p:nvPicPr>
          <p:cNvPr id="32771" name="Table Placeholder 5" descr="DSC_0011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0C371C-66E7-4D55-88B6-AA07A19F8B76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8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screen a program runs to setup and monitor the connection</a:t>
            </a:r>
          </a:p>
          <a:p>
            <a:r>
              <a:rPr lang="en-US" dirty="0" smtClean="0"/>
              <a:t>This adaptor appears to the computer as a PPP device</a:t>
            </a:r>
          </a:p>
          <a:p>
            <a:r>
              <a:rPr lang="en-US" dirty="0" smtClean="0"/>
              <a:t>Speeds are adequate, but unimpressive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BAF1B3-567A-4FDD-8380-237A5934B69D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03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9016C0-BDCF-4923-A8D8-486491858CBF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19792" r="8594" b="6250"/>
          <a:stretch>
            <a:fillRect/>
          </a:stretch>
        </p:blipFill>
        <p:spPr bwMode="auto">
          <a:xfrm>
            <a:off x="914400" y="1600200"/>
            <a:ext cx="73152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63F3FD-C825-4F17-AB36-4C13C06A0838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19792" r="10156" b="45833"/>
          <a:stretch>
            <a:fillRect/>
          </a:stretch>
        </p:blipFill>
        <p:spPr bwMode="auto">
          <a:xfrm>
            <a:off x="838200" y="1600200"/>
            <a:ext cx="746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3FB673-90E7-401C-9DD9-EF57AD2D168F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22917" r="6250" b="9375"/>
          <a:stretch>
            <a:fillRect/>
          </a:stretch>
        </p:blipFill>
        <p:spPr bwMode="auto">
          <a:xfrm>
            <a:off x="914400" y="1600200"/>
            <a:ext cx="7239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7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Use of Cellular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redundant link </a:t>
            </a:r>
            <a:r>
              <a:rPr lang="en-US" dirty="0" err="1" smtClean="0"/>
              <a:t>Cradlepoint</a:t>
            </a:r>
            <a:r>
              <a:rPr lang="en-US" baseline="0" dirty="0" smtClean="0"/>
              <a:t> has a device that connects to a Cable or DSL line for the normal connection</a:t>
            </a:r>
          </a:p>
          <a:p>
            <a:r>
              <a:rPr lang="en-US" baseline="0" dirty="0" smtClean="0"/>
              <a:t>If that line fails it will automatically switch to the cellular connection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Cellular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Here is what </a:t>
            </a:r>
            <a:r>
              <a:rPr lang="en-US" baseline="0" dirty="0" err="1" smtClean="0"/>
              <a:t>Cradelpoint</a:t>
            </a:r>
            <a:r>
              <a:rPr lang="en-US" baseline="0" dirty="0" smtClean="0"/>
              <a:t> says about it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With its’ built-in failover capability, the MBR1000 automatically switches from a primary wired (DSL cable, T1, etc.) connection to wireless mobile broadband network when primary service is disrupted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Cellular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Once service is restored, the MBR1000 will automatically failback from wireless mobile broadband to the primary wired ISP without interruption to users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Perfect for applications such as POS that can't afford to be offline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Your business is always connected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Cellular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85" y="1240974"/>
            <a:ext cx="6195753" cy="46373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a cellular connection can be used as part</a:t>
            </a:r>
            <a:r>
              <a:rPr lang="en-US" baseline="0" dirty="0" smtClean="0"/>
              <a:t> of a wide area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Cellular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5" y="1952538"/>
            <a:ext cx="5528665" cy="413801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3G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Cisco router can also be fitted with a 3G module for use as a primary or backup connection</a:t>
            </a:r>
          </a:p>
          <a:p>
            <a:r>
              <a:rPr lang="en-US" baseline="0" dirty="0" smtClean="0"/>
              <a:t>For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3G Module</a:t>
            </a:r>
            <a:endParaRPr lang="en-US" dirty="0"/>
          </a:p>
        </p:txBody>
      </p:sp>
      <p:pic>
        <p:nvPicPr>
          <p:cNvPr id="6" name="Content Placeholder 5" descr="product_data_sheet0900aecd80600f4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655" y="1400623"/>
            <a:ext cx="6966726" cy="46842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3G Module</a:t>
            </a:r>
            <a:endParaRPr lang="en-US" dirty="0"/>
          </a:p>
        </p:txBody>
      </p:sp>
      <p:pic>
        <p:nvPicPr>
          <p:cNvPr id="7" name="Content Placeholder 6" descr="product_data_sheet0900aecd80600f4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037" y="1811930"/>
            <a:ext cx="6837045" cy="42432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Cellular Data Networks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Most cellular networks deployed worldwide are based on the GSM – Global System Mobile standard</a:t>
            </a:r>
          </a:p>
          <a:p>
            <a:pPr eaLnBrk="1" hangingPunct="1"/>
            <a:r>
              <a:rPr lang="en-US" dirty="0" smtClean="0"/>
              <a:t>This TDMA based method can operate in several frequency ranges</a:t>
            </a:r>
          </a:p>
          <a:p>
            <a:pPr eaLnBrk="1" hangingPunct="1"/>
            <a:r>
              <a:rPr lang="en-US" dirty="0" smtClean="0"/>
              <a:t>Most commonly used are the 900, 1800, and 1900 MHz bands</a:t>
            </a:r>
          </a:p>
          <a:p>
            <a:pPr eaLnBrk="1" hangingPunct="1"/>
            <a:r>
              <a:rPr lang="en-US" dirty="0" smtClean="0"/>
              <a:t>Each of these is divided into 200 MHz wide channels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E9B5CA-2231-4F62-81ED-1A44147365B5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Cellular Data Networks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Each 200 MHz channel is then divided into eight time slots</a:t>
            </a:r>
          </a:p>
          <a:p>
            <a:pPr eaLnBrk="1" hangingPunct="1"/>
            <a:r>
              <a:rPr lang="en-US" dirty="0" smtClean="0"/>
              <a:t>Each time slot is shared among users using a time division method</a:t>
            </a:r>
          </a:p>
          <a:p>
            <a:pPr eaLnBrk="1" hangingPunct="1"/>
            <a:r>
              <a:rPr lang="en-US" dirty="0" smtClean="0"/>
              <a:t>GSM is limited to 9.6 kbps</a:t>
            </a:r>
          </a:p>
          <a:p>
            <a:pPr eaLnBrk="1" hangingPunct="1"/>
            <a:r>
              <a:rPr lang="en-US" dirty="0" smtClean="0"/>
              <a:t>In its 2.5 generation form GSM evolves into GPRS - General Packet Radio Service or Enhanced Data Rates for GSM Evolution or EDGE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09B252-AD4C-4296-B371-494DF0D6202F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Cellular Data Networks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GPRS creates a packet network using dedicated GSM channels</a:t>
            </a:r>
          </a:p>
          <a:p>
            <a:pPr eaLnBrk="1" hangingPunct="1"/>
            <a:r>
              <a:rPr lang="en-US" dirty="0" smtClean="0"/>
              <a:t>GPRS uses a completely different air interface that is designed to handle packet based data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At the customer end the GPRS unit tunes to a dedicated GPRS radio channel at a set time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produces an always on connection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61FF64-7AF2-4581-9160-B34E21E4B4D3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Cellular Data Networks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GPRS unit can occupy multiple consecutive time slots so as to increase the data throughput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maximum data rate occurs when all eight time slots of a GSM radio channel are dedicated to an individual use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produces a maximum 171.2 kbps connection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But the average speed is only 28.8 kbps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75D31E-5ABF-4CEB-8985-0B9036892A7A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Cellular Data Networks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EDGE, which is also called Enhanced GPRS or EGPRS, uses a digital modulation format in addition to the standard GSM modulation</a:t>
            </a:r>
          </a:p>
          <a:p>
            <a:pPr eaLnBrk="1" hangingPunct="1"/>
            <a:r>
              <a:rPr lang="en-US" dirty="0" smtClean="0"/>
              <a:t>EDGE defines several different air interfaces with differing modulation and coding schemes</a:t>
            </a:r>
          </a:p>
          <a:p>
            <a:pPr eaLnBrk="1" hangingPunct="1"/>
            <a:r>
              <a:rPr lang="en-US" dirty="0" smtClean="0"/>
              <a:t>Each of these offer varying degrees of error control protection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169AF7-0B73-4685-B194-61FAA695488C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Cellular Data Networks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one to use is selected according to the network and the operating conditions</a:t>
            </a:r>
          </a:p>
          <a:p>
            <a:pPr eaLnBrk="1" hangingPunct="1"/>
            <a:r>
              <a:rPr lang="en-US" dirty="0" smtClean="0"/>
              <a:t>The maximum data rate to an individual user is 384 kbps, with an average speed of 64 kbps</a:t>
            </a:r>
          </a:p>
          <a:p>
            <a:pPr eaLnBrk="1" hangingPunct="1"/>
            <a:r>
              <a:rPr lang="en-US" dirty="0" smtClean="0"/>
              <a:t>3G GSM cellular systems are based on W-CDMA or wideband code division multiple access, also known as UMTS - Universal Mobile Telecommunications Service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409344-4FFA-4C9C-82A4-0DB854F48AD9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</a:t>
            </a:r>
            <a:r>
              <a:rPr lang="en-US" baseline="0" dirty="0" smtClean="0"/>
              <a:t> </a:t>
            </a:r>
            <a:r>
              <a:rPr lang="en-US" dirty="0" smtClean="0"/>
              <a:t>Cellular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Cellular data</a:t>
            </a:r>
            <a:r>
              <a:rPr lang="en-US" baseline="0" dirty="0" smtClean="0"/>
              <a:t> service is being used as a</a:t>
            </a:r>
            <a:r>
              <a:rPr lang="en-US" dirty="0" smtClean="0"/>
              <a:t>n alternative to land lines where no other </a:t>
            </a:r>
            <a:r>
              <a:rPr lang="en-US" dirty="0" err="1" smtClean="0"/>
              <a:t>highspeed</a:t>
            </a:r>
            <a:r>
              <a:rPr lang="en-US" dirty="0" smtClean="0"/>
              <a:t> service is available</a:t>
            </a:r>
          </a:p>
          <a:p>
            <a:r>
              <a:rPr lang="en-US" baseline="0" dirty="0" smtClean="0"/>
              <a:t>or</a:t>
            </a:r>
          </a:p>
          <a:p>
            <a:r>
              <a:rPr lang="en-US" baseline="0" dirty="0" smtClean="0"/>
              <a:t>It can be used as a backup line for another primary service at small and remote sites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Cellular Data Networks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W-CDMA is backwards compatible with the 2G GSM networks, as well as with the 2.5G TDMA networks, such as EDGE</a:t>
            </a:r>
          </a:p>
          <a:p>
            <a:pPr eaLnBrk="1" hangingPunct="1"/>
            <a:r>
              <a:rPr lang="en-US" dirty="0" smtClean="0"/>
              <a:t>The W-CDMA air interface is designed for an always on packet based connection</a:t>
            </a:r>
          </a:p>
          <a:p>
            <a:pPr eaLnBrk="1" hangingPunct="1"/>
            <a:r>
              <a:rPr lang="en-US" dirty="0" smtClean="0"/>
              <a:t>It supports packet data rates of up to 2.048 Mbps for fixed user sites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B58B-6006-4A09-A4E8-370103A7FE42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Evolution of Cellular Networks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did all of this start</a:t>
            </a:r>
          </a:p>
          <a:p>
            <a:pPr eaLnBrk="1" hangingPunct="1"/>
            <a:r>
              <a:rPr lang="en-US" dirty="0" smtClean="0"/>
              <a:t>All of the first generation cellular systems are analog FM systems designed for speech</a:t>
            </a:r>
          </a:p>
          <a:p>
            <a:pPr eaLnBrk="1" hangingPunct="1"/>
            <a:r>
              <a:rPr lang="en-US" dirty="0" smtClean="0"/>
              <a:t>Each call uses a separate frequency</a:t>
            </a:r>
          </a:p>
          <a:p>
            <a:pPr eaLnBrk="1" hangingPunct="1"/>
            <a:r>
              <a:rPr lang="en-US" dirty="0" smtClean="0"/>
              <a:t>Calls share the bandwidth through FDMA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2422B1-4246-49ED-9E59-747A5D93397B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AMPS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North America and Australia the AMPS – Advanced Mobile Phone System is the first generation system used</a:t>
            </a:r>
          </a:p>
          <a:p>
            <a:pPr eaLnBrk="1" hangingPunct="1"/>
            <a:r>
              <a:rPr lang="en-US" dirty="0" smtClean="0"/>
              <a:t>25 MHz of bandwidth is available from 824 to 849 MHz for uplink and 25 MHz for downlink from 869 to 894 MHz</a:t>
            </a:r>
          </a:p>
          <a:p>
            <a:pPr eaLnBrk="1" hangingPunct="1"/>
            <a:r>
              <a:rPr lang="en-US" dirty="0" smtClean="0"/>
              <a:t>Data can be sent at 10 kbps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D35A2-BAB9-463D-9A38-1F1EC6389A3E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ETACS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Europe the ETACS – European system provides 25 MHz uplink from 890 to 915 MHz and 25 MHz down from 935 to 960 MHz</a:t>
            </a:r>
          </a:p>
          <a:p>
            <a:pPr eaLnBrk="1" hangingPunct="1"/>
            <a:r>
              <a:rPr lang="en-US" dirty="0" smtClean="0"/>
              <a:t>Data can be sent at up to 8 kbps</a:t>
            </a: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416EF8-55AD-44D7-8093-F523F0B382FF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NTT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NTT – Nippon Telephone and Telegraph system in Japan uses 15 MHz both up and down</a:t>
            </a:r>
          </a:p>
          <a:p>
            <a:pPr eaLnBrk="1" hangingPunct="1"/>
            <a:r>
              <a:rPr lang="en-US" dirty="0" smtClean="0"/>
              <a:t>Uplink is from 925 to 940 MHz</a:t>
            </a:r>
          </a:p>
          <a:p>
            <a:pPr eaLnBrk="1" hangingPunct="1"/>
            <a:r>
              <a:rPr lang="en-US" dirty="0" smtClean="0"/>
              <a:t>Downlink is from 870 to 885 MHz</a:t>
            </a:r>
          </a:p>
          <a:p>
            <a:pPr eaLnBrk="1" hangingPunct="1"/>
            <a:r>
              <a:rPr lang="en-US" dirty="0" smtClean="0"/>
              <a:t>Data can be sent at 2.4 kbps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04D89F-8938-4A10-96E4-0079F6D8B4E1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Second Generation Systems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second generation cellular systems analog was abandoned for digital transmission using TDMA or CDMA</a:t>
            </a:r>
          </a:p>
          <a:p>
            <a:pPr eaLnBrk="1" hangingPunct="1"/>
            <a:r>
              <a:rPr lang="en-US" dirty="0" smtClean="0"/>
              <a:t>CDMA is a North American system using IS-95</a:t>
            </a:r>
          </a:p>
          <a:p>
            <a:pPr eaLnBrk="1" hangingPunct="1"/>
            <a:r>
              <a:rPr lang="en-US" dirty="0" smtClean="0"/>
              <a:t>Several different TDMA systems have been deployed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5EFEE-6749-4015-AB53-8BE24DFEADC3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CDMA IS-95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IS-95 is the only CDMA second generation system</a:t>
            </a:r>
          </a:p>
          <a:p>
            <a:pPr eaLnBrk="1" hangingPunct="1"/>
            <a:r>
              <a:rPr lang="en-US" dirty="0" smtClean="0"/>
              <a:t>It uses the same frequencies as the first generation systems in North America</a:t>
            </a:r>
          </a:p>
          <a:p>
            <a:pPr eaLnBrk="1" hangingPunct="1"/>
            <a:r>
              <a:rPr lang="en-US" dirty="0" smtClean="0"/>
              <a:t>A data rate up to 9.6 kbps is possible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F80D5-7667-4DA4-9218-862272A8DBA3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TDMA IS-54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Deployed in North America IS-54 uses the same frequencies as the AMPS system</a:t>
            </a:r>
          </a:p>
          <a:p>
            <a:pPr eaLnBrk="1" hangingPunct="1"/>
            <a:r>
              <a:rPr lang="en-US" dirty="0" smtClean="0"/>
              <a:t>Data can be sent at up to 8 kbps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87864-4145-4F9C-8FEA-95B54361575E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Europe the GSM system is used in second generation networks</a:t>
            </a:r>
          </a:p>
          <a:p>
            <a:pPr eaLnBrk="1" hangingPunct="1"/>
            <a:r>
              <a:rPr lang="en-US" dirty="0" smtClean="0"/>
              <a:t>It uses the same frequencies as the ETACS system</a:t>
            </a:r>
          </a:p>
          <a:p>
            <a:pPr eaLnBrk="1" hangingPunct="1"/>
            <a:r>
              <a:rPr lang="en-US" dirty="0" smtClean="0"/>
              <a:t>Data can be sent at up to 13.4 kbps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F5913B-F995-4133-A982-C1A4E3A4E439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PDC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Japanese system is limited to a data rate of 6.7 kbps using the PDC method</a:t>
            </a:r>
          </a:p>
          <a:p>
            <a:pPr eaLnBrk="1" hangingPunct="1"/>
            <a:r>
              <a:rPr lang="en-US" dirty="0" smtClean="0"/>
              <a:t>It uses a different set of frequencies from the first generation NTT system</a:t>
            </a:r>
          </a:p>
          <a:p>
            <a:pPr eaLnBrk="1" hangingPunct="1"/>
            <a:r>
              <a:rPr lang="en-US" dirty="0" smtClean="0"/>
              <a:t>810 to 826 is used for uplink</a:t>
            </a:r>
          </a:p>
          <a:p>
            <a:pPr eaLnBrk="1" hangingPunct="1"/>
            <a:r>
              <a:rPr lang="en-US" dirty="0" smtClean="0"/>
              <a:t>940 to 956 is sued for downlink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307A67-9A71-4EAA-A987-40FE9CC9730D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primary connection</a:t>
            </a:r>
            <a:r>
              <a:rPr lang="en-US" baseline="0" dirty="0" smtClean="0"/>
              <a:t> the </a:t>
            </a:r>
            <a:r>
              <a:rPr lang="en-US" dirty="0" smtClean="0"/>
              <a:t>Sprint </a:t>
            </a:r>
            <a:r>
              <a:rPr lang="en-US" dirty="0" smtClean="0"/>
              <a:t>EV-DO/DV is an example of a </a:t>
            </a:r>
            <a:r>
              <a:rPr lang="en-US" dirty="0" smtClean="0"/>
              <a:t>3G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Here are some details on this system</a:t>
            </a:r>
          </a:p>
          <a:p>
            <a:r>
              <a:rPr lang="en-US" dirty="0" smtClean="0"/>
              <a:t>First the hardware</a:t>
            </a:r>
          </a:p>
          <a:p>
            <a:pPr lvl="1"/>
            <a:r>
              <a:rPr lang="en-US" dirty="0" smtClean="0"/>
              <a:t>The hardware can be connected to the computer in either of two ways</a:t>
            </a:r>
          </a:p>
          <a:p>
            <a:pPr lvl="2"/>
            <a:r>
              <a:rPr lang="en-US" dirty="0" smtClean="0"/>
              <a:t>Into a holder then to the USB port</a:t>
            </a:r>
          </a:p>
          <a:p>
            <a:pPr lvl="2"/>
            <a:r>
              <a:rPr lang="en-US" dirty="0" smtClean="0"/>
              <a:t>or</a:t>
            </a:r>
          </a:p>
          <a:p>
            <a:pPr lvl="2"/>
            <a:r>
              <a:rPr lang="en-US" dirty="0" smtClean="0"/>
              <a:t>Directly to the USB port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BDDD13-D6FC-4AC8-A562-5C623CA3BA92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98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Third Generation Systems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third generation of cellular systems the first useable data rates appear</a:t>
            </a:r>
          </a:p>
          <a:p>
            <a:pPr eaLnBrk="1" hangingPunct="1"/>
            <a:r>
              <a:rPr lang="en-US" dirty="0" smtClean="0"/>
              <a:t>These are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8B7BF-3C86-4D3D-A1AE-03E3E43F4826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3G</a:t>
            </a:r>
          </a:p>
        </p:txBody>
      </p:sp>
      <p:graphicFrame>
        <p:nvGraphicFramePr>
          <p:cNvPr id="378930" name="Group 50"/>
          <p:cNvGraphicFramePr>
            <a:graphicFrameLocks noGrp="1"/>
          </p:cNvGraphicFramePr>
          <p:nvPr>
            <p:ph type="tbl" idx="1"/>
          </p:nvPr>
        </p:nvGraphicFramePr>
        <p:xfrm>
          <a:off x="381000" y="1320800"/>
          <a:ext cx="8382000" cy="4698239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Data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GPRS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to 60 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Used in GSM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 to 150 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AT&amp;T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Cingular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WCDMA/UMT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Up to 384 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AT&amp;T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Cingular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CDMA 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 to 80 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Available now in CDMA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CDMA 1x EV-DO/DV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 to  500 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Verizon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Sprint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 to 80 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246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790CDB-EF12-4B23-A8A8-08D9491B19D4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4G systems are being rolled out</a:t>
            </a:r>
            <a:endParaRPr lang="en-US" dirty="0" smtClean="0"/>
          </a:p>
          <a:p>
            <a:pPr eaLnBrk="1" hangingPunct="1"/>
            <a:r>
              <a:rPr lang="en-US" dirty="0" smtClean="0"/>
              <a:t>As Network World says about 4G</a:t>
            </a:r>
          </a:p>
          <a:p>
            <a:pPr lvl="1"/>
            <a:r>
              <a:rPr lang="en-US" dirty="0" smtClean="0"/>
              <a:t>Several technologies available today may play a roll in 4G as it develops</a:t>
            </a:r>
          </a:p>
          <a:p>
            <a:pPr lvl="1"/>
            <a:r>
              <a:rPr lang="en-US" dirty="0" smtClean="0"/>
              <a:t>Here are five of them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69174A-EE88-4D0A-91AD-944752FA2F92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4G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Orthogonal Frequency Division Multiplexing (OFDM) and OFD Multiple Access (OFDMA)</a:t>
            </a:r>
          </a:p>
          <a:p>
            <a:pPr lvl="3"/>
            <a:r>
              <a:rPr lang="en-US" dirty="0" smtClean="0"/>
              <a:t>OFDM transmits data by splitting radio signals that are broadcast simultaneously over different frequencies</a:t>
            </a:r>
          </a:p>
          <a:p>
            <a:pPr lvl="3"/>
            <a:r>
              <a:rPr lang="en-US" dirty="0" smtClean="0"/>
              <a:t>OFDMA, used in mobile WiMax, also provides signals that are immune to interference and can support high data rates</a:t>
            </a:r>
          </a:p>
          <a:p>
            <a:pPr lvl="3"/>
            <a:r>
              <a:rPr lang="en-US" dirty="0" smtClean="0"/>
              <a:t>It is said to use power more efficiently than 3G systems while using smaller amplifiers and antennas</a:t>
            </a:r>
          </a:p>
          <a:p>
            <a:pPr lvl="3"/>
            <a:r>
              <a:rPr lang="en-US" dirty="0" smtClean="0"/>
              <a:t>This all translates to expected lower equipment costs for wireless carriers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750D69-3518-420F-A243-762058988FA4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Mobile WiMAX is an IEEE specification also known as 802.16e and designed to support as high as 12Mbps data-transmission speeds</a:t>
            </a:r>
          </a:p>
          <a:p>
            <a:pPr lvl="3"/>
            <a:r>
              <a:rPr lang="en-US" dirty="0" smtClean="0"/>
              <a:t>It uses OFDMA and is the next-generation technology of choice for Sprint Nextel and Clearwire Communications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31125A-AF56-4DC7-ACA2-25A38762927C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Ultra Mobile Broadband (UMB), also known as CDMA2000 EV-DO, is an expected path to 4G for legacy CDMA network providers</a:t>
            </a:r>
          </a:p>
          <a:p>
            <a:pPr lvl="3"/>
            <a:r>
              <a:rPr lang="en-US" dirty="0" smtClean="0"/>
              <a:t>It’s an IP-based technology that is said to support 100Mbps through 1Gbps data-transmission speeds</a:t>
            </a:r>
          </a:p>
          <a:p>
            <a:pPr lvl="3"/>
            <a:r>
              <a:rPr lang="en-US" dirty="0" smtClean="0"/>
              <a:t>Also key for business users, it is supposed to be able to support QoS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B28707-0704-406E-BEE2-CC44BBF82C19}" type="slidenum">
              <a:rPr lang="en-US" smtClean="0"/>
              <a:pPr/>
              <a:t>45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Multiple-input multiple-output (MIMO) wireless LAN technology supports two or more radio signals in a single radio channel, increasing bandwidth</a:t>
            </a:r>
          </a:p>
          <a:p>
            <a:pPr lvl="3"/>
            <a:r>
              <a:rPr lang="en-US" dirty="0" smtClean="0"/>
              <a:t>MIMO does this by using multiplexing</a:t>
            </a:r>
          </a:p>
          <a:p>
            <a:pPr lvl="3"/>
            <a:r>
              <a:rPr lang="en-US" dirty="0" smtClean="0"/>
              <a:t>MIMO was developed by Airgo, which has been acquired by Qualcomm</a:t>
            </a:r>
          </a:p>
          <a:p>
            <a:pPr lvl="3"/>
            <a:r>
              <a:rPr lang="en-US" dirty="0" smtClean="0"/>
              <a:t>MIMO is expected to support data rates as high as 315Mbps in 36MHz of spectrum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D2F21F-989E-469A-A6E0-7F5FD5013E80}" type="slidenum">
              <a:rPr lang="en-US" smtClean="0"/>
              <a:pPr/>
              <a:t>46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Long Term Evolution (LTE) is a modulation technique designed for GSM/UMTS-based technology that uses OFDM and MIMO</a:t>
            </a:r>
          </a:p>
          <a:p>
            <a:pPr lvl="3"/>
            <a:r>
              <a:rPr lang="en-US" dirty="0" smtClean="0"/>
              <a:t>It’s being developed by the Third Generation Partnership Project (3GPP) and is said to support 45M to 144Mbps in test networks today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275C80-8941-4381-A516-DA0579A78E9F}" type="slidenum">
              <a:rPr lang="en-US" smtClean="0"/>
              <a:pPr/>
              <a:t>47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err="1" smtClean="0"/>
              <a:t>Clearwire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</a:t>
            </a:r>
            <a:r>
              <a:rPr lang="en-US" dirty="0" err="1" smtClean="0"/>
              <a:t>WiMax</a:t>
            </a:r>
            <a:r>
              <a:rPr lang="en-US" baseline="0" dirty="0" smtClean="0"/>
              <a:t> side </a:t>
            </a:r>
            <a:r>
              <a:rPr lang="en-US" baseline="0" dirty="0" err="1" smtClean="0"/>
              <a:t>Clearwire</a:t>
            </a:r>
            <a:r>
              <a:rPr lang="en-US" baseline="0" dirty="0" smtClean="0"/>
              <a:t> </a:t>
            </a:r>
            <a:r>
              <a:rPr lang="en-US" baseline="0" dirty="0" smtClean="0"/>
              <a:t>has most major </a:t>
            </a:r>
            <a:r>
              <a:rPr lang="en-US" baseline="0" dirty="0" smtClean="0"/>
              <a:t>urban areas covered by </a:t>
            </a:r>
            <a:r>
              <a:rPr lang="en-US" baseline="0" dirty="0" err="1" smtClean="0"/>
              <a:t>WiMax</a:t>
            </a:r>
            <a:endParaRPr lang="en-US" baseline="0" dirty="0" smtClean="0"/>
          </a:p>
          <a:p>
            <a:r>
              <a:rPr lang="en-US" baseline="0" dirty="0" smtClean="0"/>
              <a:t>This service should average 3Mbps while downloading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Verizon</a:t>
            </a:r>
            <a:r>
              <a:rPr lang="en-US" baseline="0" dirty="0" smtClean="0"/>
              <a:t> plans to have 4G </a:t>
            </a:r>
            <a:r>
              <a:rPr lang="en-US" baseline="0" dirty="0" err="1" smtClean="0"/>
              <a:t>LTE</a:t>
            </a:r>
            <a:r>
              <a:rPr lang="en-US" baseline="0" dirty="0" smtClean="0"/>
              <a:t> available in 25 or so markets</a:t>
            </a:r>
          </a:p>
          <a:p>
            <a:r>
              <a:rPr lang="en-US" baseline="0" dirty="0" smtClean="0"/>
              <a:t>It too delivers about 3Mpbs</a:t>
            </a:r>
          </a:p>
          <a:p>
            <a:r>
              <a:rPr lang="en-US" baseline="0" dirty="0" smtClean="0"/>
              <a:t>These </a:t>
            </a:r>
            <a:r>
              <a:rPr lang="en-US" baseline="0" dirty="0" err="1" smtClean="0"/>
              <a:t>LTE</a:t>
            </a:r>
            <a:r>
              <a:rPr lang="en-US" baseline="0" dirty="0" smtClean="0"/>
              <a:t> deployments will use the 700 MHz spectrum to aid propagation of the signal</a:t>
            </a:r>
          </a:p>
          <a:p>
            <a:r>
              <a:rPr lang="en-US" baseline="0" dirty="0" smtClean="0"/>
              <a:t>This will require dual radio devices as </a:t>
            </a:r>
            <a:r>
              <a:rPr lang="en-US" baseline="0" dirty="0" err="1" smtClean="0"/>
              <a:t>LTE</a:t>
            </a:r>
            <a:r>
              <a:rPr lang="en-US" baseline="0" dirty="0" smtClean="0"/>
              <a:t> will be data only at first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AA673-C4BD-4F47-89B9-A40EBF1E1B6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pic>
        <p:nvPicPr>
          <p:cNvPr id="26627" name="Content Placeholder 5" descr="DSC_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C0E39D-954D-43B7-85CA-B5396A8573B2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10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2F725D-75BE-4E99-B2BF-63C75D18B1BE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27653" name="Content Placeholder 7" descr="DSC_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752600"/>
            <a:ext cx="2887663" cy="4343400"/>
          </a:xfrm>
        </p:spPr>
      </p:pic>
    </p:spTree>
    <p:extLst>
      <p:ext uri="{BB962C8B-B14F-4D97-AF65-F5344CB8AC3E}">
        <p14:creationId xmlns:p14="http://schemas.microsoft.com/office/powerpoint/2010/main" val="2553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pic>
        <p:nvPicPr>
          <p:cNvPr id="28675" name="Table Placeholder 5" descr="DSC_0007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1AEB9-2031-4264-A608-2127D3517C31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17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pic>
        <p:nvPicPr>
          <p:cNvPr id="29699" name="Table Placeholder 5" descr="DSC_0008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 l="19775" r="11938"/>
          <a:stretch>
            <a:fillRect/>
          </a:stretch>
        </p:blipFill>
        <p:spPr>
          <a:xfrm>
            <a:off x="2286000" y="1600200"/>
            <a:ext cx="4648200" cy="4525963"/>
          </a:xfrm>
        </p:spPr>
      </p:pic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3232F-6DF1-4FA4-8E29-84AD46957047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30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EV-DO/DV</a:t>
            </a:r>
          </a:p>
        </p:txBody>
      </p:sp>
      <p:pic>
        <p:nvPicPr>
          <p:cNvPr id="30723" name="Table Placeholder 5" descr="DSC_0013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52C536-FB85-47DE-B419-2CC6DF2F6F26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67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31477</TotalTime>
  <Words>1906</Words>
  <Application>Microsoft Office PowerPoint</Application>
  <PresentationFormat>On-screen Show (4:3)</PresentationFormat>
  <Paragraphs>277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CCNA</vt:lpstr>
      <vt:lpstr>Cellular</vt:lpstr>
      <vt:lpstr>Objective</vt:lpstr>
      <vt:lpstr>Use of Cellular</vt:lpstr>
      <vt:lpstr>Sprint EV-DO/DV</vt:lpstr>
      <vt:lpstr>Sprint EV-DO/DV</vt:lpstr>
      <vt:lpstr>Sprint EV-DO/DV</vt:lpstr>
      <vt:lpstr>Sprint EV-DO/DV</vt:lpstr>
      <vt:lpstr>Sprint EV-DO/DV</vt:lpstr>
      <vt:lpstr>Sprint EV-DO/DV</vt:lpstr>
      <vt:lpstr>Sprint EV-DO/DV</vt:lpstr>
      <vt:lpstr>Sprint EV-DO/DV</vt:lpstr>
      <vt:lpstr>Sprint EV-DO/DV</vt:lpstr>
      <vt:lpstr>Sprint EV-DO/DV</vt:lpstr>
      <vt:lpstr>Sprint EV-DO/DV</vt:lpstr>
      <vt:lpstr>Sprint EV-DO/DV</vt:lpstr>
      <vt:lpstr>Use of Cellular</vt:lpstr>
      <vt:lpstr>Use of Cellular</vt:lpstr>
      <vt:lpstr>Use of Cellular</vt:lpstr>
      <vt:lpstr>Use of Cellular</vt:lpstr>
      <vt:lpstr>Use of Cellular</vt:lpstr>
      <vt:lpstr>Cisco 3G Module</vt:lpstr>
      <vt:lpstr>Cisco 3G Module</vt:lpstr>
      <vt:lpstr>Cisco 3G Module</vt:lpstr>
      <vt:lpstr>Cellular Data Networks</vt:lpstr>
      <vt:lpstr>Cellular Data Networks</vt:lpstr>
      <vt:lpstr>Cellular Data Networks</vt:lpstr>
      <vt:lpstr>Cellular Data Networks</vt:lpstr>
      <vt:lpstr>Cellular Data Networks</vt:lpstr>
      <vt:lpstr>Cellular Data Networks</vt:lpstr>
      <vt:lpstr>Cellular Data Networks</vt:lpstr>
      <vt:lpstr>Evolution of Cellular Networks</vt:lpstr>
      <vt:lpstr>AMPS</vt:lpstr>
      <vt:lpstr>ETACS</vt:lpstr>
      <vt:lpstr>NTT</vt:lpstr>
      <vt:lpstr>Second Generation Systems</vt:lpstr>
      <vt:lpstr>CDMA IS-95</vt:lpstr>
      <vt:lpstr>TDMA IS-54</vt:lpstr>
      <vt:lpstr>GSM</vt:lpstr>
      <vt:lpstr>PDC</vt:lpstr>
      <vt:lpstr>Third Generation Systems</vt:lpstr>
      <vt:lpstr>3G</vt:lpstr>
      <vt:lpstr>4G</vt:lpstr>
      <vt:lpstr>4G</vt:lpstr>
      <vt:lpstr>4G</vt:lpstr>
      <vt:lpstr>4G</vt:lpstr>
      <vt:lpstr>4G</vt:lpstr>
      <vt:lpstr>4G</vt:lpstr>
      <vt:lpstr>Clearwire</vt:lpstr>
      <vt:lpstr>Verizon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</dc:title>
  <dc:creator>|Kenneth M. Chipps Ph.D.</dc:creator>
  <cp:lastModifiedBy>Kenneth M. Chipps Ph.D.</cp:lastModifiedBy>
  <cp:revision>568</cp:revision>
  <dcterms:created xsi:type="dcterms:W3CDTF">2003-09-07T00:24:26Z</dcterms:created>
  <dcterms:modified xsi:type="dcterms:W3CDTF">2011-05-28T21:07:20Z</dcterms:modified>
</cp:coreProperties>
</file>