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256" r:id="rId2"/>
    <p:sldId id="257" r:id="rId3"/>
    <p:sldId id="303" r:id="rId4"/>
    <p:sldId id="295" r:id="rId5"/>
    <p:sldId id="302" r:id="rId6"/>
    <p:sldId id="301" r:id="rId7"/>
    <p:sldId id="335" r:id="rId8"/>
    <p:sldId id="336" r:id="rId9"/>
    <p:sldId id="265" r:id="rId10"/>
    <p:sldId id="266" r:id="rId11"/>
    <p:sldId id="305"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9" r:id="rId32"/>
    <p:sldId id="330" r:id="rId33"/>
    <p:sldId id="328" r:id="rId34"/>
    <p:sldId id="331" r:id="rId35"/>
    <p:sldId id="333" r:id="rId36"/>
    <p:sldId id="334" r:id="rId37"/>
    <p:sldId id="337" r:id="rId38"/>
    <p:sldId id="340" r:id="rId39"/>
    <p:sldId id="342" r:id="rId40"/>
    <p:sldId id="341"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432" autoAdjust="0"/>
  </p:normalViewPr>
  <p:slideViewPr>
    <p:cSldViewPr>
      <p:cViewPr varScale="1">
        <p:scale>
          <a:sx n="52" d="100"/>
          <a:sy n="52" d="100"/>
        </p:scale>
        <p:origin x="-9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88451B7-2573-4953-B527-E7E98B4F376D}" type="slidenum">
              <a:rPr lang="en-US"/>
              <a:pPr>
                <a:defRPr/>
              </a:pPr>
              <a:t>‹#›</a:t>
            </a:fld>
            <a:endParaRPr lang="en-US"/>
          </a:p>
        </p:txBody>
      </p:sp>
    </p:spTree>
    <p:extLst>
      <p:ext uri="{BB962C8B-B14F-4D97-AF65-F5344CB8AC3E}">
        <p14:creationId xmlns:p14="http://schemas.microsoft.com/office/powerpoint/2010/main" val="3151496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2049D80-B866-419A-9A26-8296E2A4D793}" type="slidenum">
              <a:rPr lang="en-US"/>
              <a:pPr>
                <a:defRPr/>
              </a:pPr>
              <a:t>‹#›</a:t>
            </a:fld>
            <a:endParaRPr lang="en-US"/>
          </a:p>
        </p:txBody>
      </p:sp>
    </p:spTree>
    <p:extLst>
      <p:ext uri="{BB962C8B-B14F-4D97-AF65-F5344CB8AC3E}">
        <p14:creationId xmlns:p14="http://schemas.microsoft.com/office/powerpoint/2010/main" val="281818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atin typeface="Arial" pitchFamily="34" charset="0"/>
                <a:cs typeface="Arial" pitchFamily="34" charset="0"/>
              </a:defRPr>
            </a:lvl1pPr>
          </a:lstStyle>
          <a:p>
            <a:pPr>
              <a:defRPr/>
            </a:pPr>
            <a:r>
              <a:rPr lang="en-US" smtClean="0"/>
              <a:t>Copyright 2000-2012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DBAACF95-F157-4013-BE3F-CFBCBCA5AE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1B485B-D750-450B-9745-87D2768F27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09DD9E-834E-4A37-926A-5AEB1D4D7E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5AD064-D4EA-457F-BAAC-EB82FA608D7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96BDF0-9D8C-45A0-9B5B-9C59CD4925A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5A8E07-1E8B-4B6E-8D35-0CDDD8AC6C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Copyright 2000-2012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03CF42-17DE-4082-B2D9-3E736C5747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73D7CF-4EF1-417E-A171-C828E91877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10728A-9180-45E6-930B-EECF22E105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29B77A-6645-4522-8026-9FD0E5E604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C0EB29-5B75-408E-AB86-33CBB73F5B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1CF3F0-748A-4FDD-9301-E21B75CC70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51AEF5-35C6-424D-9EF1-40C1F502E37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2000-2012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CE5FAD-3A2E-4495-B058-A072A6A866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smtClean="0"/>
              <a:t>Copyright 2000-2012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3F95D9B-336F-4352-9636-3ED3B791BF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r>
              <a:rPr lang="en-US" dirty="0" smtClean="0"/>
              <a:t>Carrier Ethernet</a:t>
            </a:r>
          </a:p>
        </p:txBody>
      </p:sp>
      <p:sp>
        <p:nvSpPr>
          <p:cNvPr id="3075" name="Rectangle 3"/>
          <p:cNvSpPr>
            <a:spLocks noGrp="1" noChangeArrowheads="1"/>
          </p:cNvSpPr>
          <p:nvPr>
            <p:ph type="subTitle" idx="1"/>
          </p:nvPr>
        </p:nvSpPr>
        <p:spPr/>
        <p:txBody>
          <a:bodyPr/>
          <a:lstStyle/>
          <a:p>
            <a:r>
              <a:rPr lang="en-US" sz="2400" dirty="0" smtClean="0"/>
              <a:t>Last Update </a:t>
            </a:r>
            <a:r>
              <a:rPr lang="en-US" sz="2400" dirty="0" smtClean="0"/>
              <a:t>2013.03.13</a:t>
            </a:r>
            <a:r>
              <a:rPr lang="en-US" sz="2400" dirty="0" smtClean="0"/>
              <a:t/>
            </a:r>
            <a:br>
              <a:rPr lang="en-US" sz="2400" dirty="0" smtClean="0"/>
            </a:br>
            <a:r>
              <a:rPr lang="en-US" sz="2400" dirty="0" smtClean="0"/>
              <a:t>1.9.1</a:t>
            </a:r>
            <a:endParaRPr lang="en-US" sz="2400" dirty="0" smtClean="0"/>
          </a:p>
        </p:txBody>
      </p:sp>
      <p:sp>
        <p:nvSpPr>
          <p:cNvPr id="3076" name="Footer Placeholder 4"/>
          <p:cNvSpPr>
            <a:spLocks noGrp="1"/>
          </p:cNvSpPr>
          <p:nvPr>
            <p:ph type="ftr" sz="quarter" idx="11"/>
          </p:nvPr>
        </p:nvSpPr>
        <p:spPr>
          <a:xfrm>
            <a:off x="2667000" y="6245225"/>
            <a:ext cx="3962400" cy="476250"/>
          </a:xfrm>
          <a:noFill/>
        </p:spPr>
        <p:txBody>
          <a:bodyPr/>
          <a:lstStyle/>
          <a:p>
            <a:r>
              <a:rPr lang="en-US" smtClean="0"/>
              <a:t>Copyright 2000-2012 Kenneth M. Chipps Ph.D. www.chipps.com</a:t>
            </a:r>
            <a:endParaRPr lang="en-US" dirty="0"/>
          </a:p>
        </p:txBody>
      </p:sp>
      <p:sp>
        <p:nvSpPr>
          <p:cNvPr id="3077" name="Slide Number Placeholder 5"/>
          <p:cNvSpPr>
            <a:spLocks noGrp="1"/>
          </p:cNvSpPr>
          <p:nvPr>
            <p:ph type="sldNum" sz="quarter" idx="12"/>
          </p:nvPr>
        </p:nvSpPr>
        <p:spPr>
          <a:noFill/>
        </p:spPr>
        <p:txBody>
          <a:bodyPr/>
          <a:lstStyle/>
          <a:p>
            <a:fld id="{AEF84459-BF08-4FDB-87EA-BCCADA038E7A}"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cs typeface="Times New Roman" pitchFamily="18" charset="0"/>
              </a:rPr>
              <a:t>What is Ethernet</a:t>
            </a:r>
          </a:p>
        </p:txBody>
      </p:sp>
      <p:sp>
        <p:nvSpPr>
          <p:cNvPr id="10243" name="Rectangle 3"/>
          <p:cNvSpPr>
            <a:spLocks noGrp="1" noChangeArrowheads="1"/>
          </p:cNvSpPr>
          <p:nvPr>
            <p:ph idx="1"/>
          </p:nvPr>
        </p:nvSpPr>
        <p:spPr/>
        <p:txBody>
          <a:bodyPr/>
          <a:lstStyle/>
          <a:p>
            <a:r>
              <a:rPr lang="en-US" dirty="0" smtClean="0">
                <a:cs typeface="Times New Roman" pitchFamily="18" charset="0"/>
              </a:rPr>
              <a:t>Ethernet was first released as a useable IEEE standard in 1983</a:t>
            </a:r>
          </a:p>
          <a:p>
            <a:r>
              <a:rPr lang="en-US" dirty="0" smtClean="0">
                <a:cs typeface="Times New Roman" pitchFamily="18" charset="0"/>
              </a:rPr>
              <a:t>It has been updated up through 1999</a:t>
            </a:r>
          </a:p>
          <a:p>
            <a:r>
              <a:rPr lang="en-US" dirty="0" smtClean="0">
                <a:cs typeface="Times New Roman" pitchFamily="18" charset="0"/>
              </a:rPr>
              <a:t>It will probably continue on indefinitely</a:t>
            </a:r>
          </a:p>
        </p:txBody>
      </p:sp>
      <p:sp>
        <p:nvSpPr>
          <p:cNvPr id="10244"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10245" name="Slide Number Placeholder 5"/>
          <p:cNvSpPr>
            <a:spLocks noGrp="1"/>
          </p:cNvSpPr>
          <p:nvPr>
            <p:ph type="sldNum" sz="quarter" idx="12"/>
          </p:nvPr>
        </p:nvSpPr>
        <p:spPr>
          <a:noFill/>
        </p:spPr>
        <p:txBody>
          <a:bodyPr/>
          <a:lstStyle/>
          <a:p>
            <a:fld id="{71A72AA7-7942-4B18-9355-DF1F81869DBF}"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New or Old</a:t>
            </a:r>
          </a:p>
        </p:txBody>
      </p:sp>
      <p:sp>
        <p:nvSpPr>
          <p:cNvPr id="11267" name="Rectangle 3"/>
          <p:cNvSpPr>
            <a:spLocks noGrp="1" noChangeArrowheads="1"/>
          </p:cNvSpPr>
          <p:nvPr>
            <p:ph idx="1"/>
          </p:nvPr>
        </p:nvSpPr>
        <p:spPr/>
        <p:txBody>
          <a:bodyPr/>
          <a:lstStyle/>
          <a:p>
            <a:r>
              <a:rPr lang="en-US" dirty="0" smtClean="0"/>
              <a:t>The difference mentioned above in the context slides is whether Ethernet will be delivered as a whole new network type</a:t>
            </a:r>
          </a:p>
          <a:p>
            <a:r>
              <a:rPr lang="en-US" dirty="0" smtClean="0"/>
              <a:t>or</a:t>
            </a:r>
          </a:p>
          <a:p>
            <a:r>
              <a:rPr lang="en-US" dirty="0" smtClean="0"/>
              <a:t>As a service just like Frame Relay at layer 2 over the existing SONET at layer 1 and ATM at layer 2 networks already in place</a:t>
            </a:r>
          </a:p>
        </p:txBody>
      </p:sp>
      <p:sp>
        <p:nvSpPr>
          <p:cNvPr id="11268"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11269" name="Slide Number Placeholder 5"/>
          <p:cNvSpPr>
            <a:spLocks noGrp="1"/>
          </p:cNvSpPr>
          <p:nvPr>
            <p:ph type="sldNum" sz="quarter" idx="12"/>
          </p:nvPr>
        </p:nvSpPr>
        <p:spPr>
          <a:noFill/>
        </p:spPr>
        <p:txBody>
          <a:bodyPr/>
          <a:lstStyle/>
          <a:p>
            <a:fld id="{91A470F3-3D49-4292-923F-D5B0B31A3711}"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Why Use Ethernet</a:t>
            </a:r>
          </a:p>
        </p:txBody>
      </p:sp>
      <p:sp>
        <p:nvSpPr>
          <p:cNvPr id="16387" name="Rectangle 3"/>
          <p:cNvSpPr>
            <a:spLocks noGrp="1" noChangeArrowheads="1"/>
          </p:cNvSpPr>
          <p:nvPr>
            <p:ph idx="1"/>
          </p:nvPr>
        </p:nvSpPr>
        <p:spPr/>
        <p:txBody>
          <a:bodyPr/>
          <a:lstStyle/>
          <a:p>
            <a:r>
              <a:rPr lang="en-US" dirty="0" smtClean="0"/>
              <a:t>The reason for all of the interest in all of this is the ease for the customer in connecting to such a network</a:t>
            </a:r>
          </a:p>
          <a:p>
            <a:r>
              <a:rPr lang="en-US" dirty="0" smtClean="0"/>
              <a:t>Right now we have a break in transportation</a:t>
            </a:r>
          </a:p>
          <a:p>
            <a:r>
              <a:rPr lang="en-US" dirty="0" smtClean="0"/>
              <a:t>In that a 100 Mbps Ethernet based LAN must be changed to a 1.5 Mbps or less Frame Relay or T Carrier or something else circuit at one end</a:t>
            </a:r>
          </a:p>
        </p:txBody>
      </p:sp>
      <p:sp>
        <p:nvSpPr>
          <p:cNvPr id="16388"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16389" name="Slide Number Placeholder 5"/>
          <p:cNvSpPr>
            <a:spLocks noGrp="1"/>
          </p:cNvSpPr>
          <p:nvPr>
            <p:ph type="sldNum" sz="quarter" idx="12"/>
          </p:nvPr>
        </p:nvSpPr>
        <p:spPr>
          <a:noFill/>
        </p:spPr>
        <p:txBody>
          <a:bodyPr/>
          <a:lstStyle/>
          <a:p>
            <a:fld id="{209AE398-E461-4BA1-93D8-5CA2036689D3}"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Why Use Ethernet</a:t>
            </a:r>
          </a:p>
        </p:txBody>
      </p:sp>
      <p:sp>
        <p:nvSpPr>
          <p:cNvPr id="17411" name="Rectangle 3"/>
          <p:cNvSpPr>
            <a:spLocks noGrp="1" noChangeArrowheads="1"/>
          </p:cNvSpPr>
          <p:nvPr>
            <p:ph idx="1"/>
          </p:nvPr>
        </p:nvSpPr>
        <p:spPr/>
        <p:txBody>
          <a:bodyPr/>
          <a:lstStyle/>
          <a:p>
            <a:r>
              <a:rPr lang="en-US" smtClean="0"/>
              <a:t>Then all of this must be changed back again at the other end</a:t>
            </a:r>
          </a:p>
          <a:p>
            <a:r>
              <a:rPr lang="en-US" smtClean="0"/>
              <a:t>This requires things unfamiliar to the LAN manager</a:t>
            </a:r>
          </a:p>
          <a:p>
            <a:r>
              <a:rPr lang="en-US" smtClean="0"/>
              <a:t>Such as</a:t>
            </a:r>
          </a:p>
          <a:p>
            <a:pPr lvl="1"/>
            <a:r>
              <a:rPr lang="en-US" smtClean="0"/>
              <a:t>Service Providers</a:t>
            </a:r>
          </a:p>
          <a:p>
            <a:pPr lvl="1"/>
            <a:r>
              <a:rPr lang="en-US" smtClean="0"/>
              <a:t>Demarcs</a:t>
            </a:r>
          </a:p>
          <a:p>
            <a:pPr lvl="1"/>
            <a:r>
              <a:rPr lang="en-US" smtClean="0"/>
              <a:t>CSU/DSUs</a:t>
            </a:r>
          </a:p>
          <a:p>
            <a:pPr lvl="1"/>
            <a:r>
              <a:rPr lang="en-US" smtClean="0"/>
              <a:t>Routers</a:t>
            </a:r>
          </a:p>
        </p:txBody>
      </p:sp>
      <p:sp>
        <p:nvSpPr>
          <p:cNvPr id="17412"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17413" name="Slide Number Placeholder 5"/>
          <p:cNvSpPr>
            <a:spLocks noGrp="1"/>
          </p:cNvSpPr>
          <p:nvPr>
            <p:ph type="sldNum" sz="quarter" idx="12"/>
          </p:nvPr>
        </p:nvSpPr>
        <p:spPr>
          <a:noFill/>
        </p:spPr>
        <p:txBody>
          <a:bodyPr/>
          <a:lstStyle/>
          <a:p>
            <a:fld id="{89AE62DA-6E82-4FA1-AE97-A0DFE6860A6E}"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Why Use Ethernet</a:t>
            </a:r>
          </a:p>
        </p:txBody>
      </p:sp>
      <p:sp>
        <p:nvSpPr>
          <p:cNvPr id="18435" name="Rectangle 3"/>
          <p:cNvSpPr>
            <a:spLocks noGrp="1" noChangeArrowheads="1"/>
          </p:cNvSpPr>
          <p:nvPr>
            <p:ph idx="1"/>
          </p:nvPr>
        </p:nvSpPr>
        <p:spPr/>
        <p:txBody>
          <a:bodyPr/>
          <a:lstStyle/>
          <a:p>
            <a:pPr lvl="1"/>
            <a:r>
              <a:rPr lang="en-US" dirty="0" smtClean="0"/>
              <a:t>Routing Protocols</a:t>
            </a:r>
          </a:p>
          <a:p>
            <a:pPr lvl="1"/>
            <a:r>
              <a:rPr lang="en-US" dirty="0" smtClean="0"/>
              <a:t>And so on</a:t>
            </a:r>
          </a:p>
          <a:p>
            <a:pPr>
              <a:lnSpc>
                <a:spcPct val="90000"/>
              </a:lnSpc>
            </a:pPr>
            <a:r>
              <a:rPr lang="en-US" dirty="0" smtClean="0"/>
              <a:t>Wouldn’t it be easier if the LAN manager could just plug one end of a plain old </a:t>
            </a:r>
            <a:r>
              <a:rPr lang="en-US" dirty="0" err="1" smtClean="0"/>
              <a:t>UTP</a:t>
            </a:r>
            <a:r>
              <a:rPr lang="en-US" dirty="0" smtClean="0"/>
              <a:t> cable into a 100 Mbps port in the existing Ethernet switch and the other end into a RJ 45 port in the wall</a:t>
            </a:r>
          </a:p>
          <a:p>
            <a:pPr>
              <a:lnSpc>
                <a:spcPct val="90000"/>
              </a:lnSpc>
            </a:pPr>
            <a:r>
              <a:rPr lang="en-US" dirty="0" smtClean="0"/>
              <a:t>With the result being instant 100 Mbps communication with the Internet or one of their other sites</a:t>
            </a:r>
          </a:p>
        </p:txBody>
      </p:sp>
      <p:sp>
        <p:nvSpPr>
          <p:cNvPr id="18436"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18437" name="Slide Number Placeholder 5"/>
          <p:cNvSpPr>
            <a:spLocks noGrp="1"/>
          </p:cNvSpPr>
          <p:nvPr>
            <p:ph type="sldNum" sz="quarter" idx="12"/>
          </p:nvPr>
        </p:nvSpPr>
        <p:spPr>
          <a:noFill/>
        </p:spPr>
        <p:txBody>
          <a:bodyPr/>
          <a:lstStyle/>
          <a:p>
            <a:fld id="{5722F15D-D6BD-4795-8D1D-77ABC5AA5A16}"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Why Use Ethernet</a:t>
            </a:r>
          </a:p>
        </p:txBody>
      </p:sp>
      <p:sp>
        <p:nvSpPr>
          <p:cNvPr id="19459" name="Rectangle 3"/>
          <p:cNvSpPr>
            <a:spLocks noGrp="1" noChangeArrowheads="1"/>
          </p:cNvSpPr>
          <p:nvPr>
            <p:ph idx="1"/>
          </p:nvPr>
        </p:nvSpPr>
        <p:spPr/>
        <p:txBody>
          <a:bodyPr/>
          <a:lstStyle/>
          <a:p>
            <a:pPr>
              <a:lnSpc>
                <a:spcPct val="90000"/>
              </a:lnSpc>
            </a:pPr>
            <a:r>
              <a:rPr lang="en-US" dirty="0" smtClean="0"/>
              <a:t>Even better is the price which is usually much lower than the 1.5 Mbps connection currently being used</a:t>
            </a:r>
          </a:p>
        </p:txBody>
      </p:sp>
      <p:sp>
        <p:nvSpPr>
          <p:cNvPr id="19460"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19461" name="Slide Number Placeholder 5"/>
          <p:cNvSpPr>
            <a:spLocks noGrp="1"/>
          </p:cNvSpPr>
          <p:nvPr>
            <p:ph type="sldNum" sz="quarter" idx="12"/>
          </p:nvPr>
        </p:nvSpPr>
        <p:spPr>
          <a:noFill/>
        </p:spPr>
        <p:txBody>
          <a:bodyPr/>
          <a:lstStyle/>
          <a:p>
            <a:fld id="{CEFD3595-C4FF-4380-9EEF-797E2ED2F198}"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from Service Provider</a:t>
            </a:r>
            <a:endParaRPr lang="en-US" dirty="0"/>
          </a:p>
        </p:txBody>
      </p:sp>
      <p:sp>
        <p:nvSpPr>
          <p:cNvPr id="3" name="Content Placeholder 2"/>
          <p:cNvSpPr>
            <a:spLocks noGrp="1"/>
          </p:cNvSpPr>
          <p:nvPr>
            <p:ph idx="1"/>
          </p:nvPr>
        </p:nvSpPr>
        <p:spPr/>
        <p:txBody>
          <a:bodyPr/>
          <a:lstStyle/>
          <a:p>
            <a:r>
              <a:rPr lang="en-US" dirty="0" smtClean="0"/>
              <a:t>It is becoming more and more common to use Ethernet from a service provider such as an ILEC as the primary point-to-point and multi-point</a:t>
            </a:r>
            <a:r>
              <a:rPr lang="en-US" baseline="0" dirty="0" smtClean="0"/>
              <a:t> access line</a:t>
            </a:r>
          </a:p>
          <a:p>
            <a:r>
              <a:rPr lang="en-US" baseline="0" dirty="0" smtClean="0"/>
              <a:t>When purchased from a service provider such as AT&amp;T the service is sold as a MAN access line</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16</a:t>
            </a:fld>
            <a:endParaRPr lang="en-US"/>
          </a:p>
        </p:txBody>
      </p:sp>
    </p:spTree>
    <p:extLst>
      <p:ext uri="{BB962C8B-B14F-4D97-AF65-F5344CB8AC3E}">
        <p14:creationId xmlns:p14="http://schemas.microsoft.com/office/powerpoint/2010/main" val="3718982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Ethernet from Service Provider</a:t>
            </a:r>
            <a:endParaRPr lang="en-US" dirty="0"/>
          </a:p>
        </p:txBody>
      </p:sp>
      <p:sp>
        <p:nvSpPr>
          <p:cNvPr id="3" name="Content Placeholder 2"/>
          <p:cNvSpPr>
            <a:spLocks noGrp="1"/>
          </p:cNvSpPr>
          <p:nvPr>
            <p:ph idx="1"/>
          </p:nvPr>
        </p:nvSpPr>
        <p:spPr/>
        <p:txBody>
          <a:bodyPr/>
          <a:lstStyle/>
          <a:p>
            <a:r>
              <a:rPr lang="en-US" baseline="0" dirty="0" smtClean="0"/>
              <a:t>Let’s look at the description of this type of service from an AT&amp;T white paper from 2009</a:t>
            </a:r>
          </a:p>
          <a:p>
            <a:pPr lvl="1"/>
            <a:r>
              <a:rPr lang="en-US" sz="2800" b="0" i="0" u="none" strike="noStrike" baseline="0" dirty="0" smtClean="0">
                <a:solidFill>
                  <a:schemeClr val="tx1"/>
                </a:solidFill>
                <a:latin typeface="+mn-lt"/>
                <a:ea typeface="+mn-ea"/>
                <a:cs typeface="+mn-cs"/>
              </a:rPr>
              <a:t>Ethernet-based MANs are high-speed networks confined to a moderately sized area, such as a large metropolis, using Ethernet as the transport protocol</a:t>
            </a:r>
          </a:p>
          <a:p>
            <a:pPr lvl="1"/>
            <a:r>
              <a:rPr lang="en-US" sz="2800" b="0" i="0" u="none" strike="noStrike" baseline="0" dirty="0" smtClean="0">
                <a:solidFill>
                  <a:schemeClr val="tx1"/>
                </a:solidFill>
                <a:latin typeface="+mn-lt"/>
                <a:ea typeface="+mn-ea"/>
                <a:cs typeface="+mn-cs"/>
              </a:rPr>
              <a:t>Ethernet-based MAN networks offer two basic switching architectures</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17</a:t>
            </a:fld>
            <a:endParaRPr lang="en-US"/>
          </a:p>
        </p:txBody>
      </p:sp>
    </p:spTree>
    <p:extLst>
      <p:ext uri="{BB962C8B-B14F-4D97-AF65-F5344CB8AC3E}">
        <p14:creationId xmlns:p14="http://schemas.microsoft.com/office/powerpoint/2010/main" val="3734241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Ethernet from Service Provider</a:t>
            </a:r>
            <a:endParaRPr lang="en-US" dirty="0"/>
          </a:p>
        </p:txBody>
      </p:sp>
      <p:sp>
        <p:nvSpPr>
          <p:cNvPr id="3" name="Content Placeholder 2"/>
          <p:cNvSpPr>
            <a:spLocks noGrp="1"/>
          </p:cNvSpPr>
          <p:nvPr>
            <p:ph idx="1"/>
          </p:nvPr>
        </p:nvSpPr>
        <p:spPr/>
        <p:txBody>
          <a:bodyPr/>
          <a:lstStyle/>
          <a:p>
            <a:pPr lvl="2"/>
            <a:r>
              <a:rPr lang="en-US" sz="2400" b="0" i="0" u="none" strike="noStrike" baseline="0" dirty="0" smtClean="0">
                <a:solidFill>
                  <a:schemeClr val="tx1"/>
                </a:solidFill>
                <a:latin typeface="+mn-lt"/>
                <a:ea typeface="+mn-ea"/>
                <a:cs typeface="+mn-cs"/>
              </a:rPr>
              <a:t>Point-to-point</a:t>
            </a:r>
          </a:p>
          <a:p>
            <a:pPr lvl="2"/>
            <a:r>
              <a:rPr lang="en-US" sz="2400" b="0" i="0" u="none" strike="noStrike" baseline="0" dirty="0" smtClean="0">
                <a:solidFill>
                  <a:schemeClr val="tx1"/>
                </a:solidFill>
                <a:latin typeface="+mn-lt"/>
                <a:ea typeface="+mn-ea"/>
                <a:cs typeface="+mn-cs"/>
              </a:rPr>
              <a:t>Multi-point</a:t>
            </a:r>
          </a:p>
          <a:p>
            <a:pPr lvl="1"/>
            <a:r>
              <a:rPr lang="en-US" sz="2800" b="0" i="0" u="none" strike="noStrike" baseline="0" dirty="0" smtClean="0">
                <a:solidFill>
                  <a:schemeClr val="tx1"/>
                </a:solidFill>
                <a:latin typeface="+mn-lt"/>
                <a:ea typeface="+mn-ea"/>
                <a:cs typeface="+mn-cs"/>
              </a:rPr>
              <a:t>A point-to-point MAN connection facilitates communication between two sites, similar to a point-to-point circuit</a:t>
            </a:r>
          </a:p>
          <a:p>
            <a:pPr lvl="1"/>
            <a:r>
              <a:rPr lang="en-US" sz="2800" b="0" i="0" u="none" strike="noStrike" baseline="0" dirty="0" smtClean="0">
                <a:solidFill>
                  <a:schemeClr val="tx1"/>
                </a:solidFill>
                <a:latin typeface="+mn-lt"/>
                <a:ea typeface="+mn-ea"/>
                <a:cs typeface="+mn-cs"/>
              </a:rPr>
              <a:t>Multiple point-to-point connections can be provisioned – multiplexed - to ride a single physical connection using Ethernet 802.1Q VLAN tagging</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18</a:t>
            </a:fld>
            <a:endParaRPr lang="en-US"/>
          </a:p>
        </p:txBody>
      </p:sp>
    </p:spTree>
    <p:extLst>
      <p:ext uri="{BB962C8B-B14F-4D97-AF65-F5344CB8AC3E}">
        <p14:creationId xmlns:p14="http://schemas.microsoft.com/office/powerpoint/2010/main" val="366560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Ethernet from Service Provider</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Each VLAN is mapped to a different point-to-point connection and has a committed information rate (CIR) value</a:t>
            </a:r>
          </a:p>
          <a:p>
            <a:pPr lvl="1"/>
            <a:r>
              <a:rPr lang="en-US" sz="2800" b="0" i="0" u="none" strike="noStrike" baseline="0" dirty="0" smtClean="0">
                <a:solidFill>
                  <a:schemeClr val="tx1"/>
                </a:solidFill>
                <a:latin typeface="+mn-lt"/>
                <a:ea typeface="+mn-ea"/>
                <a:cs typeface="+mn-cs"/>
              </a:rPr>
              <a:t>Multi-point MAN networks offer any-to-any communications among three or more sites, using Ethernet switching</a:t>
            </a:r>
          </a:p>
          <a:p>
            <a:pPr lvl="1"/>
            <a:r>
              <a:rPr lang="en-US" sz="2800" b="0" i="0" u="none" strike="noStrike" baseline="0" dirty="0" smtClean="0">
                <a:solidFill>
                  <a:schemeClr val="tx1"/>
                </a:solidFill>
                <a:latin typeface="+mn-lt"/>
                <a:ea typeface="+mn-ea"/>
                <a:cs typeface="+mn-cs"/>
              </a:rPr>
              <a:t>Ethernet switching will forward multicast, broadcast and some unicast packets to all sites</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19</a:t>
            </a:fld>
            <a:endParaRPr lang="en-US"/>
          </a:p>
        </p:txBody>
      </p:sp>
    </p:spTree>
    <p:extLst>
      <p:ext uri="{BB962C8B-B14F-4D97-AF65-F5344CB8AC3E}">
        <p14:creationId xmlns:p14="http://schemas.microsoft.com/office/powerpoint/2010/main" val="18834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Objectives of This Section</a:t>
            </a:r>
          </a:p>
        </p:txBody>
      </p:sp>
      <p:sp>
        <p:nvSpPr>
          <p:cNvPr id="4099" name="Rectangle 3"/>
          <p:cNvSpPr>
            <a:spLocks noGrp="1" noChangeArrowheads="1"/>
          </p:cNvSpPr>
          <p:nvPr>
            <p:ph idx="1"/>
          </p:nvPr>
        </p:nvSpPr>
        <p:spPr/>
        <p:txBody>
          <a:bodyPr/>
          <a:lstStyle/>
          <a:p>
            <a:r>
              <a:rPr lang="en-US" dirty="0" smtClean="0"/>
              <a:t>Learn</a:t>
            </a:r>
          </a:p>
          <a:p>
            <a:pPr lvl="1"/>
            <a:r>
              <a:rPr lang="en-US" dirty="0" smtClean="0"/>
              <a:t>What Ethernet is in terms of its use in a CAN, MAN, or WAN</a:t>
            </a:r>
          </a:p>
        </p:txBody>
      </p:sp>
      <p:sp>
        <p:nvSpPr>
          <p:cNvPr id="4100"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4101" name="Slide Number Placeholder 5"/>
          <p:cNvSpPr>
            <a:spLocks noGrp="1"/>
          </p:cNvSpPr>
          <p:nvPr>
            <p:ph type="sldNum" sz="quarter" idx="12"/>
          </p:nvPr>
        </p:nvSpPr>
        <p:spPr>
          <a:noFill/>
        </p:spPr>
        <p:txBody>
          <a:bodyPr/>
          <a:lstStyle/>
          <a:p>
            <a:fld id="{4C55449C-1CE2-4E7C-B308-A55BF4782835}"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Ethernet from Service Provider</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Important differences exist between layer-2- and layer-3-based networks</a:t>
            </a:r>
          </a:p>
          <a:p>
            <a:pPr lvl="1"/>
            <a:r>
              <a:rPr lang="en-US" sz="2800" b="0" i="0" u="none" strike="noStrike" baseline="0" dirty="0" smtClean="0">
                <a:solidFill>
                  <a:schemeClr val="tx1"/>
                </a:solidFill>
                <a:latin typeface="+mn-lt"/>
                <a:ea typeface="+mn-ea"/>
                <a:cs typeface="+mn-cs"/>
              </a:rPr>
              <a:t>These differences extend into MPLS networks that support both layer-2 switched Ethernet and layer-3 VPN services</a:t>
            </a:r>
          </a:p>
          <a:p>
            <a:pPr lvl="1"/>
            <a:r>
              <a:rPr lang="en-US" sz="2800" b="0" i="0" u="none" strike="noStrike" baseline="0" dirty="0" smtClean="0">
                <a:solidFill>
                  <a:schemeClr val="tx1"/>
                </a:solidFill>
                <a:latin typeface="+mn-lt"/>
                <a:ea typeface="+mn-ea"/>
                <a:cs typeface="+mn-cs"/>
              </a:rPr>
              <a:t>The root of those differences is the protocol used to switch the traffic in the service provider network</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20</a:t>
            </a:fld>
            <a:endParaRPr lang="en-US"/>
          </a:p>
        </p:txBody>
      </p:sp>
    </p:spTree>
    <p:extLst>
      <p:ext uri="{BB962C8B-B14F-4D97-AF65-F5344CB8AC3E}">
        <p14:creationId xmlns:p14="http://schemas.microsoft.com/office/powerpoint/2010/main" val="3414077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Ethernet from Service Provider</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Layer-2 MPLS uses Ethernet media access control (MAC) addresses and allows the user to manage routing tables and layer-3 MPLS uses IP addresses and routing is taken care of in the network</a:t>
            </a:r>
          </a:p>
          <a:p>
            <a:pPr lvl="1"/>
            <a:r>
              <a:rPr lang="en-US" sz="2800" b="0" i="0" u="none" strike="noStrike" baseline="0" dirty="0" smtClean="0">
                <a:solidFill>
                  <a:schemeClr val="tx1"/>
                </a:solidFill>
                <a:latin typeface="+mn-lt"/>
                <a:ea typeface="+mn-ea"/>
                <a:cs typeface="+mn-cs"/>
              </a:rPr>
              <a:t>In nearly all cases, a router or layer-3 switch should be used to connect an Ethernet MAN to a customer site</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21</a:t>
            </a:fld>
            <a:endParaRPr lang="en-US"/>
          </a:p>
        </p:txBody>
      </p:sp>
    </p:spTree>
    <p:extLst>
      <p:ext uri="{BB962C8B-B14F-4D97-AF65-F5344CB8AC3E}">
        <p14:creationId xmlns:p14="http://schemas.microsoft.com/office/powerpoint/2010/main" val="662805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Ethernet from Service Provider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22</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4028" r="8497" b="16203"/>
          <a:stretch/>
        </p:blipFill>
        <p:spPr bwMode="auto">
          <a:xfrm>
            <a:off x="1181989" y="1600201"/>
            <a:ext cx="6666611" cy="451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571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Ethernet from Service Provider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23</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35" t="29630" r="48626" b="22453"/>
          <a:stretch/>
        </p:blipFill>
        <p:spPr bwMode="auto">
          <a:xfrm>
            <a:off x="1076270" y="1600196"/>
            <a:ext cx="6924730" cy="452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717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Ethernet from Service Provider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24</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57" t="26852" r="48497" b="9490"/>
          <a:stretch/>
        </p:blipFill>
        <p:spPr bwMode="auto">
          <a:xfrm>
            <a:off x="1981200" y="1600201"/>
            <a:ext cx="5157586" cy="451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50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to</a:t>
            </a:r>
            <a:r>
              <a:rPr lang="en-US" baseline="0" dirty="0" smtClean="0"/>
              <a:t> Use</a:t>
            </a:r>
            <a:endParaRPr lang="en-US" dirty="0"/>
          </a:p>
        </p:txBody>
      </p:sp>
      <p:sp>
        <p:nvSpPr>
          <p:cNvPr id="3" name="Content Placeholder 2"/>
          <p:cNvSpPr>
            <a:spLocks noGrp="1"/>
          </p:cNvSpPr>
          <p:nvPr>
            <p:ph idx="1"/>
          </p:nvPr>
        </p:nvSpPr>
        <p:spPr/>
        <p:txBody>
          <a:bodyPr/>
          <a:lstStyle/>
          <a:p>
            <a:r>
              <a:rPr lang="en-US" dirty="0" smtClean="0"/>
              <a:t>Juniper in a white paper on carrier</a:t>
            </a:r>
            <a:r>
              <a:rPr lang="en-US" baseline="0" dirty="0" smtClean="0"/>
              <a:t> Ethernet VPNs states this about the choice between layer 2 and layer 3 VPNs over an Ethernet connection</a:t>
            </a:r>
          </a:p>
          <a:p>
            <a:pPr lvl="1"/>
            <a:r>
              <a:rPr lang="en-US" sz="2800" b="0" i="0" u="none" strike="noStrike" baseline="0" dirty="0" smtClean="0">
                <a:solidFill>
                  <a:schemeClr val="tx1"/>
                </a:solidFill>
                <a:latin typeface="+mn-lt"/>
                <a:ea typeface="+mn-ea"/>
                <a:cs typeface="+mn-cs"/>
              </a:rPr>
              <a:t>VPNs are classified as either Layer 2 or Layer 3</a:t>
            </a:r>
          </a:p>
          <a:p>
            <a:pPr lvl="1"/>
            <a:r>
              <a:rPr lang="en-US" sz="2800" b="0" i="0" u="none" strike="noStrike" baseline="0" dirty="0" smtClean="0">
                <a:solidFill>
                  <a:schemeClr val="tx1"/>
                </a:solidFill>
                <a:latin typeface="+mn-lt"/>
                <a:ea typeface="+mn-ea"/>
                <a:cs typeface="+mn-cs"/>
              </a:rPr>
              <a:t>In the case of a Layer 2 VPN, the provider network offers only transport services between the CEs of the VPN</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25</a:t>
            </a:fld>
            <a:endParaRPr lang="en-US"/>
          </a:p>
        </p:txBody>
      </p:sp>
    </p:spTree>
    <p:extLst>
      <p:ext uri="{BB962C8B-B14F-4D97-AF65-F5344CB8AC3E}">
        <p14:creationId xmlns:p14="http://schemas.microsoft.com/office/powerpoint/2010/main" val="2261630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to Use</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The routing and peering takes place between CEs; the provider network itself is oblivious to the IP addressing and internal organization of the customer network</a:t>
            </a:r>
          </a:p>
          <a:p>
            <a:pPr lvl="1"/>
            <a:r>
              <a:rPr lang="en-US" sz="2800" b="0" i="0" u="none" strike="noStrike" baseline="0" dirty="0" smtClean="0">
                <a:solidFill>
                  <a:schemeClr val="tx1"/>
                </a:solidFill>
                <a:latin typeface="+mn-lt"/>
                <a:ea typeface="+mn-ea"/>
                <a:cs typeface="+mn-cs"/>
              </a:rPr>
              <a:t>This type of VPN is also known as the overlay model</a:t>
            </a:r>
          </a:p>
          <a:p>
            <a:pPr lvl="1"/>
            <a:r>
              <a:rPr lang="en-US" sz="2800" b="0" i="0" u="none" strike="noStrike" baseline="0" dirty="0" smtClean="0">
                <a:solidFill>
                  <a:schemeClr val="tx1"/>
                </a:solidFill>
                <a:latin typeface="+mn-lt"/>
                <a:ea typeface="+mn-ea"/>
                <a:cs typeface="+mn-cs"/>
              </a:rPr>
              <a:t>Traditional Layer 2 VPNs include Frame Relay, ATM, or time-division multiplexing (TDM) networks</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26</a:t>
            </a:fld>
            <a:endParaRPr lang="en-US"/>
          </a:p>
        </p:txBody>
      </p:sp>
    </p:spTree>
    <p:extLst>
      <p:ext uri="{BB962C8B-B14F-4D97-AF65-F5344CB8AC3E}">
        <p14:creationId xmlns:p14="http://schemas.microsoft.com/office/powerpoint/2010/main" val="2377499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to Use</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Modern Layer 2 VPNs use IP/MPLS across the provider network</a:t>
            </a:r>
          </a:p>
          <a:p>
            <a:pPr lvl="1"/>
            <a:r>
              <a:rPr lang="en-US" sz="2800" b="0" i="0" u="none" strike="noStrike" baseline="0" dirty="0" smtClean="0">
                <a:solidFill>
                  <a:schemeClr val="tx1"/>
                </a:solidFill>
                <a:latin typeface="+mn-lt"/>
                <a:ea typeface="+mn-ea"/>
                <a:cs typeface="+mn-cs"/>
              </a:rPr>
              <a:t>In contrast, Layer 3 VPNs have the CEs peering and exchanging routing information with the directly attached PE devices</a:t>
            </a:r>
          </a:p>
          <a:p>
            <a:pPr lvl="1"/>
            <a:r>
              <a:rPr lang="en-US" sz="2800" b="0" i="0" u="none" strike="noStrike" baseline="0" dirty="0" smtClean="0">
                <a:solidFill>
                  <a:schemeClr val="tx1"/>
                </a:solidFill>
                <a:latin typeface="+mn-lt"/>
                <a:ea typeface="+mn-ea"/>
                <a:cs typeface="+mn-cs"/>
              </a:rPr>
              <a:t>The provider network can present each customer (or logical network) with route distribution and transport services</a:t>
            </a:r>
          </a:p>
          <a:p>
            <a:pPr lvl="1"/>
            <a:r>
              <a:rPr lang="en-US" sz="2800" b="0" i="0" u="none" strike="noStrike" baseline="0" dirty="0" smtClean="0">
                <a:solidFill>
                  <a:schemeClr val="tx1"/>
                </a:solidFill>
                <a:latin typeface="+mn-lt"/>
                <a:ea typeface="+mn-ea"/>
                <a:cs typeface="+mn-cs"/>
              </a:rPr>
              <a:t>Such a model is referred to as the peer model</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27</a:t>
            </a:fld>
            <a:endParaRPr lang="en-US"/>
          </a:p>
        </p:txBody>
      </p:sp>
    </p:spTree>
    <p:extLst>
      <p:ext uri="{BB962C8B-B14F-4D97-AF65-F5344CB8AC3E}">
        <p14:creationId xmlns:p14="http://schemas.microsoft.com/office/powerpoint/2010/main" val="1222649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to Use</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Selecting between these models depends on the level of service provider involvement in the customer’s network operations</a:t>
            </a:r>
          </a:p>
          <a:p>
            <a:pPr lvl="1"/>
            <a:r>
              <a:rPr lang="en-US" sz="2800" b="0" i="0" u="none" strike="noStrike" baseline="0" dirty="0" smtClean="0">
                <a:solidFill>
                  <a:schemeClr val="tx1"/>
                </a:solidFill>
                <a:latin typeface="+mn-lt"/>
                <a:ea typeface="+mn-ea"/>
                <a:cs typeface="+mn-cs"/>
              </a:rPr>
              <a:t>If the customer’s goal is to use the provider network only for data transport, a Layer 2 model is better suited since the IP addressing and CE maintenance remains the customer’s responsibility</a:t>
            </a:r>
          </a:p>
          <a:p>
            <a:pPr lvl="1"/>
            <a:r>
              <a:rPr lang="en-US" sz="2800" b="0" i="0" u="none" strike="noStrike" baseline="0" dirty="0" smtClean="0">
                <a:solidFill>
                  <a:schemeClr val="tx1"/>
                </a:solidFill>
                <a:latin typeface="+mn-lt"/>
                <a:ea typeface="+mn-ea"/>
                <a:cs typeface="+mn-cs"/>
              </a:rPr>
              <a:t>This is more common for large enterprises</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28</a:t>
            </a:fld>
            <a:endParaRPr lang="en-US"/>
          </a:p>
        </p:txBody>
      </p:sp>
    </p:spTree>
    <p:extLst>
      <p:ext uri="{BB962C8B-B14F-4D97-AF65-F5344CB8AC3E}">
        <p14:creationId xmlns:p14="http://schemas.microsoft.com/office/powerpoint/2010/main" val="1750953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to Use</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The Layer 3 model is appropriate if there is a requirement for the network operator to configure and maintain IP addressing for the customer, which is more typical when the customer is a medium-sized business</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29</a:t>
            </a:fld>
            <a:endParaRPr lang="en-US"/>
          </a:p>
        </p:txBody>
      </p:sp>
    </p:spTree>
    <p:extLst>
      <p:ext uri="{BB962C8B-B14F-4D97-AF65-F5344CB8AC3E}">
        <p14:creationId xmlns:p14="http://schemas.microsoft.com/office/powerpoint/2010/main" val="71305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Context</a:t>
            </a:r>
          </a:p>
        </p:txBody>
      </p:sp>
      <p:sp>
        <p:nvSpPr>
          <p:cNvPr id="5123" name="Rectangle 3"/>
          <p:cNvSpPr>
            <a:spLocks noGrp="1" noChangeArrowheads="1"/>
          </p:cNvSpPr>
          <p:nvPr>
            <p:ph idx="1"/>
          </p:nvPr>
        </p:nvSpPr>
        <p:spPr/>
        <p:txBody>
          <a:bodyPr/>
          <a:lstStyle/>
          <a:p>
            <a:r>
              <a:rPr lang="en-US" dirty="0" smtClean="0"/>
              <a:t>It depends</a:t>
            </a:r>
          </a:p>
          <a:p>
            <a:r>
              <a:rPr lang="en-US" dirty="0" smtClean="0"/>
              <a:t>If we are talking about the new style networks where dark fiber is used</a:t>
            </a:r>
          </a:p>
          <a:p>
            <a:r>
              <a:rPr lang="en-US" dirty="0" smtClean="0"/>
              <a:t>Then it is</a:t>
            </a:r>
          </a:p>
        </p:txBody>
      </p:sp>
      <p:sp>
        <p:nvSpPr>
          <p:cNvPr id="5124"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5125" name="Slide Number Placeholder 5"/>
          <p:cNvSpPr>
            <a:spLocks noGrp="1"/>
          </p:cNvSpPr>
          <p:nvPr>
            <p:ph type="sldNum" sz="quarter" idx="12"/>
          </p:nvPr>
        </p:nvSpPr>
        <p:spPr>
          <a:noFill/>
        </p:spPr>
        <p:txBody>
          <a:bodyPr/>
          <a:lstStyle/>
          <a:p>
            <a:fld id="{B6EC6C40-2A0E-4437-AACD-332D69FCBEDB}"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Levels</a:t>
            </a:r>
            <a:endParaRPr lang="en-US" dirty="0"/>
          </a:p>
        </p:txBody>
      </p:sp>
      <p:sp>
        <p:nvSpPr>
          <p:cNvPr id="3" name="Content Placeholder 2"/>
          <p:cNvSpPr>
            <a:spLocks noGrp="1"/>
          </p:cNvSpPr>
          <p:nvPr>
            <p:ph idx="1"/>
          </p:nvPr>
        </p:nvSpPr>
        <p:spPr/>
        <p:txBody>
          <a:bodyPr/>
          <a:lstStyle/>
          <a:p>
            <a:r>
              <a:rPr lang="en-US" dirty="0" smtClean="0"/>
              <a:t>The SLA for Carrier</a:t>
            </a:r>
            <a:r>
              <a:rPr lang="en-US" baseline="0" dirty="0" smtClean="0"/>
              <a:t> Ethernet services define three levels or colors of traffic</a:t>
            </a:r>
          </a:p>
          <a:p>
            <a:r>
              <a:rPr lang="en-US" baseline="0" dirty="0" smtClean="0"/>
              <a:t>As explained in a white paper from the MEF</a:t>
            </a:r>
          </a:p>
          <a:p>
            <a:pPr lvl="1"/>
            <a:r>
              <a:rPr lang="en-US" sz="2800" b="0" i="0" u="none" strike="noStrike" baseline="0" dirty="0" smtClean="0">
                <a:solidFill>
                  <a:schemeClr val="tx1"/>
                </a:solidFill>
                <a:latin typeface="+mn-lt"/>
              </a:rPr>
              <a:t>The user should understand the basic elements of the Service Level Agreement (SLA)</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30</a:t>
            </a:fld>
            <a:endParaRPr lang="en-US"/>
          </a:p>
        </p:txBody>
      </p:sp>
    </p:spTree>
    <p:extLst>
      <p:ext uri="{BB962C8B-B14F-4D97-AF65-F5344CB8AC3E}">
        <p14:creationId xmlns:p14="http://schemas.microsoft.com/office/powerpoint/2010/main" val="3490926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Levels</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rPr>
              <a:t>Users purchase bandwidth, called Committed Information Rate (CIR), from the Service , the CIR is 50 Mbit/s and the physical interface is Gigabit Ethernet</a:t>
            </a:r>
          </a:p>
          <a:p>
            <a:pPr lvl="1"/>
            <a:r>
              <a:rPr lang="en-US" sz="2800" b="0" i="0" u="none" strike="noStrike" baseline="0" dirty="0" smtClean="0">
                <a:solidFill>
                  <a:schemeClr val="tx1"/>
                </a:solidFill>
                <a:latin typeface="+mn-lt"/>
              </a:rPr>
              <a:t>If the customer inputs data to the network in accordance with these limits, the Service Provider SLA guarantees to deliver the traffic at the CIR meeting certain performance objectives for Frame Delay, Frame Delay Variation, and Frame Loss Ratio</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31</a:t>
            </a:fld>
            <a:endParaRPr lang="en-US"/>
          </a:p>
        </p:txBody>
      </p:sp>
    </p:spTree>
    <p:extLst>
      <p:ext uri="{BB962C8B-B14F-4D97-AF65-F5344CB8AC3E}">
        <p14:creationId xmlns:p14="http://schemas.microsoft.com/office/powerpoint/2010/main" val="345433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Levels</a:t>
            </a:r>
            <a:endParaRPr lang="en-US" dirty="0"/>
          </a:p>
        </p:txBody>
      </p:sp>
      <p:sp>
        <p:nvSpPr>
          <p:cNvPr id="3" name="Content Placeholder 2"/>
          <p:cNvSpPr>
            <a:spLocks noGrp="1"/>
          </p:cNvSpPr>
          <p:nvPr>
            <p:ph idx="1"/>
          </p:nvPr>
        </p:nvSpPr>
        <p:spPr/>
        <p:txBody>
          <a:bodyPr/>
          <a:lstStyle/>
          <a:p>
            <a:pPr lvl="0"/>
            <a:r>
              <a:rPr lang="en-US" sz="3200" b="0" i="0" u="none" strike="noStrike" baseline="0" dirty="0" smtClean="0">
                <a:solidFill>
                  <a:schemeClr val="tx1"/>
                </a:solidFill>
                <a:latin typeface="+mn-lt"/>
              </a:rPr>
              <a:t>Here is the diagram they use to illustrate this</a:t>
            </a:r>
            <a:endParaRPr lang="en-US" dirty="0"/>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32</a:t>
            </a:fld>
            <a:endParaRPr lang="en-US"/>
          </a:p>
        </p:txBody>
      </p:sp>
    </p:spTree>
    <p:extLst>
      <p:ext uri="{BB962C8B-B14F-4D97-AF65-F5344CB8AC3E}">
        <p14:creationId xmlns:p14="http://schemas.microsoft.com/office/powerpoint/2010/main" val="367263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33</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06" t="29398" r="22569" b="10648"/>
          <a:stretch/>
        </p:blipFill>
        <p:spPr bwMode="auto">
          <a:xfrm>
            <a:off x="1722827" y="1600199"/>
            <a:ext cx="5668573" cy="451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094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The Service Provider may also offer an Excess Information Rate (EIR) and Excess Burst Size (EBS) in which it agrees to carry the traffic if there are no congestion problems in the network</a:t>
            </a:r>
          </a:p>
          <a:p>
            <a:r>
              <a:rPr lang="en-US" sz="3200" b="0" i="0" u="none" strike="noStrike" baseline="0" dirty="0" smtClean="0">
                <a:solidFill>
                  <a:schemeClr val="tx1"/>
                </a:solidFill>
                <a:latin typeface="+mn-lt"/>
                <a:ea typeface="+mn-ea"/>
                <a:cs typeface="+mn-cs"/>
              </a:rPr>
              <a:t>Traffic which conforms to the CIR/CBS criteria is called green traffic and treated according to the SLA</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34</a:t>
            </a:fld>
            <a:endParaRPr lang="en-US"/>
          </a:p>
        </p:txBody>
      </p:sp>
    </p:spTree>
    <p:extLst>
      <p:ext uri="{BB962C8B-B14F-4D97-AF65-F5344CB8AC3E}">
        <p14:creationId xmlns:p14="http://schemas.microsoft.com/office/powerpoint/2010/main" val="3991727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Traffic which is above the CIR/CBS rate/size but within the EIR/EBS is labeled as yellow traffic in order that it can be dropped anywhere within the network that congestion is a problem</a:t>
            </a:r>
          </a:p>
          <a:p>
            <a:r>
              <a:rPr lang="en-US" sz="3200" b="0" i="0" u="none" strike="noStrike" baseline="0" dirty="0" smtClean="0">
                <a:solidFill>
                  <a:schemeClr val="tx1"/>
                </a:solidFill>
                <a:latin typeface="+mn-lt"/>
                <a:ea typeface="+mn-ea"/>
                <a:cs typeface="+mn-cs"/>
              </a:rPr>
              <a:t>Yellow traffic is delivered on a best efforts basis where the SLA parameters are not enforced</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35</a:t>
            </a:fld>
            <a:endParaRPr lang="en-US"/>
          </a:p>
        </p:txBody>
      </p:sp>
    </p:spTree>
    <p:extLst>
      <p:ext uri="{BB962C8B-B14F-4D97-AF65-F5344CB8AC3E}">
        <p14:creationId xmlns:p14="http://schemas.microsoft.com/office/powerpoint/2010/main" val="287800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Traffic that exceeds the EIR/EBS is called red traffic and may be dropped immediately upon entry into the service provider’s network</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36</a:t>
            </a:fld>
            <a:endParaRPr lang="en-US"/>
          </a:p>
        </p:txBody>
      </p:sp>
    </p:spTree>
    <p:extLst>
      <p:ext uri="{BB962C8B-B14F-4D97-AF65-F5344CB8AC3E}">
        <p14:creationId xmlns:p14="http://schemas.microsoft.com/office/powerpoint/2010/main" val="4100257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Ethernet 2.0</a:t>
            </a:r>
            <a:endParaRPr lang="en-US" dirty="0"/>
          </a:p>
        </p:txBody>
      </p:sp>
      <p:sp>
        <p:nvSpPr>
          <p:cNvPr id="3" name="Content Placeholder 2"/>
          <p:cNvSpPr>
            <a:spLocks noGrp="1"/>
          </p:cNvSpPr>
          <p:nvPr>
            <p:ph idx="1"/>
          </p:nvPr>
        </p:nvSpPr>
        <p:spPr/>
        <p:txBody>
          <a:bodyPr/>
          <a:lstStyle/>
          <a:p>
            <a:r>
              <a:rPr lang="en-US" dirty="0" smtClean="0"/>
              <a:t>Carrier Ethernet</a:t>
            </a:r>
            <a:r>
              <a:rPr lang="en-US" baseline="0" dirty="0" smtClean="0"/>
              <a:t> 2.0 was released in February 2012 it is designed to make interoperability between carriers easier</a:t>
            </a:r>
          </a:p>
          <a:p>
            <a:r>
              <a:rPr lang="en-US" baseline="0" dirty="0" smtClean="0"/>
              <a:t>Here is some information on this from a webinar by Light Reading in May 2012</a:t>
            </a: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37</a:t>
            </a:fld>
            <a:endParaRPr lang="en-US"/>
          </a:p>
        </p:txBody>
      </p:sp>
    </p:spTree>
    <p:extLst>
      <p:ext uri="{BB962C8B-B14F-4D97-AF65-F5344CB8AC3E}">
        <p14:creationId xmlns:p14="http://schemas.microsoft.com/office/powerpoint/2010/main" val="3453336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Ethernet 2.0</a:t>
            </a:r>
          </a:p>
        </p:txBody>
      </p:sp>
      <p:sp>
        <p:nvSpPr>
          <p:cNvPr id="3" name="Content Placeholder 2"/>
          <p:cNvSpPr>
            <a:spLocks noGrp="1"/>
          </p:cNvSpPr>
          <p:nvPr>
            <p:ph idx="1"/>
          </p:nvPr>
        </p:nvSpPr>
        <p:spPr/>
        <p:txBody>
          <a:bodyPr/>
          <a:lstStyle/>
          <a:p>
            <a:endParaRPr lang="en-US" baseline="0" smtClean="0"/>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38</a:t>
            </a:fld>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8" t="21407" r="33365" b="6889"/>
          <a:stretch/>
        </p:blipFill>
        <p:spPr bwMode="auto">
          <a:xfrm>
            <a:off x="1508760" y="1670304"/>
            <a:ext cx="6035040" cy="442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665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Ethernet 2.0</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39</a:t>
            </a:fld>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3" t="22000" r="32800" b="5703"/>
          <a:stretch/>
        </p:blipFill>
        <p:spPr bwMode="auto">
          <a:xfrm>
            <a:off x="1524000" y="1676400"/>
            <a:ext cx="6144768" cy="446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211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Context</a:t>
            </a:r>
          </a:p>
        </p:txBody>
      </p:sp>
      <p:graphicFrame>
        <p:nvGraphicFramePr>
          <p:cNvPr id="230403" name="Group 3"/>
          <p:cNvGraphicFramePr>
            <a:graphicFrameLocks noGrp="1"/>
          </p:cNvGraphicFramePr>
          <p:nvPr>
            <p:ph type="tbl" idx="1"/>
          </p:nvPr>
        </p:nvGraphicFramePr>
        <p:xfrm>
          <a:off x="2209800" y="1447800"/>
          <a:ext cx="4800600" cy="2670048"/>
        </p:xfrm>
        <a:graphic>
          <a:graphicData uri="http://schemas.openxmlformats.org/drawingml/2006/table">
            <a:tbl>
              <a:tblPr/>
              <a:tblGrid>
                <a:gridCol w="2133600"/>
                <a:gridCol w="26670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Network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58"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6159" name="Slide Number Placeholder 5"/>
          <p:cNvSpPr>
            <a:spLocks noGrp="1"/>
          </p:cNvSpPr>
          <p:nvPr>
            <p:ph type="sldNum" sz="quarter" idx="12"/>
          </p:nvPr>
        </p:nvSpPr>
        <p:spPr>
          <a:noFill/>
        </p:spPr>
        <p:txBody>
          <a:bodyPr/>
          <a:lstStyle/>
          <a:p>
            <a:fld id="{2FD7F69D-0BE6-4B9C-A0BD-341C43F5E03C}" type="slidenum">
              <a:rPr lang="en-US"/>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Ethernet 2.0</a:t>
            </a:r>
          </a:p>
        </p:txBody>
      </p:sp>
      <p:sp>
        <p:nvSpPr>
          <p:cNvPr id="3" name="Content Placeholder 2"/>
          <p:cNvSpPr>
            <a:spLocks noGrp="1"/>
          </p:cNvSpPr>
          <p:nvPr>
            <p:ph idx="1"/>
          </p:nvPr>
        </p:nvSpPr>
        <p:spPr/>
        <p:txBody>
          <a:bodyPr/>
          <a:lstStyle/>
          <a:p>
            <a:endParaRPr lang="en-US" baseline="0" dirty="0" smtClean="0"/>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40</a:t>
            </a:fld>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41" t="22592" r="32988" b="7185"/>
          <a:stretch/>
        </p:blipFill>
        <p:spPr bwMode="auto">
          <a:xfrm>
            <a:off x="1282556" y="1600198"/>
            <a:ext cx="6413644" cy="455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907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Context</a:t>
            </a:r>
          </a:p>
        </p:txBody>
      </p:sp>
      <p:sp>
        <p:nvSpPr>
          <p:cNvPr id="7171" name="Rectangle 3"/>
          <p:cNvSpPr>
            <a:spLocks noGrp="1" noChangeArrowheads="1"/>
          </p:cNvSpPr>
          <p:nvPr>
            <p:ph idx="1"/>
          </p:nvPr>
        </p:nvSpPr>
        <p:spPr/>
        <p:txBody>
          <a:bodyPr/>
          <a:lstStyle/>
          <a:p>
            <a:r>
              <a:rPr lang="en-US" dirty="0" smtClean="0"/>
              <a:t>But if we are talking about the RBOCs delivering it over existing networks</a:t>
            </a:r>
          </a:p>
          <a:p>
            <a:r>
              <a:rPr lang="en-US" dirty="0" smtClean="0"/>
              <a:t>Then it is</a:t>
            </a:r>
          </a:p>
        </p:txBody>
      </p:sp>
      <p:sp>
        <p:nvSpPr>
          <p:cNvPr id="7172"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7173" name="Slide Number Placeholder 5"/>
          <p:cNvSpPr>
            <a:spLocks noGrp="1"/>
          </p:cNvSpPr>
          <p:nvPr>
            <p:ph type="sldNum" sz="quarter" idx="12"/>
          </p:nvPr>
        </p:nvSpPr>
        <p:spPr>
          <a:noFill/>
        </p:spPr>
        <p:txBody>
          <a:bodyPr/>
          <a:lstStyle/>
          <a:p>
            <a:fld id="{82E2CE7A-F852-495C-A89A-97E4F9B1A192}"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Context</a:t>
            </a:r>
          </a:p>
        </p:txBody>
      </p:sp>
      <p:graphicFrame>
        <p:nvGraphicFramePr>
          <p:cNvPr id="239632" name="Group 16"/>
          <p:cNvGraphicFramePr>
            <a:graphicFrameLocks noGrp="1"/>
          </p:cNvGraphicFramePr>
          <p:nvPr>
            <p:ph type="tbl" idx="1"/>
            <p:extLst>
              <p:ext uri="{D42A27DB-BD31-4B8C-83A1-F6EECF244321}">
                <p14:modId xmlns:p14="http://schemas.microsoft.com/office/powerpoint/2010/main" val="3031065730"/>
              </p:ext>
            </p:extLst>
          </p:nvPr>
        </p:nvGraphicFramePr>
        <p:xfrm>
          <a:off x="2209800" y="1447800"/>
          <a:ext cx="4800600" cy="2670048"/>
        </p:xfrm>
        <a:graphic>
          <a:graphicData uri="http://schemas.openxmlformats.org/drawingml/2006/table">
            <a:tbl>
              <a:tblPr/>
              <a:tblGrid>
                <a:gridCol w="2133600"/>
                <a:gridCol w="26670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Network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WAN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06"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8207" name="Slide Number Placeholder 5"/>
          <p:cNvSpPr>
            <a:spLocks noGrp="1"/>
          </p:cNvSpPr>
          <p:nvPr>
            <p:ph type="sldNum" sz="quarter" idx="12"/>
          </p:nvPr>
        </p:nvSpPr>
        <p:spPr>
          <a:noFill/>
        </p:spPr>
        <p:txBody>
          <a:bodyPr/>
          <a:lstStyle/>
          <a:p>
            <a:fld id="{3DEE1085-5C26-4C6E-B591-AACD49D99481}"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Options</a:t>
            </a:r>
            <a:endParaRPr lang="en-US" dirty="0"/>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sz="3200" dirty="0" smtClean="0">
                <a:solidFill>
                  <a:schemeClr val="tx1"/>
                </a:solidFill>
                <a:effectLst/>
                <a:latin typeface="+mn-lt"/>
                <a:ea typeface="+mn-ea"/>
                <a:cs typeface="+mn-cs"/>
              </a:rPr>
              <a:t>The MEF – Metro </a:t>
            </a:r>
            <a:r>
              <a:rPr lang="en-US" sz="3200" dirty="0" smtClean="0">
                <a:solidFill>
                  <a:schemeClr val="tx1"/>
                </a:solidFill>
                <a:effectLst/>
                <a:latin typeface="+mn-lt"/>
                <a:ea typeface="+mn-ea"/>
                <a:cs typeface="+mn-cs"/>
              </a:rPr>
              <a:t>Ethernet </a:t>
            </a:r>
            <a:r>
              <a:rPr lang="en-US" sz="3200" dirty="0" smtClean="0">
                <a:solidFill>
                  <a:schemeClr val="tx1"/>
                </a:solidFill>
                <a:effectLst/>
                <a:latin typeface="+mn-lt"/>
                <a:ea typeface="+mn-ea"/>
                <a:cs typeface="+mn-cs"/>
              </a:rPr>
              <a:t>Forum defines a number of ways that</a:t>
            </a:r>
            <a:r>
              <a:rPr lang="en-US" sz="3200" baseline="0" dirty="0" smtClean="0">
                <a:solidFill>
                  <a:schemeClr val="tx1"/>
                </a:solidFill>
                <a:effectLst/>
                <a:latin typeface="+mn-lt"/>
                <a:ea typeface="+mn-ea"/>
                <a:cs typeface="+mn-cs"/>
              </a:rPr>
              <a:t> Ethernet can be delivered at the physical layer to the customers premises</a:t>
            </a:r>
          </a:p>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sz="3200" baseline="0" dirty="0" smtClean="0">
                <a:solidFill>
                  <a:schemeClr val="tx1"/>
                </a:solidFill>
                <a:effectLst/>
                <a:latin typeface="+mn-lt"/>
                <a:ea typeface="+mn-ea"/>
                <a:cs typeface="+mn-cs"/>
              </a:rPr>
              <a:t>Here is the summary table they use to illustrate this in a white paper</a:t>
            </a:r>
            <a:endParaRPr lang="en-US" sz="3200" dirty="0" smtClean="0">
              <a:effectLst/>
            </a:endParaRPr>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7</a:t>
            </a:fld>
            <a:endParaRPr lang="en-US"/>
          </a:p>
        </p:txBody>
      </p:sp>
    </p:spTree>
    <p:extLst>
      <p:ext uri="{BB962C8B-B14F-4D97-AF65-F5344CB8AC3E}">
        <p14:creationId xmlns:p14="http://schemas.microsoft.com/office/powerpoint/2010/main" val="351261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a:t>
            </a:r>
            <a:r>
              <a:rPr lang="en-US" baseline="0" dirty="0" smtClean="0"/>
              <a:t> Layer Options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9A03CF42-17DE-4082-B2D9-3E736C574742}" type="slidenum">
              <a:rPr lang="en-US" smtClean="0"/>
              <a:pPr>
                <a:defRPr/>
              </a:pPr>
              <a:t>8</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07" t="28703" r="16319" b="12037"/>
          <a:stretch/>
        </p:blipFill>
        <p:spPr bwMode="auto">
          <a:xfrm>
            <a:off x="1353780" y="1600199"/>
            <a:ext cx="6418620" cy="455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50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What is Ethernet</a:t>
            </a:r>
          </a:p>
        </p:txBody>
      </p:sp>
      <p:sp>
        <p:nvSpPr>
          <p:cNvPr id="9219" name="Rectangle 3"/>
          <p:cNvSpPr>
            <a:spLocks noGrp="1" noChangeArrowheads="1"/>
          </p:cNvSpPr>
          <p:nvPr>
            <p:ph idx="1"/>
          </p:nvPr>
        </p:nvSpPr>
        <p:spPr/>
        <p:txBody>
          <a:bodyPr/>
          <a:lstStyle/>
          <a:p>
            <a:r>
              <a:rPr lang="en-US" smtClean="0">
                <a:cs typeface="Times New Roman" pitchFamily="18" charset="0"/>
              </a:rPr>
              <a:t>Ethernet is the most common network access method used today</a:t>
            </a:r>
          </a:p>
          <a:p>
            <a:r>
              <a:rPr lang="en-US" smtClean="0">
                <a:cs typeface="Times New Roman" pitchFamily="18" charset="0"/>
              </a:rPr>
              <a:t>It runs at speeds of 10, 100, 1,000, and 10,000, 40,000, and 100,000 Mbps</a:t>
            </a:r>
          </a:p>
          <a:p>
            <a:r>
              <a:rPr lang="en-US" smtClean="0">
                <a:cs typeface="Times New Roman" pitchFamily="18" charset="0"/>
              </a:rPr>
              <a:t>In most cases any or all of these speeds can be run in the same environment</a:t>
            </a:r>
          </a:p>
        </p:txBody>
      </p:sp>
      <p:sp>
        <p:nvSpPr>
          <p:cNvPr id="9220" name="Footer Placeholder 4"/>
          <p:cNvSpPr>
            <a:spLocks noGrp="1"/>
          </p:cNvSpPr>
          <p:nvPr>
            <p:ph type="ftr" sz="quarter" idx="11"/>
          </p:nvPr>
        </p:nvSpPr>
        <p:spPr>
          <a:noFill/>
        </p:spPr>
        <p:txBody>
          <a:bodyPr/>
          <a:lstStyle/>
          <a:p>
            <a:r>
              <a:rPr lang="en-US" smtClean="0"/>
              <a:t>Copyright 2000-2012 Kenneth M. Chipps Ph.D. www.chipps.com</a:t>
            </a:r>
            <a:endParaRPr lang="en-US"/>
          </a:p>
        </p:txBody>
      </p:sp>
      <p:sp>
        <p:nvSpPr>
          <p:cNvPr id="9221" name="Slide Number Placeholder 5"/>
          <p:cNvSpPr>
            <a:spLocks noGrp="1"/>
          </p:cNvSpPr>
          <p:nvPr>
            <p:ph type="sldNum" sz="quarter" idx="12"/>
          </p:nvPr>
        </p:nvSpPr>
        <p:spPr>
          <a:noFill/>
        </p:spPr>
        <p:txBody>
          <a:bodyPr/>
          <a:lstStyle/>
          <a:p>
            <a:fld id="{A7DFEFC7-4018-4F25-B8E9-890201659A41}"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2825</TotalTime>
  <Words>1720</Words>
  <Application>Microsoft Office PowerPoint</Application>
  <PresentationFormat>On-screen Show (4:3)</PresentationFormat>
  <Paragraphs>211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CCNA</vt:lpstr>
      <vt:lpstr>Carrier Ethernet</vt:lpstr>
      <vt:lpstr>Objectives of This Section</vt:lpstr>
      <vt:lpstr>Context</vt:lpstr>
      <vt:lpstr>Context</vt:lpstr>
      <vt:lpstr>Context</vt:lpstr>
      <vt:lpstr>Context</vt:lpstr>
      <vt:lpstr>Physical Layer Options</vt:lpstr>
      <vt:lpstr>Physical Layer Options</vt:lpstr>
      <vt:lpstr>What is Ethernet</vt:lpstr>
      <vt:lpstr>What is Ethernet</vt:lpstr>
      <vt:lpstr>New or Old</vt:lpstr>
      <vt:lpstr>Why Use Ethernet</vt:lpstr>
      <vt:lpstr>Why Use Ethernet</vt:lpstr>
      <vt:lpstr>Why Use Ethernet</vt:lpstr>
      <vt:lpstr>Why Use Ethernet</vt:lpstr>
      <vt:lpstr>Ethernet from Service Provider</vt:lpstr>
      <vt:lpstr>Ethernet from Service Provider</vt:lpstr>
      <vt:lpstr>Ethernet from Service Provider</vt:lpstr>
      <vt:lpstr>Ethernet from Service Provider</vt:lpstr>
      <vt:lpstr>Ethernet from Service Provider</vt:lpstr>
      <vt:lpstr>Ethernet from Service Provider</vt:lpstr>
      <vt:lpstr>Ethernet from Service Provider</vt:lpstr>
      <vt:lpstr>Ethernet from Service Provider</vt:lpstr>
      <vt:lpstr>Ethernet from Service Provider</vt:lpstr>
      <vt:lpstr>Which One to Use</vt:lpstr>
      <vt:lpstr>Which One to Use</vt:lpstr>
      <vt:lpstr>Which One to Use</vt:lpstr>
      <vt:lpstr>Which One to Use</vt:lpstr>
      <vt:lpstr>Which One to Use</vt:lpstr>
      <vt:lpstr>Service Levels</vt:lpstr>
      <vt:lpstr>Service Levels</vt:lpstr>
      <vt:lpstr>Service Levels</vt:lpstr>
      <vt:lpstr>Service Levels</vt:lpstr>
      <vt:lpstr>Service Levels</vt:lpstr>
      <vt:lpstr>Service Levels</vt:lpstr>
      <vt:lpstr>Service Levels</vt:lpstr>
      <vt:lpstr>Carrier Ethernet 2.0</vt:lpstr>
      <vt:lpstr>Carrier Ethernet 2.0</vt:lpstr>
      <vt:lpstr>Carrier Ethernet 2.0</vt:lpstr>
      <vt:lpstr>Carrier Ethernet 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Carrier Ethernet</dc:title>
  <dc:creator>Kenneth M. Chipps Ph.D.</dc:creator>
  <cp:lastModifiedBy>Kenneth M. Chipps Ph.D.</cp:lastModifiedBy>
  <cp:revision>179</cp:revision>
  <dcterms:created xsi:type="dcterms:W3CDTF">2000-09-27T16:26:34Z</dcterms:created>
  <dcterms:modified xsi:type="dcterms:W3CDTF">2013-03-14T04:08:44Z</dcterms:modified>
</cp:coreProperties>
</file>