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1"/>
  </p:notesMasterIdLst>
  <p:handoutMasterIdLst>
    <p:handoutMasterId r:id="rId12"/>
  </p:handoutMasterIdLst>
  <p:sldIdLst>
    <p:sldId id="256" r:id="rId2"/>
    <p:sldId id="257" r:id="rId3"/>
    <p:sldId id="270" r:id="rId4"/>
    <p:sldId id="292" r:id="rId5"/>
    <p:sldId id="260" r:id="rId6"/>
    <p:sldId id="261" r:id="rId7"/>
    <p:sldId id="262" r:id="rId8"/>
    <p:sldId id="263" r:id="rId9"/>
    <p:sldId id="302"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4" autoAdjust="0"/>
    <p:restoredTop sz="86432" autoAdjust="0"/>
  </p:normalViewPr>
  <p:slideViewPr>
    <p:cSldViewPr>
      <p:cViewPr varScale="1">
        <p:scale>
          <a:sx n="57" d="100"/>
          <a:sy n="57" d="100"/>
        </p:scale>
        <p:origin x="-960" y="-96"/>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9C8ABD7-15D7-4031-A2A2-8A92FDCD603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06F4259-DCB7-4A23-A6E7-C0F363DE7F1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590800" y="6245225"/>
            <a:ext cx="3962400" cy="476250"/>
          </a:xfrm>
        </p:spPr>
        <p:txBody>
          <a:bodyPr/>
          <a:lstStyle>
            <a:lvl1pPr>
              <a:defRPr sz="1400" smtClean="0">
                <a:latin typeface="Arial" pitchFamily="34" charset="0"/>
                <a:cs typeface="Arial" pitchFamily="34" charset="0"/>
              </a:defRPr>
            </a:lvl1pPr>
          </a:lstStyle>
          <a:p>
            <a:pPr>
              <a:defRPr/>
            </a:pPr>
            <a:r>
              <a:rPr lang="en-US" smtClean="0"/>
              <a:t>Copyright 2000-2010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39AD60A2-FED1-4F1A-9E51-AC26D2C388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E1BD007-E13D-46BD-B346-F16AB558BB2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A25BD4-0A54-45CA-8A6D-3917B549BB3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B830F14-1DAA-40B3-AC3B-74C4DA5E381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39A7EB-8C24-459F-A995-3400DA64D30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smtClean="0"/>
              <a:t>Click icon to add table</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EA45DF-3946-48DD-BE80-6A4830D74E8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atin typeface="Arial" pitchFamily="34" charset="0"/>
                <a:cs typeface="Arial" pitchFamily="34" charset="0"/>
              </a:defRPr>
            </a:lvl1pPr>
          </a:lstStyle>
          <a:p>
            <a:pPr>
              <a:defRPr/>
            </a:pPr>
            <a:r>
              <a:rPr lang="en-US"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57FA3BE-1F77-4862-BEF7-F913174C340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9DCC3D-A0DC-489D-A74D-292352A8AD7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003DAF-B5A2-44D1-BC93-B3EE9CA2E71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F541984-C60E-453B-8711-8AF3DD47A3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D8DBE54-98D5-46C4-BC79-6779B7343E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3DFDE07-B572-4E87-A23E-F33FB028E05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B63864-656D-43F4-A18A-4318148A8DB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2000-2010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94ACE80-E31C-44D8-A4FA-D568D250051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2000-2010 Kenneth M. Chipps Ph.D. www.chipps.com</a:t>
            </a:r>
            <a:endParaRPr lang="en-US"/>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D6ECCD5-DCCC-4D28-8832-A0D0A6CFE5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1"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685800" y="2286000"/>
            <a:ext cx="7772400" cy="1143000"/>
          </a:xfrm>
        </p:spPr>
        <p:txBody>
          <a:bodyPr/>
          <a:lstStyle/>
          <a:p>
            <a:r>
              <a:rPr lang="en-US" dirty="0" smtClean="0"/>
              <a:t>Cable</a:t>
            </a:r>
          </a:p>
        </p:txBody>
      </p:sp>
      <p:sp>
        <p:nvSpPr>
          <p:cNvPr id="3075" name="Rectangle 1027"/>
          <p:cNvSpPr>
            <a:spLocks noGrp="1" noChangeArrowheads="1"/>
          </p:cNvSpPr>
          <p:nvPr>
            <p:ph type="subTitle" idx="1"/>
          </p:nvPr>
        </p:nvSpPr>
        <p:spPr/>
        <p:txBody>
          <a:bodyPr/>
          <a:lstStyle/>
          <a:p>
            <a:r>
              <a:rPr lang="en-US" sz="2400" dirty="0" smtClean="0"/>
              <a:t>Last Update </a:t>
            </a:r>
            <a:r>
              <a:rPr lang="en-US" sz="2400" dirty="0" smtClean="0"/>
              <a:t>2010.01.16</a:t>
            </a:r>
            <a:endParaRPr lang="en-US" sz="2400" dirty="0" smtClean="0"/>
          </a:p>
          <a:p>
            <a:r>
              <a:rPr lang="en-US" sz="2400" dirty="0" smtClean="0"/>
              <a:t>1.7.0</a:t>
            </a:r>
            <a:endParaRPr lang="en-US" sz="2400" dirty="0" smtClean="0"/>
          </a:p>
        </p:txBody>
      </p:sp>
      <p:sp>
        <p:nvSpPr>
          <p:cNvPr id="3076"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3077" name="Slide Number Placeholder 5"/>
          <p:cNvSpPr>
            <a:spLocks noGrp="1"/>
          </p:cNvSpPr>
          <p:nvPr>
            <p:ph type="sldNum" sz="quarter" idx="12"/>
          </p:nvPr>
        </p:nvSpPr>
        <p:spPr>
          <a:noFill/>
        </p:spPr>
        <p:txBody>
          <a:bodyPr/>
          <a:lstStyle/>
          <a:p>
            <a:fld id="{5DE26CA2-B64C-4322-B3C9-E13F8ED51A7E}" type="slidenum">
              <a:rPr lang="en-US"/>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a:t>
            </a:r>
          </a:p>
          <a:p>
            <a:pPr lvl="1"/>
            <a:r>
              <a:rPr lang="en-US" dirty="0" smtClean="0"/>
              <a:t>How the cable TV system can be used to access a corporate </a:t>
            </a:r>
            <a:r>
              <a:rPr lang="en-US" dirty="0" smtClean="0"/>
              <a:t>network</a:t>
            </a:r>
            <a:endParaRPr lang="en-US" dirty="0" smtClean="0"/>
          </a:p>
        </p:txBody>
      </p:sp>
      <p:sp>
        <p:nvSpPr>
          <p:cNvPr id="4100"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4101" name="Slide Number Placeholder 5"/>
          <p:cNvSpPr>
            <a:spLocks noGrp="1"/>
          </p:cNvSpPr>
          <p:nvPr>
            <p:ph type="sldNum" sz="quarter" idx="12"/>
          </p:nvPr>
        </p:nvSpPr>
        <p:spPr>
          <a:noFill/>
        </p:spPr>
        <p:txBody>
          <a:bodyPr/>
          <a:lstStyle/>
          <a:p>
            <a:fld id="{1352ED94-3F26-4530-A8A2-B5E5320FDB40}"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p:txBody>
          <a:bodyPr/>
          <a:lstStyle/>
          <a:p>
            <a:r>
              <a:rPr lang="en-US" dirty="0" smtClean="0"/>
              <a:t>Context</a:t>
            </a:r>
          </a:p>
        </p:txBody>
      </p:sp>
      <p:graphicFrame>
        <p:nvGraphicFramePr>
          <p:cNvPr id="159747" name="Group 1027"/>
          <p:cNvGraphicFramePr>
            <a:graphicFrameLocks noGrp="1"/>
          </p:cNvGraphicFramePr>
          <p:nvPr>
            <p:ph type="tbl" idx="1"/>
          </p:nvPr>
        </p:nvGraphicFramePr>
        <p:xfrm>
          <a:off x="2209800" y="1447800"/>
          <a:ext cx="4800600" cy="2670048"/>
        </p:xfrm>
        <a:graphic>
          <a:graphicData uri="http://schemas.openxmlformats.org/drawingml/2006/table">
            <a:tbl>
              <a:tblPr/>
              <a:tblGrid>
                <a:gridCol w="2133600"/>
                <a:gridCol w="2667000"/>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Network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WAN</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34"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5135" name="Slide Number Placeholder 5"/>
          <p:cNvSpPr>
            <a:spLocks noGrp="1"/>
          </p:cNvSpPr>
          <p:nvPr>
            <p:ph type="sldNum" sz="quarter" idx="12"/>
          </p:nvPr>
        </p:nvSpPr>
        <p:spPr>
          <a:noFill/>
        </p:spPr>
        <p:txBody>
          <a:bodyPr/>
          <a:lstStyle/>
          <a:p>
            <a:fld id="{0EB59DF5-98F7-49C1-B080-917814076E51}" type="slidenum">
              <a:rPr lang="en-US"/>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Layers</a:t>
            </a:r>
          </a:p>
        </p:txBody>
      </p:sp>
      <p:sp>
        <p:nvSpPr>
          <p:cNvPr id="6147" name="Rectangle 3"/>
          <p:cNvSpPr>
            <a:spLocks noGrp="1" noChangeArrowheads="1"/>
          </p:cNvSpPr>
          <p:nvPr>
            <p:ph idx="1"/>
          </p:nvPr>
        </p:nvSpPr>
        <p:spPr/>
        <p:txBody>
          <a:bodyPr/>
          <a:lstStyle/>
          <a:p>
            <a:r>
              <a:rPr lang="en-US" dirty="0" smtClean="0"/>
              <a:t>As a layer 1 technology a Cable data line requires something at layers 2 through 7 in order to operate</a:t>
            </a:r>
          </a:p>
          <a:p>
            <a:r>
              <a:rPr lang="en-US" dirty="0" smtClean="0"/>
              <a:t>Typically this is</a:t>
            </a:r>
          </a:p>
          <a:p>
            <a:pPr lvl="1"/>
            <a:r>
              <a:rPr lang="en-US" dirty="0" smtClean="0"/>
              <a:t>Layer 2</a:t>
            </a:r>
          </a:p>
          <a:p>
            <a:pPr lvl="2"/>
            <a:r>
              <a:rPr lang="en-US" dirty="0" smtClean="0"/>
              <a:t>PPPoE</a:t>
            </a:r>
          </a:p>
          <a:p>
            <a:pPr lvl="1"/>
            <a:r>
              <a:rPr lang="en-US" dirty="0" smtClean="0"/>
              <a:t>Layer 3 through 7</a:t>
            </a:r>
          </a:p>
          <a:p>
            <a:pPr lvl="2"/>
            <a:r>
              <a:rPr lang="en-US" dirty="0" smtClean="0"/>
              <a:t>TCP/IP and a VPN</a:t>
            </a:r>
          </a:p>
        </p:txBody>
      </p:sp>
      <p:sp>
        <p:nvSpPr>
          <p:cNvPr id="6148"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6149" name="Slide Number Placeholder 5"/>
          <p:cNvSpPr>
            <a:spLocks noGrp="1"/>
          </p:cNvSpPr>
          <p:nvPr>
            <p:ph type="sldNum" sz="quarter" idx="12"/>
          </p:nvPr>
        </p:nvSpPr>
        <p:spPr>
          <a:noFill/>
        </p:spPr>
        <p:txBody>
          <a:bodyPr/>
          <a:lstStyle/>
          <a:p>
            <a:fld id="{6A80F9D2-033D-4BF7-8E88-D7F26022637E}" type="slidenum">
              <a:rPr lang="en-US"/>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Current Use</a:t>
            </a:r>
          </a:p>
        </p:txBody>
      </p:sp>
      <p:sp>
        <p:nvSpPr>
          <p:cNvPr id="11267" name="Rectangle 3"/>
          <p:cNvSpPr>
            <a:spLocks noGrp="1" noChangeArrowheads="1"/>
          </p:cNvSpPr>
          <p:nvPr>
            <p:ph idx="1"/>
          </p:nvPr>
        </p:nvSpPr>
        <p:spPr/>
        <p:txBody>
          <a:bodyPr/>
          <a:lstStyle/>
          <a:p>
            <a:pPr>
              <a:lnSpc>
                <a:spcPct val="90000"/>
              </a:lnSpc>
            </a:pPr>
            <a:r>
              <a:rPr lang="en-US" dirty="0" smtClean="0"/>
              <a:t>Current cable systems can provide</a:t>
            </a:r>
            <a:r>
              <a:rPr lang="en-US" baseline="0" dirty="0" smtClean="0"/>
              <a:t> all aspects of connectivity to a business including phone service, Internet access, and TV</a:t>
            </a:r>
            <a:endParaRPr lang="en-US" dirty="0" smtClean="0"/>
          </a:p>
          <a:p>
            <a:pPr>
              <a:lnSpc>
                <a:spcPct val="90000"/>
              </a:lnSpc>
            </a:pPr>
            <a:r>
              <a:rPr lang="en-US" dirty="0" smtClean="0"/>
              <a:t>Keep </a:t>
            </a:r>
            <a:r>
              <a:rPr lang="en-US" dirty="0" smtClean="0"/>
              <a:t>in mind that this is not a dedicated data line</a:t>
            </a:r>
          </a:p>
          <a:p>
            <a:pPr>
              <a:lnSpc>
                <a:spcPct val="90000"/>
              </a:lnSpc>
            </a:pPr>
            <a:r>
              <a:rPr lang="en-US" dirty="0" smtClean="0"/>
              <a:t>In order to connect to another site the traffic will at some point have to cross the Internet</a:t>
            </a:r>
          </a:p>
        </p:txBody>
      </p:sp>
      <p:sp>
        <p:nvSpPr>
          <p:cNvPr id="11268"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11269" name="Slide Number Placeholder 5"/>
          <p:cNvSpPr>
            <a:spLocks noGrp="1"/>
          </p:cNvSpPr>
          <p:nvPr>
            <p:ph type="sldNum" sz="quarter" idx="12"/>
          </p:nvPr>
        </p:nvSpPr>
        <p:spPr>
          <a:noFill/>
        </p:spPr>
        <p:txBody>
          <a:bodyPr/>
          <a:lstStyle/>
          <a:p>
            <a:fld id="{E161F3B1-CDBA-431F-837D-B17E164FD022}"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Speeds</a:t>
            </a:r>
          </a:p>
        </p:txBody>
      </p:sp>
      <p:sp>
        <p:nvSpPr>
          <p:cNvPr id="17411" name="Rectangle 3"/>
          <p:cNvSpPr>
            <a:spLocks noGrp="1" noChangeArrowheads="1"/>
          </p:cNvSpPr>
          <p:nvPr>
            <p:ph idx="1"/>
          </p:nvPr>
        </p:nvSpPr>
        <p:spPr/>
        <p:txBody>
          <a:bodyPr/>
          <a:lstStyle/>
          <a:p>
            <a:r>
              <a:rPr lang="en-US" dirty="0" smtClean="0"/>
              <a:t>Speeds</a:t>
            </a:r>
            <a:r>
              <a:rPr lang="en-US" baseline="0" dirty="0" smtClean="0"/>
              <a:t> on current cable systems are fast enough to support a large number of users</a:t>
            </a:r>
          </a:p>
          <a:p>
            <a:r>
              <a:rPr lang="en-US" baseline="0" dirty="0" smtClean="0"/>
              <a:t>For example Comcast states their business class connection has 50 Mbps down and 10 Mbps up</a:t>
            </a:r>
            <a:endParaRPr lang="en-US" dirty="0" smtClean="0"/>
          </a:p>
        </p:txBody>
      </p:sp>
      <p:sp>
        <p:nvSpPr>
          <p:cNvPr id="17412"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17413" name="Slide Number Placeholder 5"/>
          <p:cNvSpPr>
            <a:spLocks noGrp="1"/>
          </p:cNvSpPr>
          <p:nvPr>
            <p:ph type="sldNum" sz="quarter" idx="12"/>
          </p:nvPr>
        </p:nvSpPr>
        <p:spPr>
          <a:noFill/>
        </p:spPr>
        <p:txBody>
          <a:bodyPr/>
          <a:lstStyle/>
          <a:p>
            <a:fld id="{43E29FD6-994E-4DA5-A34C-B28BCF47D61A}" type="slidenum">
              <a:rPr lang="en-US"/>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p:txBody>
          <a:bodyPr/>
          <a:lstStyle/>
          <a:p>
            <a:r>
              <a:rPr lang="en-US" dirty="0" smtClean="0"/>
              <a:t>Setup</a:t>
            </a:r>
          </a:p>
        </p:txBody>
      </p:sp>
      <p:sp>
        <p:nvSpPr>
          <p:cNvPr id="30723" name="Rectangle 1027"/>
          <p:cNvSpPr>
            <a:spLocks noGrp="1" noChangeArrowheads="1"/>
          </p:cNvSpPr>
          <p:nvPr>
            <p:ph idx="1"/>
          </p:nvPr>
        </p:nvSpPr>
        <p:spPr/>
        <p:txBody>
          <a:bodyPr/>
          <a:lstStyle/>
          <a:p>
            <a:r>
              <a:rPr lang="en-US" dirty="0" smtClean="0"/>
              <a:t>One of the nice things about this technology from the standpoint of the WAN manager is that there is nothing that must be done on the customer end to setup this kind of data line</a:t>
            </a:r>
          </a:p>
          <a:p>
            <a:r>
              <a:rPr lang="en-US" dirty="0" smtClean="0"/>
              <a:t>Just call the provider</a:t>
            </a:r>
          </a:p>
        </p:txBody>
      </p:sp>
      <p:sp>
        <p:nvSpPr>
          <p:cNvPr id="30724"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30725" name="Slide Number Placeholder 5"/>
          <p:cNvSpPr>
            <a:spLocks noGrp="1"/>
          </p:cNvSpPr>
          <p:nvPr>
            <p:ph type="sldNum" sz="quarter" idx="12"/>
          </p:nvPr>
        </p:nvSpPr>
        <p:spPr>
          <a:noFill/>
        </p:spPr>
        <p:txBody>
          <a:bodyPr/>
          <a:lstStyle/>
          <a:p>
            <a:fld id="{0C9ED4B2-BF32-4ADD-AF3F-C70B94F636CD}"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t>Security</a:t>
            </a:r>
          </a:p>
        </p:txBody>
      </p:sp>
      <p:sp>
        <p:nvSpPr>
          <p:cNvPr id="31747" name="Rectangle 3"/>
          <p:cNvSpPr>
            <a:spLocks noGrp="1" noChangeArrowheads="1"/>
          </p:cNvSpPr>
          <p:nvPr>
            <p:ph idx="1"/>
          </p:nvPr>
        </p:nvSpPr>
        <p:spPr/>
        <p:txBody>
          <a:bodyPr/>
          <a:lstStyle/>
          <a:p>
            <a:r>
              <a:rPr lang="en-US" smtClean="0"/>
              <a:t>As a shared media security is a problem for cable systems</a:t>
            </a:r>
          </a:p>
          <a:p>
            <a:r>
              <a:rPr lang="en-US" smtClean="0"/>
              <a:t>Most systems use DOCSIS to provide some security</a:t>
            </a:r>
          </a:p>
          <a:p>
            <a:r>
              <a:rPr lang="en-US" smtClean="0"/>
              <a:t>As an always on media the site must be protected just like any other site</a:t>
            </a:r>
          </a:p>
          <a:p>
            <a:r>
              <a:rPr lang="en-US" smtClean="0"/>
              <a:t>This requires a firewall running on a single machine or a small firewall to protect the site</a:t>
            </a:r>
          </a:p>
        </p:txBody>
      </p:sp>
      <p:sp>
        <p:nvSpPr>
          <p:cNvPr id="31748" name="Footer Placeholder 4"/>
          <p:cNvSpPr>
            <a:spLocks noGrp="1"/>
          </p:cNvSpPr>
          <p:nvPr>
            <p:ph type="ftr" sz="quarter" idx="11"/>
          </p:nvPr>
        </p:nvSpPr>
        <p:spPr>
          <a:noFill/>
        </p:spPr>
        <p:txBody>
          <a:bodyPr/>
          <a:lstStyle/>
          <a:p>
            <a:r>
              <a:rPr lang="en-US" smtClean="0"/>
              <a:t>Copyright 2000-2010 Kenneth M. Chipps Ph.D. www.chipps.com</a:t>
            </a:r>
            <a:endParaRPr lang="en-US"/>
          </a:p>
        </p:txBody>
      </p:sp>
      <p:sp>
        <p:nvSpPr>
          <p:cNvPr id="31749" name="Slide Number Placeholder 5"/>
          <p:cNvSpPr>
            <a:spLocks noGrp="1"/>
          </p:cNvSpPr>
          <p:nvPr>
            <p:ph type="sldNum" sz="quarter" idx="12"/>
          </p:nvPr>
        </p:nvSpPr>
        <p:spPr>
          <a:noFill/>
        </p:spPr>
        <p:txBody>
          <a:bodyPr/>
          <a:lstStyle/>
          <a:p>
            <a:fld id="{FB79CB2D-69C7-44FE-A8F6-CA9EE8E0E458}"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Security</a:t>
            </a:r>
          </a:p>
        </p:txBody>
      </p:sp>
      <p:sp>
        <p:nvSpPr>
          <p:cNvPr id="32771" name="Content Placeholder 2"/>
          <p:cNvSpPr>
            <a:spLocks noGrp="1"/>
          </p:cNvSpPr>
          <p:nvPr>
            <p:ph idx="1"/>
          </p:nvPr>
        </p:nvSpPr>
        <p:spPr/>
        <p:txBody>
          <a:bodyPr/>
          <a:lstStyle/>
          <a:p>
            <a:r>
              <a:rPr lang="en-US" dirty="0" smtClean="0"/>
              <a:t>A better solution is to deploy these along with a VPN solution</a:t>
            </a:r>
          </a:p>
        </p:txBody>
      </p:sp>
      <p:sp>
        <p:nvSpPr>
          <p:cNvPr id="32772" name="Footer Placeholder 3"/>
          <p:cNvSpPr>
            <a:spLocks noGrp="1"/>
          </p:cNvSpPr>
          <p:nvPr>
            <p:ph type="ftr" sz="quarter" idx="11"/>
          </p:nvPr>
        </p:nvSpPr>
        <p:spPr>
          <a:noFill/>
        </p:spPr>
        <p:txBody>
          <a:bodyPr/>
          <a:lstStyle/>
          <a:p>
            <a:r>
              <a:rPr lang="en-US" smtClean="0"/>
              <a:t>Copyright 2000-2010 Kenneth M. Chipps Ph.D. www.chipps.com</a:t>
            </a:r>
            <a:endParaRPr lang="en-US"/>
          </a:p>
        </p:txBody>
      </p:sp>
      <p:sp>
        <p:nvSpPr>
          <p:cNvPr id="32773" name="Slide Number Placeholder 4"/>
          <p:cNvSpPr>
            <a:spLocks noGrp="1"/>
          </p:cNvSpPr>
          <p:nvPr>
            <p:ph type="sldNum" sz="quarter" idx="12"/>
          </p:nvPr>
        </p:nvSpPr>
        <p:spPr>
          <a:noFill/>
        </p:spPr>
        <p:txBody>
          <a:bodyPr/>
          <a:lstStyle/>
          <a:p>
            <a:fld id="{E9DF5146-3892-4C98-AF5C-7EB5DCF3F65A}"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1350</TotalTime>
  <Words>343</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CCNA</vt:lpstr>
      <vt:lpstr>Cable</vt:lpstr>
      <vt:lpstr>Objectives of This Section</vt:lpstr>
      <vt:lpstr>Context</vt:lpstr>
      <vt:lpstr>Layers</vt:lpstr>
      <vt:lpstr>Current Use</vt:lpstr>
      <vt:lpstr>Speeds</vt:lpstr>
      <vt:lpstr>Setup</vt:lpstr>
      <vt:lpstr>Security</vt:lpstr>
      <vt:lpstr>Security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Cable</dc:title>
  <dc:creator>Kenneth M. Chipps Ph.D.</dc:creator>
  <cp:lastModifiedBy>Kenneth M. Chipps Ph.D.</cp:lastModifiedBy>
  <cp:revision>120</cp:revision>
  <dcterms:created xsi:type="dcterms:W3CDTF">2000-09-27T16:26:34Z</dcterms:created>
  <dcterms:modified xsi:type="dcterms:W3CDTF">2010-01-17T04:14:12Z</dcterms:modified>
</cp:coreProperties>
</file>