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1"/>
  </p:notesMasterIdLst>
  <p:handoutMasterIdLst>
    <p:handoutMasterId r:id="rId52"/>
  </p:handoutMasterIdLst>
  <p:sldIdLst>
    <p:sldId id="256" r:id="rId2"/>
    <p:sldId id="311" r:id="rId3"/>
    <p:sldId id="265" r:id="rId4"/>
    <p:sldId id="266" r:id="rId5"/>
    <p:sldId id="268" r:id="rId6"/>
    <p:sldId id="270" r:id="rId7"/>
    <p:sldId id="316" r:id="rId8"/>
    <p:sldId id="269" r:id="rId9"/>
    <p:sldId id="317" r:id="rId10"/>
    <p:sldId id="271" r:id="rId11"/>
    <p:sldId id="278" r:id="rId12"/>
    <p:sldId id="279" r:id="rId13"/>
    <p:sldId id="277" r:id="rId14"/>
    <p:sldId id="280" r:id="rId15"/>
    <p:sldId id="272" r:id="rId16"/>
    <p:sldId id="286" r:id="rId17"/>
    <p:sldId id="285" r:id="rId18"/>
    <p:sldId id="275" r:id="rId19"/>
    <p:sldId id="284" r:id="rId20"/>
    <p:sldId id="273" r:id="rId21"/>
    <p:sldId id="274" r:id="rId22"/>
    <p:sldId id="276" r:id="rId23"/>
    <p:sldId id="283" r:id="rId24"/>
    <p:sldId id="282" r:id="rId25"/>
    <p:sldId id="310" r:id="rId26"/>
    <p:sldId id="297" r:id="rId27"/>
    <p:sldId id="318" r:id="rId28"/>
    <p:sldId id="301" r:id="rId29"/>
    <p:sldId id="299" r:id="rId30"/>
    <p:sldId id="298" r:id="rId31"/>
    <p:sldId id="302" r:id="rId32"/>
    <p:sldId id="300" r:id="rId33"/>
    <p:sldId id="303" r:id="rId34"/>
    <p:sldId id="304" r:id="rId35"/>
    <p:sldId id="305" r:id="rId36"/>
    <p:sldId id="292" r:id="rId37"/>
    <p:sldId id="293" r:id="rId38"/>
    <p:sldId id="294" r:id="rId39"/>
    <p:sldId id="295" r:id="rId40"/>
    <p:sldId id="296" r:id="rId41"/>
    <p:sldId id="307" r:id="rId42"/>
    <p:sldId id="308" r:id="rId43"/>
    <p:sldId id="314" r:id="rId44"/>
    <p:sldId id="288" r:id="rId45"/>
    <p:sldId id="289" r:id="rId46"/>
    <p:sldId id="290" r:id="rId47"/>
    <p:sldId id="287" r:id="rId48"/>
    <p:sldId id="306" r:id="rId49"/>
    <p:sldId id="315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4" autoAdjust="0"/>
    <p:restoredTop sz="86432" autoAdjust="0"/>
  </p:normalViewPr>
  <p:slideViewPr>
    <p:cSldViewPr>
      <p:cViewPr varScale="1">
        <p:scale>
          <a:sx n="57" d="100"/>
          <a:sy n="57" d="100"/>
        </p:scale>
        <p:origin x="-9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E0D0351-DD6A-4092-B2EB-5854A2743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42DF427-95AD-414F-B964-97CEA5C78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5225"/>
            <a:ext cx="3886200" cy="476250"/>
          </a:xfrm>
        </p:spPr>
        <p:txBody>
          <a:bodyPr/>
          <a:lstStyle>
            <a:lvl1pPr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1144CC-E5EF-467C-8763-4E2C58EC5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E48C9-137C-43C9-A9F0-6044C30E9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D55D-4E33-4764-90FB-AAA59F4BC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8354-4389-4D27-9475-539B5E303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2DBAA-BD6D-44B6-9AED-ED83FC9B9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BF101-7852-4C77-A6EF-B5F5A9F1C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AD898-ECB6-4720-8383-0B9C4F9BC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98143-8A98-41DD-A20D-6B8804FB7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004AD-A4A7-4847-8DF9-8CB9114C1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E8F63-E097-4A2F-81C4-037850785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469BA-5A0F-4426-87FD-EAD68CE29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00E19-8707-400D-B9C3-F4A2B139B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67B80-EAD7-4DAA-BFDE-F7FD161BA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8FE46-6928-4EC8-8552-2E5E455D2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BBF8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5225"/>
            <a:ext cx="3657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>
              <a:defRPr/>
            </a:pPr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9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63613CC-E2E8-47BB-BDD7-55AB9C9F9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endParaRPr lang="en-US" dirty="0" smtClean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smtClean="0"/>
              <a:t>Last Update 2007.06.07</a:t>
            </a:r>
          </a:p>
          <a:p>
            <a:r>
              <a:rPr lang="en-US" sz="2400" smtClean="0"/>
              <a:t>1.1.0</a:t>
            </a:r>
          </a:p>
        </p:txBody>
      </p:sp>
      <p:sp>
        <p:nvSpPr>
          <p:cNvPr id="307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245225"/>
            <a:ext cx="3962400" cy="476250"/>
          </a:xfrm>
          <a:noFill/>
        </p:spPr>
        <p:txBody>
          <a:bodyPr/>
          <a:lstStyle/>
          <a:p>
            <a:r>
              <a:rPr lang="en-US" dirty="0" smtClean="0"/>
              <a:t>Copyright 2000-2010 Kenneth M. Chipps Ph.D. www.chipps.com</a:t>
            </a:r>
            <a:endParaRPr lang="en-US" dirty="0"/>
          </a:p>
        </p:txBody>
      </p:sp>
      <p:sp>
        <p:nvSpPr>
          <p:cNvPr id="30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6E035A-B87C-448F-8486-306F3C689369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Physical Types of CSU/</a:t>
            </a:r>
            <a:r>
              <a:rPr lang="en-US" dirty="0" err="1" smtClean="0">
                <a:cs typeface="Times New Roman" pitchFamily="18" charset="0"/>
              </a:rPr>
              <a:t>DSUs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cs typeface="Times New Roman" pitchFamily="18" charset="0"/>
              </a:rPr>
              <a:t>There are many physical types of CSU/DSUs</a:t>
            </a:r>
          </a:p>
          <a:p>
            <a:r>
              <a:rPr lang="en-US" smtClean="0">
                <a:cs typeface="Times New Roman" pitchFamily="18" charset="0"/>
              </a:rPr>
              <a:t>These range from table top to rack mount to shelf units</a:t>
            </a:r>
          </a:p>
          <a:p>
            <a:r>
              <a:rPr lang="en-US" smtClean="0">
                <a:cs typeface="Times New Roman" pitchFamily="18" charset="0"/>
              </a:rPr>
              <a:t>Let’s look at examples of these</a:t>
            </a:r>
          </a:p>
        </p:txBody>
      </p:sp>
      <p:sp>
        <p:nvSpPr>
          <p:cNvPr id="1229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22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69A931-1CC0-4440-A003-835B595CF847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Top CSU/</a:t>
            </a:r>
            <a:r>
              <a:rPr lang="en-US" dirty="0" err="1" smtClean="0"/>
              <a:t>DSU</a:t>
            </a:r>
            <a:endParaRPr lang="en-US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6D4097-45F0-486F-99C8-A93D90317A3F}" type="slidenum">
              <a:rPr lang="en-US"/>
              <a:pPr/>
              <a:t>11</a:t>
            </a:fld>
            <a:endParaRPr lang="en-US"/>
          </a:p>
        </p:txBody>
      </p:sp>
      <p:pic>
        <p:nvPicPr>
          <p:cNvPr id="13318" name="Picture 4" descr="D:\CCG\Notes\ClipArt\WAN\CSUDSU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76375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Top CSU/</a:t>
            </a:r>
            <a:r>
              <a:rPr lang="en-US" dirty="0" err="1" smtClean="0"/>
              <a:t>DSU</a:t>
            </a:r>
            <a:endParaRPr lang="en-US" dirty="0" smtClean="0"/>
          </a:p>
        </p:txBody>
      </p:sp>
      <p:sp>
        <p:nvSpPr>
          <p:cNvPr id="1433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C621B1-BE74-4E2E-87D8-356F16A7EE5E}" type="slidenum">
              <a:rPr lang="en-US"/>
              <a:pPr/>
              <a:t>12</a:t>
            </a:fld>
            <a:endParaRPr lang="en-US"/>
          </a:p>
        </p:txBody>
      </p:sp>
      <p:pic>
        <p:nvPicPr>
          <p:cNvPr id="14342" name="Picture 1028" descr="D:\CCG\Notes\ClipArt\WAN\CSUDSU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732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Table Top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cs typeface="Times New Roman" pitchFamily="18" charset="0"/>
            </a:endParaRPr>
          </a:p>
          <a:p>
            <a:endParaRPr lang="en-US" smtClean="0">
              <a:cs typeface="Times New Roman" pitchFamily="18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38B132-BE80-434E-8306-A232E46CF17F}" type="slidenum">
              <a:rPr lang="en-US"/>
              <a:pPr/>
              <a:t>13</a:t>
            </a:fld>
            <a:endParaRPr lang="en-US"/>
          </a:p>
        </p:txBody>
      </p:sp>
      <p:pic>
        <p:nvPicPr>
          <p:cNvPr id="15366" name="Picture 4" descr="D:\CCG\Notes\ClipArt\WAN\CSUDSURTPCP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015163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Table Top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ACB7A7-E0F9-4698-9733-0337B8B526EE}" type="slidenum">
              <a:rPr lang="en-US"/>
              <a:pPr/>
              <a:t>14</a:t>
            </a:fld>
            <a:endParaRPr lang="en-US"/>
          </a:p>
        </p:txBody>
      </p:sp>
      <p:pic>
        <p:nvPicPr>
          <p:cNvPr id="16390" name="Picture 5" descr="D:\CCG\Notes\ClipArt\WAN\CSUDSUV35P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Rack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cs typeface="Times New Roman" pitchFamily="18" charset="0"/>
            </a:endParaRPr>
          </a:p>
          <a:p>
            <a:endParaRPr lang="en-US" smtClean="0">
              <a:cs typeface="Times New Roman" pitchFamily="18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C99341-81E4-4C92-B3D1-3AB851A67052}" type="slidenum">
              <a:rPr lang="en-US"/>
              <a:pPr/>
              <a:t>15</a:t>
            </a:fld>
            <a:endParaRPr lang="en-US"/>
          </a:p>
        </p:txBody>
      </p:sp>
      <p:pic>
        <p:nvPicPr>
          <p:cNvPr id="17414" name="Picture 4" descr="D:\CCG\Notes\ClipArt\WAN\AS5200.jpg"/>
          <p:cNvPicPr>
            <a:picLocks noChangeAspect="1" noChangeArrowheads="1"/>
          </p:cNvPicPr>
          <p:nvPr/>
        </p:nvPicPr>
        <p:blipFill>
          <a:blip r:embed="rId2" cstate="print"/>
          <a:srcRect t="72679"/>
          <a:stretch>
            <a:fillRect/>
          </a:stretch>
        </p:blipFill>
        <p:spPr bwMode="auto">
          <a:xfrm>
            <a:off x="685800" y="3048000"/>
            <a:ext cx="77724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Shelf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/>
          </a:p>
        </p:txBody>
      </p:sp>
      <p:sp>
        <p:nvSpPr>
          <p:cNvPr id="1843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843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84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544854-5C8B-423C-B4B9-EAD8247BA281}" type="slidenum">
              <a:rPr lang="en-US"/>
              <a:pPr/>
              <a:t>16</a:t>
            </a:fld>
            <a:endParaRPr lang="en-US"/>
          </a:p>
        </p:txBody>
      </p:sp>
      <p:pic>
        <p:nvPicPr>
          <p:cNvPr id="18438" name="Picture 1028" descr="D:\CCG\Notes\ClipArt\WAN\NodeT1CSUDSURack.jpg"/>
          <p:cNvPicPr>
            <a:picLocks noChangeAspect="1" noChangeArrowheads="1"/>
          </p:cNvPicPr>
          <p:nvPr/>
        </p:nvPicPr>
        <p:blipFill>
          <a:blip r:embed="rId2" cstate="print"/>
          <a:srcRect r="6993" b="667"/>
          <a:stretch>
            <a:fillRect/>
          </a:stretch>
        </p:blipFill>
        <p:spPr bwMode="auto">
          <a:xfrm>
            <a:off x="3581400" y="1447800"/>
            <a:ext cx="18113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Shelf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46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60B415-58D1-4B52-9DD1-B8EC65410797}" type="slidenum">
              <a:rPr lang="en-US"/>
              <a:pPr/>
              <a:t>17</a:t>
            </a:fld>
            <a:endParaRPr lang="en-US"/>
          </a:p>
        </p:txBody>
      </p:sp>
      <p:pic>
        <p:nvPicPr>
          <p:cNvPr id="19462" name="Picture 4" descr="D:\CCG\Notes\ClipArt\WAN\NodeT1CSUDSU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9342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Shelf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cs typeface="Times New Roman" pitchFamily="18" charset="0"/>
            </a:endParaRPr>
          </a:p>
          <a:p>
            <a:endParaRPr lang="en-US" smtClean="0">
              <a:cs typeface="Times New Roman" pitchFamily="18" charset="0"/>
            </a:endParaRPr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04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69921F-F4C7-4C73-B936-A3754F887758}" type="slidenum">
              <a:rPr lang="en-US"/>
              <a:pPr/>
              <a:t>18</a:t>
            </a:fld>
            <a:endParaRPr lang="en-US"/>
          </a:p>
        </p:txBody>
      </p:sp>
      <p:pic>
        <p:nvPicPr>
          <p:cNvPr id="20486" name="Picture 4" descr="D:\CCG\Notes\ClipArt\WAN\CSUDSURackFrontInR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Shelf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2150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15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58A50E-32B1-414F-88FC-8D8505C91F3E}" type="slidenum">
              <a:rPr lang="en-US"/>
              <a:pPr/>
              <a:t>19</a:t>
            </a:fld>
            <a:endParaRPr lang="en-US"/>
          </a:p>
        </p:txBody>
      </p:sp>
      <p:pic>
        <p:nvPicPr>
          <p:cNvPr id="21510" name="Picture 4" descr="D:\CCG\Notes\ClipArt\WAN\NodeT1CSUDSU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This Section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What Will Be Learned</a:t>
            </a:r>
          </a:p>
          <a:p>
            <a:pPr lvl="1"/>
            <a:r>
              <a:rPr lang="en-US" smtClean="0"/>
              <a:t>What a CSU/DSU does</a:t>
            </a:r>
          </a:p>
          <a:p>
            <a:pPr lvl="1"/>
            <a:r>
              <a:rPr lang="en-US" smtClean="0"/>
              <a:t>What a CSU/DSU looks like</a:t>
            </a:r>
          </a:p>
          <a:p>
            <a:pPr lvl="1"/>
            <a:r>
              <a:rPr lang="en-US" smtClean="0"/>
              <a:t>How to hookup a CSU/DSU</a:t>
            </a:r>
          </a:p>
        </p:txBody>
      </p:sp>
      <p:sp>
        <p:nvSpPr>
          <p:cNvPr id="410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3D5E49-2934-4825-A001-FF81DCBCF114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Shelf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cs typeface="Times New Roman" pitchFamily="18" charset="0"/>
            </a:endParaRPr>
          </a:p>
          <a:p>
            <a:endParaRPr lang="en-US" smtClean="0">
              <a:cs typeface="Times New Roman" pitchFamily="18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6610C7-B1FA-4874-A53E-8FBB3F038E33}" type="slidenum">
              <a:rPr lang="en-US"/>
              <a:pPr/>
              <a:t>20</a:t>
            </a:fld>
            <a:endParaRPr lang="en-US"/>
          </a:p>
        </p:txBody>
      </p:sp>
      <p:pic>
        <p:nvPicPr>
          <p:cNvPr id="22534" name="Picture 4" descr="D:\CCG\Notes\ClipArt\WAN\CSUDSURackBackInRack.jpg"/>
          <p:cNvPicPr>
            <a:picLocks noChangeAspect="1" noChangeArrowheads="1"/>
          </p:cNvPicPr>
          <p:nvPr/>
        </p:nvPicPr>
        <p:blipFill>
          <a:blip r:embed="rId2" cstate="print"/>
          <a:srcRect l="2454" t="1659" r="4294" b="2109"/>
          <a:stretch>
            <a:fillRect/>
          </a:stretch>
        </p:blipFill>
        <p:spPr bwMode="auto">
          <a:xfrm>
            <a:off x="3048000" y="1447800"/>
            <a:ext cx="30448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Shelf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cs typeface="Times New Roman" pitchFamily="18" charset="0"/>
            </a:endParaRPr>
          </a:p>
          <a:p>
            <a:endParaRPr lang="en-US" smtClean="0">
              <a:cs typeface="Times New Roman" pitchFamily="18" charset="0"/>
            </a:endParaRPr>
          </a:p>
        </p:txBody>
      </p:sp>
      <p:sp>
        <p:nvSpPr>
          <p:cNvPr id="2355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0EBF04-F0FD-498A-8644-07D33E8BF5E0}" type="slidenum">
              <a:rPr lang="en-US"/>
              <a:pPr/>
              <a:t>21</a:t>
            </a:fld>
            <a:endParaRPr lang="en-US"/>
          </a:p>
        </p:txBody>
      </p:sp>
      <p:pic>
        <p:nvPicPr>
          <p:cNvPr id="23558" name="Picture 4" descr="D:\CCG\Notes\ClipArt\WAN\CSUDSURackConnectors.jpg"/>
          <p:cNvPicPr>
            <a:picLocks noChangeAspect="1" noChangeArrowheads="1"/>
          </p:cNvPicPr>
          <p:nvPr/>
        </p:nvPicPr>
        <p:blipFill>
          <a:blip r:embed="rId2" cstate="print"/>
          <a:srcRect l="18182" t="3720" r="11745" b="2032"/>
          <a:stretch>
            <a:fillRect/>
          </a:stretch>
        </p:blipFill>
        <p:spPr bwMode="auto">
          <a:xfrm>
            <a:off x="3581400" y="1524000"/>
            <a:ext cx="17653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Shelf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cs typeface="Times New Roman" pitchFamily="18" charset="0"/>
            </a:endParaRPr>
          </a:p>
          <a:p>
            <a:endParaRPr lang="en-US" smtClean="0">
              <a:cs typeface="Times New Roman" pitchFamily="18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AF4D70-0F02-4201-8EE5-7A9EFA03979C}" type="slidenum">
              <a:rPr lang="en-US"/>
              <a:pPr/>
              <a:t>22</a:t>
            </a:fld>
            <a:endParaRPr lang="en-US"/>
          </a:p>
        </p:txBody>
      </p:sp>
      <p:pic>
        <p:nvPicPr>
          <p:cNvPr id="24582" name="Picture 4" descr="D:\CCG\Notes\ClipArt\WAN\CSUDSURackPar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52563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Shelf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1850D-44AB-47A1-BD55-91D5DDB5F0CD}" type="slidenum">
              <a:rPr lang="en-US"/>
              <a:pPr/>
              <a:t>23</a:t>
            </a:fld>
            <a:endParaRPr lang="en-US"/>
          </a:p>
        </p:txBody>
      </p:sp>
      <p:pic>
        <p:nvPicPr>
          <p:cNvPr id="25606" name="Picture 4" descr="D:\CCG\Notes\ClipArt\WAN\Node56KCSUDSURack.jpg"/>
          <p:cNvPicPr>
            <a:picLocks noChangeAspect="1" noChangeArrowheads="1"/>
          </p:cNvPicPr>
          <p:nvPr/>
        </p:nvPicPr>
        <p:blipFill>
          <a:blip r:embed="rId2" cstate="print"/>
          <a:srcRect l="3421" r="4205" b="1013"/>
          <a:stretch>
            <a:fillRect/>
          </a:stretch>
        </p:blipFill>
        <p:spPr bwMode="auto">
          <a:xfrm>
            <a:off x="3505200" y="1447800"/>
            <a:ext cx="2057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Shelf Mounted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endParaRPr lang="en-US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FF91F4-1F2F-444A-968A-A3C5F35A51CB}" type="slidenum">
              <a:rPr lang="en-US"/>
              <a:pPr/>
              <a:t>24</a:t>
            </a:fld>
            <a:endParaRPr lang="en-US"/>
          </a:p>
        </p:txBody>
      </p:sp>
      <p:pic>
        <p:nvPicPr>
          <p:cNvPr id="26630" name="Picture 4" descr="D:\CCG\Notes\ClipArt\WAN\Node56KCSUDSU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Interfaces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When buying a CSU/DSU be sure to get the correct interfaces for the type of access line and other equipment being used</a:t>
            </a:r>
          </a:p>
          <a:p>
            <a:r>
              <a:rPr lang="en-US" smtClean="0"/>
              <a:t>For example, CSU/DSUs for a Fractional T1 line can get by with a RS-232 serial interface</a:t>
            </a:r>
          </a:p>
          <a:p>
            <a:r>
              <a:rPr lang="en-US" smtClean="0"/>
              <a:t>Whereas, a full T1 line requires a V.35 style connector on the serial line</a:t>
            </a: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C97011-06AA-4F3F-9BC3-C43680FEF5DA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general just be sure you can hook it to both the demarc and the router that will be used</a:t>
            </a:r>
          </a:p>
          <a:p>
            <a:pPr>
              <a:lnSpc>
                <a:spcPct val="90000"/>
              </a:lnSpc>
            </a:pPr>
            <a:r>
              <a:rPr lang="en-US" smtClean="0"/>
              <a:t>There are three basic things that must be done to configure a CSU/DSU for a typical T Carrier or Frame Relay application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Bit Framing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Data Stream Framing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Number of Channels</a:t>
            </a: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E5BC0E-D299-41CF-A6C0-419C4256BC71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Let’s look at how to do these using a typical CSU/DSU</a:t>
            </a:r>
          </a:p>
          <a:p>
            <a:pPr>
              <a:lnSpc>
                <a:spcPct val="90000"/>
              </a:lnSpc>
            </a:pPr>
            <a:r>
              <a:rPr lang="en-US" smtClean="0"/>
              <a:t>In this case an Adtran unit</a:t>
            </a:r>
          </a:p>
          <a:p>
            <a:pPr>
              <a:lnSpc>
                <a:spcPct val="90000"/>
              </a:lnSpc>
            </a:pPr>
            <a:r>
              <a:rPr lang="en-US" smtClean="0"/>
              <a:t>To start, get out the manual</a:t>
            </a:r>
          </a:p>
        </p:txBody>
      </p:sp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29C502-2454-493F-A99B-875A00220853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9F20A72-7268-4C66-84F0-55D9FC297E96}" type="slidenum">
              <a:rPr lang="en-US"/>
              <a:pPr/>
              <a:t>28</a:t>
            </a:fld>
            <a:endParaRPr lang="en-US"/>
          </a:p>
        </p:txBody>
      </p:sp>
      <p:pic>
        <p:nvPicPr>
          <p:cNvPr id="30726" name="Picture 4" descr="D:\CCG\DeVry\WANCourse\Teaching Plan\AdtranCover.jpg"/>
          <p:cNvPicPr>
            <a:picLocks noChangeAspect="1" noChangeArrowheads="1"/>
          </p:cNvPicPr>
          <p:nvPr/>
        </p:nvPicPr>
        <p:blipFill>
          <a:blip r:embed="rId2" cstate="print"/>
          <a:srcRect l="5882" r="3922" b="17424"/>
          <a:stretch>
            <a:fillRect/>
          </a:stretch>
        </p:blipFill>
        <p:spPr bwMode="auto">
          <a:xfrm>
            <a:off x="2590800" y="1524000"/>
            <a:ext cx="39227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Set the bit framing</a:t>
            </a:r>
          </a:p>
          <a:p>
            <a:pPr lvl="1"/>
            <a:r>
              <a:rPr lang="en-US" smtClean="0"/>
              <a:t>These are constraints on the basic bit stream defined by the DS hierarchy</a:t>
            </a:r>
          </a:p>
          <a:p>
            <a:pPr lvl="1"/>
            <a:r>
              <a:rPr lang="en-US" smtClean="0"/>
              <a:t>These constraints are required to maintain signal quality and limited control functions</a:t>
            </a:r>
          </a:p>
          <a:p>
            <a:pPr lvl="1"/>
            <a:r>
              <a:rPr lang="en-US" smtClean="0"/>
              <a:t>These bit framing methods include</a:t>
            </a:r>
          </a:p>
          <a:p>
            <a:pPr lvl="2"/>
            <a:r>
              <a:rPr lang="en-US" smtClean="0"/>
              <a:t>B8ZS – Bipolar with 8-zero substitution</a:t>
            </a:r>
          </a:p>
          <a:p>
            <a:pPr lvl="3"/>
            <a:r>
              <a:rPr lang="en-US" smtClean="0"/>
              <a:t>Most common</a:t>
            </a:r>
          </a:p>
          <a:p>
            <a:pPr lvl="2"/>
            <a:r>
              <a:rPr lang="en-US" smtClean="0"/>
              <a:t>AMI – Alternate Mask Inversion</a:t>
            </a:r>
          </a:p>
          <a:p>
            <a:pPr lvl="3"/>
            <a:r>
              <a:rPr lang="en-US" smtClean="0"/>
              <a:t>Also used</a:t>
            </a: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B6B600-A683-4A6C-8BC5-A28F711F9DF2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CSU/</a:t>
            </a:r>
            <a:r>
              <a:rPr lang="en-US" dirty="0" err="1" smtClean="0"/>
              <a:t>DSU</a:t>
            </a: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stand for</a:t>
            </a:r>
          </a:p>
          <a:p>
            <a:pPr lvl="1"/>
            <a:r>
              <a:rPr lang="en-US" dirty="0" smtClean="0"/>
              <a:t>Channel </a:t>
            </a:r>
            <a:r>
              <a:rPr lang="en-US" dirty="0" smtClean="0"/>
              <a:t>Service Unit/Data Service Unit</a:t>
            </a:r>
          </a:p>
          <a:p>
            <a:r>
              <a:rPr lang="en-US" dirty="0" smtClean="0">
                <a:cs typeface="Times New Roman" pitchFamily="18" charset="0"/>
              </a:rPr>
              <a:t>To ensure that a network interfaces properly with a telephone line, several functions must be performed</a:t>
            </a:r>
          </a:p>
          <a:p>
            <a:r>
              <a:rPr lang="en-US" dirty="0" err="1" smtClean="0">
                <a:cs typeface="Times New Roman" pitchFamily="18" charset="0"/>
              </a:rPr>
              <a:t>CSUs</a:t>
            </a:r>
            <a:r>
              <a:rPr lang="en-US" dirty="0" smtClean="0">
                <a:cs typeface="Times New Roman" pitchFamily="18" charset="0"/>
              </a:rPr>
              <a:t> and </a:t>
            </a:r>
            <a:r>
              <a:rPr lang="en-US" dirty="0" err="1" smtClean="0">
                <a:cs typeface="Times New Roman" pitchFamily="18" charset="0"/>
              </a:rPr>
              <a:t>DSUs</a:t>
            </a:r>
            <a:r>
              <a:rPr lang="en-US" dirty="0" smtClean="0">
                <a:cs typeface="Times New Roman" pitchFamily="18" charset="0"/>
              </a:rPr>
              <a:t> were created to handle those functions</a:t>
            </a:r>
          </a:p>
        </p:txBody>
      </p:sp>
      <p:sp>
        <p:nvSpPr>
          <p:cNvPr id="51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C28758-2164-4F73-ADD5-CD41F55B99E7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Then set the data stream framing</a:t>
            </a:r>
          </a:p>
          <a:p>
            <a:pPr lvl="1"/>
            <a:r>
              <a:rPr lang="en-US" smtClean="0"/>
              <a:t>At the next level up the bit stream is formed into frames</a:t>
            </a:r>
          </a:p>
          <a:p>
            <a:pPr lvl="1"/>
            <a:r>
              <a:rPr lang="en-US" smtClean="0"/>
              <a:t>Several frame types can be used</a:t>
            </a:r>
          </a:p>
          <a:p>
            <a:pPr lvl="2"/>
            <a:r>
              <a:rPr lang="en-US" smtClean="0"/>
              <a:t>ESF - Extended SuperFrame</a:t>
            </a:r>
          </a:p>
          <a:p>
            <a:pPr lvl="3"/>
            <a:r>
              <a:rPr lang="en-US" smtClean="0"/>
              <a:t>Most common</a:t>
            </a:r>
          </a:p>
          <a:p>
            <a:pPr lvl="2"/>
            <a:r>
              <a:rPr lang="en-US" smtClean="0"/>
              <a:t>SF – SuperFrame</a:t>
            </a:r>
          </a:p>
          <a:p>
            <a:pPr lvl="3"/>
            <a:r>
              <a:rPr lang="en-US" smtClean="0"/>
              <a:t>Also used</a:t>
            </a:r>
          </a:p>
          <a:p>
            <a:pPr lvl="3"/>
            <a:r>
              <a:rPr lang="en-US" smtClean="0"/>
              <a:t>Also called D4</a:t>
            </a: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F5BACA-F65E-4978-91D5-A64E989A22D7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3379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37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F2F29C-16E3-4C9B-A282-E715A6B08F54}" type="slidenum">
              <a:rPr lang="en-US"/>
              <a:pPr/>
              <a:t>31</a:t>
            </a:fld>
            <a:endParaRPr lang="en-US"/>
          </a:p>
        </p:txBody>
      </p:sp>
      <p:pic>
        <p:nvPicPr>
          <p:cNvPr id="33798" name="Picture 4" descr="D:\CCG\DeVry\WANCourse\Teaching Plan\AdtranBitFramingDataStream.jpg"/>
          <p:cNvPicPr>
            <a:picLocks noChangeAspect="1" noChangeArrowheads="1"/>
          </p:cNvPicPr>
          <p:nvPr/>
        </p:nvPicPr>
        <p:blipFill>
          <a:blip r:embed="rId2" cstate="print"/>
          <a:srcRect l="6863" r="2942" b="15909"/>
          <a:stretch>
            <a:fillRect/>
          </a:stretch>
        </p:blipFill>
        <p:spPr bwMode="auto">
          <a:xfrm>
            <a:off x="2667000" y="1447800"/>
            <a:ext cx="38528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Finally set the number of channels</a:t>
            </a:r>
          </a:p>
          <a:p>
            <a:pPr lvl="1"/>
            <a:r>
              <a:rPr lang="en-US" smtClean="0"/>
              <a:t>In a T Carrier circuit there are 24 possible channels</a:t>
            </a:r>
          </a:p>
          <a:p>
            <a:pPr lvl="1"/>
            <a:r>
              <a:rPr lang="en-US" smtClean="0"/>
              <a:t>The number used depends on the bandwidth ordered from the service provider</a:t>
            </a:r>
          </a:p>
          <a:p>
            <a:pPr lvl="1"/>
            <a:r>
              <a:rPr lang="en-US" smtClean="0"/>
              <a:t>From 1 to 24</a:t>
            </a: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E44A86-E8AD-4C18-A81D-436F4E722122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3584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72D89A-12DC-4C70-B597-31C319FCDB6B}" type="slidenum">
              <a:rPr lang="en-US"/>
              <a:pPr/>
              <a:t>33</a:t>
            </a:fld>
            <a:endParaRPr lang="en-US"/>
          </a:p>
        </p:txBody>
      </p:sp>
      <p:pic>
        <p:nvPicPr>
          <p:cNvPr id="35846" name="Picture 4" descr="D:\CCG\DeVry\WANCourse\Teaching Plan\AdtranNumberChannels1.jpg"/>
          <p:cNvPicPr>
            <a:picLocks noChangeAspect="1" noChangeArrowheads="1"/>
          </p:cNvPicPr>
          <p:nvPr/>
        </p:nvPicPr>
        <p:blipFill>
          <a:blip r:embed="rId2" cstate="print"/>
          <a:srcRect l="5882" r="1961" b="15909"/>
          <a:stretch>
            <a:fillRect/>
          </a:stretch>
        </p:blipFill>
        <p:spPr bwMode="auto">
          <a:xfrm>
            <a:off x="2667000" y="1447800"/>
            <a:ext cx="39354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AC9BFE-AAAD-4A61-B4A0-27AA63E2D6F5}" type="slidenum">
              <a:rPr lang="en-US"/>
              <a:pPr/>
              <a:t>34</a:t>
            </a:fld>
            <a:endParaRPr lang="en-US"/>
          </a:p>
        </p:txBody>
      </p:sp>
      <p:pic>
        <p:nvPicPr>
          <p:cNvPr id="36870" name="Picture 4" descr="D:\CCG\DeVry\WANCourse\Teaching Plan\AdtranNumberChanels2.jpg"/>
          <p:cNvPicPr>
            <a:picLocks noChangeAspect="1" noChangeArrowheads="1"/>
          </p:cNvPicPr>
          <p:nvPr/>
        </p:nvPicPr>
        <p:blipFill>
          <a:blip r:embed="rId2" cstate="print"/>
          <a:srcRect l="7843" b="18939"/>
          <a:stretch>
            <a:fillRect/>
          </a:stretch>
        </p:blipFill>
        <p:spPr bwMode="auto">
          <a:xfrm>
            <a:off x="2627313" y="1447800"/>
            <a:ext cx="40846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Let’s look at this in practice on a real unit</a:t>
            </a:r>
          </a:p>
        </p:txBody>
      </p:sp>
      <p:sp>
        <p:nvSpPr>
          <p:cNvPr id="3789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78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48BAB7-2071-4D80-906A-ABE08AFB3959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390BC2-15F5-4D47-82EA-C6265230E465}" type="slidenum">
              <a:rPr lang="en-US"/>
              <a:pPr/>
              <a:t>36</a:t>
            </a:fld>
            <a:endParaRPr lang="en-US"/>
          </a:p>
        </p:txBody>
      </p:sp>
      <p:pic>
        <p:nvPicPr>
          <p:cNvPr id="38918" name="Picture 4" descr="D:\AdtranFar1.jpg"/>
          <p:cNvPicPr>
            <a:picLocks noChangeAspect="1" noChangeArrowheads="1"/>
          </p:cNvPicPr>
          <p:nvPr/>
        </p:nvPicPr>
        <p:blipFill>
          <a:blip r:embed="rId2" cstate="print"/>
          <a:srcRect l="14018" t="11215" r="4672" b="11682"/>
          <a:stretch>
            <a:fillRect/>
          </a:stretch>
        </p:blipFill>
        <p:spPr bwMode="auto">
          <a:xfrm>
            <a:off x="990600" y="1524000"/>
            <a:ext cx="72390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3994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399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738CC0-8934-4FFB-B9B8-B2C49282B3C1}" type="slidenum">
              <a:rPr lang="en-US"/>
              <a:pPr/>
              <a:t>37</a:t>
            </a:fld>
            <a:endParaRPr lang="en-US"/>
          </a:p>
        </p:txBody>
      </p:sp>
      <p:pic>
        <p:nvPicPr>
          <p:cNvPr id="39942" name="Picture 4" descr="D:\AdtranSetupScreen.jpg"/>
          <p:cNvPicPr>
            <a:picLocks noChangeAspect="1" noChangeArrowheads="1"/>
          </p:cNvPicPr>
          <p:nvPr/>
        </p:nvPicPr>
        <p:blipFill>
          <a:blip r:embed="rId2" cstate="print"/>
          <a:srcRect t="31097"/>
          <a:stretch>
            <a:fillRect/>
          </a:stretch>
        </p:blipFill>
        <p:spPr bwMode="auto">
          <a:xfrm>
            <a:off x="685800" y="1371600"/>
            <a:ext cx="777240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4096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09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73DB04-45FB-416D-A213-BB681FA48FB9}" type="slidenum">
              <a:rPr lang="en-US"/>
              <a:pPr/>
              <a:t>38</a:t>
            </a:fld>
            <a:endParaRPr lang="en-US"/>
          </a:p>
        </p:txBody>
      </p:sp>
      <p:pic>
        <p:nvPicPr>
          <p:cNvPr id="40966" name="Picture 4" descr="D:\AdtranFormatCode.jpg"/>
          <p:cNvPicPr>
            <a:picLocks noChangeAspect="1" noChangeArrowheads="1"/>
          </p:cNvPicPr>
          <p:nvPr/>
        </p:nvPicPr>
        <p:blipFill>
          <a:blip r:embed="rId2" cstate="print"/>
          <a:srcRect l="12746" t="32353" r="8824" b="10294"/>
          <a:stretch>
            <a:fillRect/>
          </a:stretch>
        </p:blipFill>
        <p:spPr bwMode="auto">
          <a:xfrm>
            <a:off x="762000" y="1447800"/>
            <a:ext cx="77724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19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998A6C-FE8B-4C32-8AD8-0AF9D1C7FB82}" type="slidenum">
              <a:rPr lang="en-US"/>
              <a:pPr/>
              <a:t>39</a:t>
            </a:fld>
            <a:endParaRPr lang="en-US"/>
          </a:p>
        </p:txBody>
      </p:sp>
      <p:pic>
        <p:nvPicPr>
          <p:cNvPr id="41990" name="Picture 4" descr="D:\AdtranFormatD4.jpg"/>
          <p:cNvPicPr>
            <a:picLocks noChangeAspect="1" noChangeArrowheads="1"/>
          </p:cNvPicPr>
          <p:nvPr/>
        </p:nvPicPr>
        <p:blipFill>
          <a:blip r:embed="rId2" cstate="print"/>
          <a:srcRect l="17526" t="39691" r="7216" b="6186"/>
          <a:stretch>
            <a:fillRect/>
          </a:stretch>
        </p:blipFill>
        <p:spPr bwMode="auto">
          <a:xfrm>
            <a:off x="762000" y="1447800"/>
            <a:ext cx="77724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What Does a CSU Do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cs typeface="Times New Roman" pitchFamily="18" charset="0"/>
              </a:rPr>
              <a:t>A channel service unit, or CSU, is the first device the external telephone line encounters on the customer premises</a:t>
            </a:r>
          </a:p>
          <a:p>
            <a:r>
              <a:rPr lang="en-US" smtClean="0">
                <a:cs typeface="Times New Roman" pitchFamily="18" charset="0"/>
              </a:rPr>
              <a:t>As recently as the early 1980s, CSUs were always owned by the telephone company, which leased the devices to customers</a:t>
            </a:r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61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CB724A-7070-4C6C-A8F7-A35B94AD7D98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4301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30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9D0BAB-F732-4046-A309-43724493DC00}" type="slidenum">
              <a:rPr lang="en-US"/>
              <a:pPr/>
              <a:t>40</a:t>
            </a:fld>
            <a:endParaRPr lang="en-US"/>
          </a:p>
        </p:txBody>
      </p:sp>
      <p:pic>
        <p:nvPicPr>
          <p:cNvPr id="43014" name="Picture 4" descr="D:\AdtranCodeAMI.jpg"/>
          <p:cNvPicPr>
            <a:picLocks noChangeAspect="1" noChangeArrowheads="1"/>
          </p:cNvPicPr>
          <p:nvPr/>
        </p:nvPicPr>
        <p:blipFill>
          <a:blip r:embed="rId2" cstate="print"/>
          <a:srcRect l="19298" t="39473" r="1755" b="5263"/>
          <a:stretch>
            <a:fillRect/>
          </a:stretch>
        </p:blipFill>
        <p:spPr bwMode="auto">
          <a:xfrm>
            <a:off x="762000" y="1447800"/>
            <a:ext cx="77724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40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40D53E-0C3E-496A-A332-23F5555A7C0B}" type="slidenum">
              <a:rPr lang="en-US"/>
              <a:pPr/>
              <a:t>41</a:t>
            </a:fld>
            <a:endParaRPr lang="en-US"/>
          </a:p>
        </p:txBody>
      </p:sp>
      <p:pic>
        <p:nvPicPr>
          <p:cNvPr id="44038" name="Picture 4" descr="D:\AdtranNumberChannel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627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4506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3CB4B7-D4D4-4D25-8288-FA837DCF8034}" type="slidenum">
              <a:rPr lang="en-US"/>
              <a:pPr/>
              <a:t>42</a:t>
            </a:fld>
            <a:endParaRPr lang="en-US"/>
          </a:p>
        </p:txBody>
      </p:sp>
      <p:pic>
        <p:nvPicPr>
          <p:cNvPr id="45062" name="Picture 4" descr="D:\AdtranNumberChannel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238" y="1474788"/>
            <a:ext cx="6938962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Configuration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It is also a good idea to verify the clock source that will be used</a:t>
            </a:r>
          </a:p>
          <a:p>
            <a:r>
              <a:rPr lang="en-US" smtClean="0"/>
              <a:t>In almost all cases the clock source will be the carrier’s network</a:t>
            </a:r>
          </a:p>
          <a:p>
            <a:r>
              <a:rPr lang="en-US" smtClean="0"/>
              <a:t>Just be sure the CSU/DSU is set to this clock source</a:t>
            </a:r>
          </a:p>
        </p:txBody>
      </p:sp>
      <p:sp>
        <p:nvSpPr>
          <p:cNvPr id="4608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60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75E823-8BC8-412C-94C7-A05764AFB9C5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Diagnostic Functions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cs typeface="Times New Roman" pitchFamily="18" charset="0"/>
              </a:rPr>
              <a:t>Many CSU/DSUs just do the standard functions</a:t>
            </a:r>
          </a:p>
          <a:p>
            <a:r>
              <a:rPr lang="en-US" smtClean="0">
                <a:cs typeface="Times New Roman" pitchFamily="18" charset="0"/>
              </a:rPr>
              <a:t>They are much more useful if they also include diagnostic capabilities</a:t>
            </a:r>
          </a:p>
          <a:p>
            <a:r>
              <a:rPr lang="en-US" smtClean="0">
                <a:cs typeface="Times New Roman" pitchFamily="18" charset="0"/>
              </a:rPr>
              <a:t>Basic diagnostics include line analysis which helps to determine what is wrong with a circuit</a:t>
            </a:r>
          </a:p>
          <a:p>
            <a:r>
              <a:rPr lang="en-US" smtClean="0">
                <a:cs typeface="Times New Roman" pitchFamily="18" charset="0"/>
              </a:rPr>
              <a:t>It can measure attenuation, noise, loopback problems, and mode problems</a:t>
            </a:r>
          </a:p>
        </p:txBody>
      </p:sp>
      <p:sp>
        <p:nvSpPr>
          <p:cNvPr id="4710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89BBCB-A37A-4C2C-8D60-EC0086A60AF3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Diagnostic Functions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Attenuation tests look for excessive signal loss</a:t>
            </a:r>
          </a:p>
          <a:p>
            <a:r>
              <a:rPr lang="en-US" dirty="0" smtClean="0">
                <a:cs typeface="Times New Roman" pitchFamily="18" charset="0"/>
              </a:rPr>
              <a:t>Noise on a circuit will drown out the signal carrying the data you need</a:t>
            </a:r>
          </a:p>
          <a:p>
            <a:r>
              <a:rPr lang="en-US" dirty="0" smtClean="0">
                <a:cs typeface="Times New Roman" pitchFamily="18" charset="0"/>
              </a:rPr>
              <a:t>Noise must be detected so its source can be determined</a:t>
            </a:r>
          </a:p>
          <a:p>
            <a:r>
              <a:rPr lang="en-US" dirty="0" smtClean="0">
                <a:cs typeface="Times New Roman" pitchFamily="18" charset="0"/>
              </a:rPr>
              <a:t>If a line is in loopback mode it will not be able to transfer data</a:t>
            </a:r>
          </a:p>
        </p:txBody>
      </p:sp>
      <p:sp>
        <p:nvSpPr>
          <p:cNvPr id="4813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81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9D462D-30CC-478D-8A0E-4CF68005D257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Diagnostic Functions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The</a:t>
            </a:r>
            <a:r>
              <a:rPr lang="en-US" baseline="0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should signal this problem</a:t>
            </a:r>
          </a:p>
          <a:p>
            <a:r>
              <a:rPr lang="en-US" dirty="0" smtClean="0">
                <a:cs typeface="Times New Roman" pitchFamily="18" charset="0"/>
              </a:rPr>
              <a:t>If the circuit was setup in the wrong mode the circuit will not function</a:t>
            </a:r>
          </a:p>
          <a:p>
            <a:r>
              <a:rPr lang="en-US" dirty="0" smtClean="0">
                <a:cs typeface="Times New Roman" pitchFamily="18" charset="0"/>
              </a:rPr>
              <a:t>Again a 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r>
              <a:rPr lang="en-US" dirty="0" smtClean="0">
                <a:cs typeface="Times New Roman" pitchFamily="18" charset="0"/>
              </a:rPr>
              <a:t> should show this</a:t>
            </a:r>
            <a:endParaRPr lang="en-US" dirty="0" smtClean="0"/>
          </a:p>
        </p:txBody>
      </p:sp>
      <p:sp>
        <p:nvSpPr>
          <p:cNvPr id="4915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491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61BE9B-B3E0-4014-8577-F9BAF8DCF1C8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CSU/</a:t>
            </a:r>
            <a:r>
              <a:rPr lang="en-US" dirty="0" err="1" smtClean="0"/>
              <a:t>DSU</a:t>
            </a:r>
            <a:r>
              <a:rPr lang="en-US" dirty="0" smtClean="0"/>
              <a:t> Format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cs typeface="Times New Roman" pitchFamily="18" charset="0"/>
              </a:rPr>
              <a:t>Although the functions performed by the CSU/DSU will remain the standalone unit will eventually go away</a:t>
            </a:r>
          </a:p>
          <a:p>
            <a:r>
              <a:rPr lang="en-US" smtClean="0">
                <a:cs typeface="Times New Roman" pitchFamily="18" charset="0"/>
              </a:rPr>
              <a:t>This function is increasingly being integrated into other units such as routers</a:t>
            </a:r>
          </a:p>
        </p:txBody>
      </p:sp>
      <p:sp>
        <p:nvSpPr>
          <p:cNvPr id="5018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501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C09067-8F82-4ACD-B06E-5E426F1AB484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CSU/</a:t>
            </a:r>
            <a:r>
              <a:rPr lang="en-US" dirty="0" err="1" smtClean="0">
                <a:cs typeface="Times New Roman" pitchFamily="18" charset="0"/>
              </a:rPr>
              <a:t>DSU</a:t>
            </a:r>
            <a:r>
              <a:rPr lang="en-US" dirty="0" smtClean="0">
                <a:cs typeface="Times New Roman" pitchFamily="18" charset="0"/>
              </a:rPr>
              <a:t> in Router</a:t>
            </a: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AB857D-169F-47BB-866A-DB7B50C160DB}" type="slidenum">
              <a:rPr lang="en-US"/>
              <a:pPr/>
              <a:t>48</a:t>
            </a:fld>
            <a:endParaRPr lang="en-US"/>
          </a:p>
        </p:txBody>
      </p:sp>
      <p:pic>
        <p:nvPicPr>
          <p:cNvPr id="51205" name="Picture 4" descr="D:\CSUDSUInRou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6938963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T1: A Survival Guide</a:t>
            </a:r>
          </a:p>
          <a:p>
            <a:pPr lvl="1"/>
            <a:r>
              <a:rPr lang="en-US" dirty="0" smtClean="0"/>
              <a:t>Michael S. </a:t>
            </a:r>
            <a:r>
              <a:rPr lang="en-US" dirty="0" err="1" smtClean="0"/>
              <a:t>Gast</a:t>
            </a:r>
            <a:endParaRPr lang="en-US" dirty="0" smtClean="0"/>
          </a:p>
          <a:p>
            <a:pPr lvl="1"/>
            <a:r>
              <a:rPr lang="en-US" dirty="0" smtClean="0"/>
              <a:t>ISBN 0596001274</a:t>
            </a:r>
          </a:p>
        </p:txBody>
      </p:sp>
      <p:sp>
        <p:nvSpPr>
          <p:cNvPr id="5222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522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4C79F6-4F35-4912-BD9F-8F210CB8F0DA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What Does a CSU Do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cs typeface="Times New Roman" pitchFamily="18" charset="0"/>
              </a:rPr>
              <a:t>But during the course of telecommunications deregulation, users were allowed to buy and install their own CSUs</a:t>
            </a:r>
          </a:p>
          <a:p>
            <a:r>
              <a:rPr lang="en-US" smtClean="0">
                <a:cs typeface="Times New Roman" pitchFamily="18" charset="0"/>
              </a:rPr>
              <a:t>One of the principal functions of a CSU is to protect the carrier and its customers from any weird events your network might introduce onto the carrier's system</a:t>
            </a:r>
          </a:p>
        </p:txBody>
      </p:sp>
      <p:sp>
        <p:nvSpPr>
          <p:cNvPr id="717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D3B33B-5DD9-4F1A-9FD4-AE6B3081E4A5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What Does a CSU Do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cs typeface="Times New Roman" pitchFamily="18" charset="0"/>
              </a:rPr>
              <a:t>Since the Carterphone decision the phone company has been somewhat paranoid</a:t>
            </a:r>
          </a:p>
          <a:p>
            <a:r>
              <a:rPr lang="en-US" smtClean="0">
                <a:cs typeface="Times New Roman" pitchFamily="18" charset="0"/>
              </a:rPr>
              <a:t>A CSU provides proper electrical termination for the telephone line and performs line conditioning and equalization</a:t>
            </a:r>
          </a:p>
        </p:txBody>
      </p:sp>
      <p:sp>
        <p:nvSpPr>
          <p:cNvPr id="819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81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C061E4-2016-4910-BAB6-5A6B25602245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What Does a CSU Do</a:t>
            </a:r>
            <a:endParaRPr 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cs typeface="Times New Roman" pitchFamily="18" charset="0"/>
              </a:rPr>
              <a:t>It also supports loopback tests for the carrier, meaning the CSU can reflect a diagnostic signal to the telephone company without sending it through any CPE, so the carrier can determine if a problem is one it needs to correct itself</a:t>
            </a:r>
          </a:p>
          <a:p>
            <a:r>
              <a:rPr lang="en-US" smtClean="0">
                <a:cs typeface="Times New Roman" pitchFamily="18" charset="0"/>
              </a:rPr>
              <a:t>CSUs often have indicator lights or LEDs that identify lost local lines, lost connections, and loopback operation</a:t>
            </a:r>
            <a:endParaRPr lang="en-US" smtClean="0"/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720C1F-36C7-4D86-9541-C1E92C46F7E6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What Does a </a:t>
            </a:r>
            <a:r>
              <a:rPr lang="en-US" dirty="0" err="1" smtClean="0">
                <a:cs typeface="Times New Roman" pitchFamily="18" charset="0"/>
              </a:rPr>
              <a:t>DSU</a:t>
            </a:r>
            <a:r>
              <a:rPr lang="en-US" dirty="0" smtClean="0">
                <a:cs typeface="Times New Roman" pitchFamily="18" charset="0"/>
              </a:rPr>
              <a:t> Do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cs typeface="Times New Roman" pitchFamily="18" charset="0"/>
              </a:rPr>
              <a:t>Data service units - sometimes referred to as digital service units - or DSUs, sit between a CSU and customer equipment such as routers</a:t>
            </a:r>
          </a:p>
          <a:p>
            <a:r>
              <a:rPr lang="en-US" smtClean="0">
                <a:cs typeface="Times New Roman" pitchFamily="18" charset="0"/>
              </a:rPr>
              <a:t>DSUs are commonly equipped with RS-232 or V.35 interfaces</a:t>
            </a:r>
          </a:p>
        </p:txBody>
      </p:sp>
      <p:sp>
        <p:nvSpPr>
          <p:cNvPr id="1024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02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F19C6B-EC01-42DA-B11B-7E636A21CA12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</a:t>
            </a:r>
            <a:r>
              <a:rPr lang="en-US" dirty="0" err="1" smtClean="0"/>
              <a:t>DSU</a:t>
            </a:r>
            <a:r>
              <a:rPr lang="en-US" dirty="0" smtClean="0"/>
              <a:t> Do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cs typeface="Times New Roman" pitchFamily="18" charset="0"/>
              </a:rPr>
              <a:t>Their main function is to adapt the digital data stream produced by the customer equipment to the signaling standards of the telephone carrier equipment, and vice versa</a:t>
            </a:r>
            <a:endParaRPr lang="en-US" smtClean="0"/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Copyright 2000-2010 Kenneth M. Chipps Ph.D. www.chipps.com</a:t>
            </a:r>
            <a:endParaRPr lang="en-US"/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9F6DBD-BBD4-461E-A600-E89F6CE2E7FB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CNA">
  <a:themeElements>
    <a:clrScheme name="CiscoAcadem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scoAcadem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025" tIns="36512" rIns="73025" bIns="36512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025" tIns="36512" rIns="73025" bIns="36512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iscoAcadem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CCNA</Template>
  <TotalTime>1916</TotalTime>
  <Words>1398</Words>
  <Application>Microsoft Office PowerPoint</Application>
  <PresentationFormat>On-screen Show (4:3)</PresentationFormat>
  <Paragraphs>222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CCNA</vt:lpstr>
      <vt:lpstr>CSU/DSU</vt:lpstr>
      <vt:lpstr>Objectives of This Section</vt:lpstr>
      <vt:lpstr>What is CSU/DSU</vt:lpstr>
      <vt:lpstr>What Does a CSU Do</vt:lpstr>
      <vt:lpstr>What Does a CSU Do</vt:lpstr>
      <vt:lpstr>What Does a CSU Do</vt:lpstr>
      <vt:lpstr>What Does a CSU Do</vt:lpstr>
      <vt:lpstr>What Does a DSU Do</vt:lpstr>
      <vt:lpstr>What Does a DSU Do</vt:lpstr>
      <vt:lpstr>Physical Types of CSU/DSUs</vt:lpstr>
      <vt:lpstr>Table Top CSU/DSU</vt:lpstr>
      <vt:lpstr>Table Top CSU/DSU</vt:lpstr>
      <vt:lpstr>Table Top CSU/DSU</vt:lpstr>
      <vt:lpstr>Table Top CSU/DSU</vt:lpstr>
      <vt:lpstr>Rack Mounted CSU/DSU</vt:lpstr>
      <vt:lpstr>Shelf Mounted CSU/DSU</vt:lpstr>
      <vt:lpstr>Shelf Mounted CSU/DSU</vt:lpstr>
      <vt:lpstr>Shelf Mounted CSU/DSU</vt:lpstr>
      <vt:lpstr>Shelf Mounted CSU/DSU</vt:lpstr>
      <vt:lpstr>Shelf Mounted CSU/DSU</vt:lpstr>
      <vt:lpstr>Shelf Mounted CSU/DSU</vt:lpstr>
      <vt:lpstr>Shelf Mounted CSU/DSU</vt:lpstr>
      <vt:lpstr>Shelf Mounted CSU/DSU</vt:lpstr>
      <vt:lpstr>Shelf Mounted CSU/DSU</vt:lpstr>
      <vt:lpstr>CSU/DSU Interfaces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CSU/DSU Configuration</vt:lpstr>
      <vt:lpstr>Diagnostic Functions</vt:lpstr>
      <vt:lpstr>Diagnostic Functions</vt:lpstr>
      <vt:lpstr>Diagnostic Functions</vt:lpstr>
      <vt:lpstr>CSU/DSU Format</vt:lpstr>
      <vt:lpstr>CSU/DSU in Router</vt:lpstr>
      <vt:lpstr>For More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CSU/DSU</dc:title>
  <dc:creator>Kenneth M. Chipps Ph.D.</dc:creator>
  <cp:lastModifiedBy>Kenneth M. Chipps Ph.D.</cp:lastModifiedBy>
  <cp:revision>146</cp:revision>
  <dcterms:created xsi:type="dcterms:W3CDTF">2000-09-27T16:26:34Z</dcterms:created>
  <dcterms:modified xsi:type="dcterms:W3CDTF">2010-01-17T20:34:57Z</dcterms:modified>
</cp:coreProperties>
</file>