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8"/>
  </p:notesMasterIdLst>
  <p:handoutMasterIdLst>
    <p:handoutMasterId r:id="rId79"/>
  </p:handoutMasterIdLst>
  <p:sldIdLst>
    <p:sldId id="256" r:id="rId2"/>
    <p:sldId id="271" r:id="rId3"/>
    <p:sldId id="585" r:id="rId4"/>
    <p:sldId id="513" r:id="rId5"/>
    <p:sldId id="514" r:id="rId6"/>
    <p:sldId id="516" r:id="rId7"/>
    <p:sldId id="515" r:id="rId8"/>
    <p:sldId id="522" r:id="rId9"/>
    <p:sldId id="523" r:id="rId10"/>
    <p:sldId id="524" r:id="rId11"/>
    <p:sldId id="546" r:id="rId12"/>
    <p:sldId id="547" r:id="rId13"/>
    <p:sldId id="548" r:id="rId14"/>
    <p:sldId id="549" r:id="rId15"/>
    <p:sldId id="550" r:id="rId16"/>
    <p:sldId id="551" r:id="rId17"/>
    <p:sldId id="552" r:id="rId18"/>
    <p:sldId id="553" r:id="rId19"/>
    <p:sldId id="554" r:id="rId20"/>
    <p:sldId id="555" r:id="rId21"/>
    <p:sldId id="556" r:id="rId22"/>
    <p:sldId id="558" r:id="rId23"/>
    <p:sldId id="559" r:id="rId24"/>
    <p:sldId id="517" r:id="rId25"/>
    <p:sldId id="518" r:id="rId26"/>
    <p:sldId id="519" r:id="rId27"/>
    <p:sldId id="520" r:id="rId28"/>
    <p:sldId id="521" r:id="rId29"/>
    <p:sldId id="481" r:id="rId30"/>
    <p:sldId id="506" r:id="rId31"/>
    <p:sldId id="560" r:id="rId32"/>
    <p:sldId id="561" r:id="rId33"/>
    <p:sldId id="525" r:id="rId34"/>
    <p:sldId id="526" r:id="rId35"/>
    <p:sldId id="527" r:id="rId36"/>
    <p:sldId id="529" r:id="rId37"/>
    <p:sldId id="482" r:id="rId38"/>
    <p:sldId id="530" r:id="rId39"/>
    <p:sldId id="531" r:id="rId40"/>
    <p:sldId id="532" r:id="rId41"/>
    <p:sldId id="533" r:id="rId42"/>
    <p:sldId id="534" r:id="rId43"/>
    <p:sldId id="535" r:id="rId44"/>
    <p:sldId id="537" r:id="rId45"/>
    <p:sldId id="536" r:id="rId46"/>
    <p:sldId id="538" r:id="rId47"/>
    <p:sldId id="539" r:id="rId48"/>
    <p:sldId id="540" r:id="rId49"/>
    <p:sldId id="541" r:id="rId50"/>
    <p:sldId id="542" r:id="rId51"/>
    <p:sldId id="583" r:id="rId52"/>
    <p:sldId id="584" r:id="rId53"/>
    <p:sldId id="543" r:id="rId54"/>
    <p:sldId id="544" r:id="rId55"/>
    <p:sldId id="545" r:id="rId56"/>
    <p:sldId id="562" r:id="rId57"/>
    <p:sldId id="563" r:id="rId58"/>
    <p:sldId id="564" r:id="rId59"/>
    <p:sldId id="565" r:id="rId60"/>
    <p:sldId id="566" r:id="rId61"/>
    <p:sldId id="567" r:id="rId62"/>
    <p:sldId id="568" r:id="rId63"/>
    <p:sldId id="569" r:id="rId64"/>
    <p:sldId id="570" r:id="rId65"/>
    <p:sldId id="571" r:id="rId66"/>
    <p:sldId id="572" r:id="rId67"/>
    <p:sldId id="573" r:id="rId68"/>
    <p:sldId id="574" r:id="rId69"/>
    <p:sldId id="575" r:id="rId70"/>
    <p:sldId id="576" r:id="rId71"/>
    <p:sldId id="487" r:id="rId72"/>
    <p:sldId id="577" r:id="rId73"/>
    <p:sldId id="488" r:id="rId74"/>
    <p:sldId id="578" r:id="rId75"/>
    <p:sldId id="580" r:id="rId76"/>
    <p:sldId id="489" r:id="rId7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432" autoAdjust="0"/>
  </p:normalViewPr>
  <p:slideViewPr>
    <p:cSldViewPr>
      <p:cViewPr varScale="1">
        <p:scale>
          <a:sx n="52" d="100"/>
          <a:sy n="52" d="100"/>
        </p:scale>
        <p:origin x="-948" y="-102"/>
      </p:cViewPr>
      <p:guideLst>
        <p:guide orient="horz" pos="2160"/>
        <p:guide pos="2880"/>
      </p:guideLst>
    </p:cSldViewPr>
  </p:slideViewPr>
  <p:outlineViewPr>
    <p:cViewPr>
      <p:scale>
        <a:sx n="33" d="100"/>
        <a:sy n="33" d="100"/>
      </p:scale>
      <p:origin x="0" y="358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22531" name="Rectangle 2051"/>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22532" name="Rectangle 2052"/>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22533" name="Rectangle 2053"/>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8C8A413-F1AF-434D-B6D3-328A89735759}" type="slidenum">
              <a:rPr lang="en-US"/>
              <a:pPr>
                <a:defRPr/>
              </a:pPr>
              <a:t>‹#›</a:t>
            </a:fld>
            <a:endParaRPr lang="en-US" dirty="0"/>
          </a:p>
        </p:txBody>
      </p:sp>
    </p:spTree>
    <p:extLst>
      <p:ext uri="{BB962C8B-B14F-4D97-AF65-F5344CB8AC3E}">
        <p14:creationId xmlns:p14="http://schemas.microsoft.com/office/powerpoint/2010/main" val="3619101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DF5FB93-1A13-40AF-97E7-DEEE26AF2EA3}" type="slidenum">
              <a:rPr lang="en-US"/>
              <a:pPr>
                <a:defRPr/>
              </a:pPr>
              <a:t>‹#›</a:t>
            </a:fld>
            <a:endParaRPr lang="en-US" dirty="0"/>
          </a:p>
        </p:txBody>
      </p:sp>
    </p:spTree>
    <p:extLst>
      <p:ext uri="{BB962C8B-B14F-4D97-AF65-F5344CB8AC3E}">
        <p14:creationId xmlns:p14="http://schemas.microsoft.com/office/powerpoint/2010/main" val="2706235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lvl1pPr defTabSz="884499">
              <a:defRPr sz="2400">
                <a:solidFill>
                  <a:schemeClr val="tx1"/>
                </a:solidFill>
                <a:latin typeface="Arial" charset="0"/>
              </a:defRPr>
            </a:lvl1pPr>
            <a:lvl2pPr marL="745848" indent="-286864" defTabSz="884499">
              <a:defRPr sz="2400">
                <a:solidFill>
                  <a:schemeClr val="tx1"/>
                </a:solidFill>
                <a:latin typeface="Arial" charset="0"/>
              </a:defRPr>
            </a:lvl2pPr>
            <a:lvl3pPr marL="1147458" indent="-229492" defTabSz="884499">
              <a:defRPr sz="2400">
                <a:solidFill>
                  <a:schemeClr val="tx1"/>
                </a:solidFill>
                <a:latin typeface="Arial" charset="0"/>
              </a:defRPr>
            </a:lvl3pPr>
            <a:lvl4pPr marL="1606441" indent="-229492" defTabSz="884499">
              <a:defRPr sz="2400">
                <a:solidFill>
                  <a:schemeClr val="tx1"/>
                </a:solidFill>
                <a:latin typeface="Arial" charset="0"/>
              </a:defRPr>
            </a:lvl4pPr>
            <a:lvl5pPr marL="2065424" indent="-229492" defTabSz="884499">
              <a:defRPr sz="2400">
                <a:solidFill>
                  <a:schemeClr val="tx1"/>
                </a:solidFill>
                <a:latin typeface="Arial" charset="0"/>
              </a:defRPr>
            </a:lvl5pPr>
            <a:lvl6pPr marL="2524407" indent="-229492" algn="ctr" defTabSz="884499" eaLnBrk="0" fontAlgn="base" hangingPunct="0">
              <a:lnSpc>
                <a:spcPct val="90000"/>
              </a:lnSpc>
              <a:spcBef>
                <a:spcPct val="0"/>
              </a:spcBef>
              <a:spcAft>
                <a:spcPct val="0"/>
              </a:spcAft>
              <a:defRPr sz="2400">
                <a:solidFill>
                  <a:schemeClr val="tx1"/>
                </a:solidFill>
                <a:latin typeface="Arial" charset="0"/>
              </a:defRPr>
            </a:lvl6pPr>
            <a:lvl7pPr marL="2983390" indent="-229492" algn="ctr" defTabSz="884499" eaLnBrk="0" fontAlgn="base" hangingPunct="0">
              <a:lnSpc>
                <a:spcPct val="90000"/>
              </a:lnSpc>
              <a:spcBef>
                <a:spcPct val="0"/>
              </a:spcBef>
              <a:spcAft>
                <a:spcPct val="0"/>
              </a:spcAft>
              <a:defRPr sz="2400">
                <a:solidFill>
                  <a:schemeClr val="tx1"/>
                </a:solidFill>
                <a:latin typeface="Arial" charset="0"/>
              </a:defRPr>
            </a:lvl7pPr>
            <a:lvl8pPr marL="3442373" indent="-229492" algn="ctr" defTabSz="884499" eaLnBrk="0" fontAlgn="base" hangingPunct="0">
              <a:lnSpc>
                <a:spcPct val="90000"/>
              </a:lnSpc>
              <a:spcBef>
                <a:spcPct val="0"/>
              </a:spcBef>
              <a:spcAft>
                <a:spcPct val="0"/>
              </a:spcAft>
              <a:defRPr sz="2400">
                <a:solidFill>
                  <a:schemeClr val="tx1"/>
                </a:solidFill>
                <a:latin typeface="Arial" charset="0"/>
              </a:defRPr>
            </a:lvl8pPr>
            <a:lvl9pPr marL="3901356" indent="-229492" algn="ctr" defTabSz="884499" eaLnBrk="0" fontAlgn="base" hangingPunct="0">
              <a:lnSpc>
                <a:spcPct val="90000"/>
              </a:lnSpc>
              <a:spcBef>
                <a:spcPct val="0"/>
              </a:spcBef>
              <a:spcAft>
                <a:spcPct val="0"/>
              </a:spcAft>
              <a:defRPr sz="2400">
                <a:solidFill>
                  <a:schemeClr val="tx1"/>
                </a:solidFill>
                <a:latin typeface="Arial" charset="0"/>
              </a:defRPr>
            </a:lvl9pPr>
          </a:lstStyle>
          <a:p>
            <a:fld id="{ED8EEEAF-0718-4C3E-8124-EE6ABC9B2F3C}" type="slidenum">
              <a:rPr lang="en-US" sz="800"/>
              <a:pPr/>
              <a:t>29</a:t>
            </a:fld>
            <a:endParaRPr lang="en-US" sz="8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lvl1pPr defTabSz="884499">
              <a:defRPr sz="2400">
                <a:solidFill>
                  <a:schemeClr val="tx1"/>
                </a:solidFill>
                <a:latin typeface="Arial" charset="0"/>
              </a:defRPr>
            </a:lvl1pPr>
            <a:lvl2pPr marL="745848" indent="-286864" defTabSz="884499">
              <a:defRPr sz="2400">
                <a:solidFill>
                  <a:schemeClr val="tx1"/>
                </a:solidFill>
                <a:latin typeface="Arial" charset="0"/>
              </a:defRPr>
            </a:lvl2pPr>
            <a:lvl3pPr marL="1147458" indent="-229492" defTabSz="884499">
              <a:defRPr sz="2400">
                <a:solidFill>
                  <a:schemeClr val="tx1"/>
                </a:solidFill>
                <a:latin typeface="Arial" charset="0"/>
              </a:defRPr>
            </a:lvl3pPr>
            <a:lvl4pPr marL="1606441" indent="-229492" defTabSz="884499">
              <a:defRPr sz="2400">
                <a:solidFill>
                  <a:schemeClr val="tx1"/>
                </a:solidFill>
                <a:latin typeface="Arial" charset="0"/>
              </a:defRPr>
            </a:lvl4pPr>
            <a:lvl5pPr marL="2065424" indent="-229492" defTabSz="884499">
              <a:defRPr sz="2400">
                <a:solidFill>
                  <a:schemeClr val="tx1"/>
                </a:solidFill>
                <a:latin typeface="Arial" charset="0"/>
              </a:defRPr>
            </a:lvl5pPr>
            <a:lvl6pPr marL="2524407" indent="-229492" algn="ctr" defTabSz="884499" eaLnBrk="0" fontAlgn="base" hangingPunct="0">
              <a:lnSpc>
                <a:spcPct val="90000"/>
              </a:lnSpc>
              <a:spcBef>
                <a:spcPct val="0"/>
              </a:spcBef>
              <a:spcAft>
                <a:spcPct val="0"/>
              </a:spcAft>
              <a:defRPr sz="2400">
                <a:solidFill>
                  <a:schemeClr val="tx1"/>
                </a:solidFill>
                <a:latin typeface="Arial" charset="0"/>
              </a:defRPr>
            </a:lvl6pPr>
            <a:lvl7pPr marL="2983390" indent="-229492" algn="ctr" defTabSz="884499" eaLnBrk="0" fontAlgn="base" hangingPunct="0">
              <a:lnSpc>
                <a:spcPct val="90000"/>
              </a:lnSpc>
              <a:spcBef>
                <a:spcPct val="0"/>
              </a:spcBef>
              <a:spcAft>
                <a:spcPct val="0"/>
              </a:spcAft>
              <a:defRPr sz="2400">
                <a:solidFill>
                  <a:schemeClr val="tx1"/>
                </a:solidFill>
                <a:latin typeface="Arial" charset="0"/>
              </a:defRPr>
            </a:lvl7pPr>
            <a:lvl8pPr marL="3442373" indent="-229492" algn="ctr" defTabSz="884499" eaLnBrk="0" fontAlgn="base" hangingPunct="0">
              <a:lnSpc>
                <a:spcPct val="90000"/>
              </a:lnSpc>
              <a:spcBef>
                <a:spcPct val="0"/>
              </a:spcBef>
              <a:spcAft>
                <a:spcPct val="0"/>
              </a:spcAft>
              <a:defRPr sz="2400">
                <a:solidFill>
                  <a:schemeClr val="tx1"/>
                </a:solidFill>
                <a:latin typeface="Arial" charset="0"/>
              </a:defRPr>
            </a:lvl8pPr>
            <a:lvl9pPr marL="3901356" indent="-229492" algn="ctr" defTabSz="884499" eaLnBrk="0" fontAlgn="base" hangingPunct="0">
              <a:lnSpc>
                <a:spcPct val="90000"/>
              </a:lnSpc>
              <a:spcBef>
                <a:spcPct val="0"/>
              </a:spcBef>
              <a:spcAft>
                <a:spcPct val="0"/>
              </a:spcAft>
              <a:defRPr sz="2400">
                <a:solidFill>
                  <a:schemeClr val="tx1"/>
                </a:solidFill>
                <a:latin typeface="Arial" charset="0"/>
              </a:defRPr>
            </a:lvl9pPr>
          </a:lstStyle>
          <a:p>
            <a:fld id="{ED8EEEAF-0718-4C3E-8124-EE6ABC9B2F3C}" type="slidenum">
              <a:rPr lang="en-US" sz="800"/>
              <a:pPr/>
              <a:t>30</a:t>
            </a:fld>
            <a:endParaRPr lang="en-US" sz="8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sldNum" sz="quarter" idx="5"/>
          </p:nvPr>
        </p:nvSpPr>
        <p:spPr>
          <a:noFill/>
        </p:spPr>
        <p:txBody>
          <a:bodyPr/>
          <a:lstStyle>
            <a:lvl1pPr defTabSz="884499">
              <a:defRPr sz="2400">
                <a:solidFill>
                  <a:schemeClr val="tx1"/>
                </a:solidFill>
                <a:latin typeface="Arial" charset="0"/>
              </a:defRPr>
            </a:lvl1pPr>
            <a:lvl2pPr marL="745848" indent="-286864" defTabSz="884499">
              <a:defRPr sz="2400">
                <a:solidFill>
                  <a:schemeClr val="tx1"/>
                </a:solidFill>
                <a:latin typeface="Arial" charset="0"/>
              </a:defRPr>
            </a:lvl2pPr>
            <a:lvl3pPr marL="1147458" indent="-229492" defTabSz="884499">
              <a:defRPr sz="2400">
                <a:solidFill>
                  <a:schemeClr val="tx1"/>
                </a:solidFill>
                <a:latin typeface="Arial" charset="0"/>
              </a:defRPr>
            </a:lvl3pPr>
            <a:lvl4pPr marL="1606441" indent="-229492" defTabSz="884499">
              <a:defRPr sz="2400">
                <a:solidFill>
                  <a:schemeClr val="tx1"/>
                </a:solidFill>
                <a:latin typeface="Arial" charset="0"/>
              </a:defRPr>
            </a:lvl4pPr>
            <a:lvl5pPr marL="2065424" indent="-229492" defTabSz="884499">
              <a:defRPr sz="2400">
                <a:solidFill>
                  <a:schemeClr val="tx1"/>
                </a:solidFill>
                <a:latin typeface="Arial" charset="0"/>
              </a:defRPr>
            </a:lvl5pPr>
            <a:lvl6pPr marL="2524407" indent="-229492" algn="ctr" defTabSz="884499" eaLnBrk="0" fontAlgn="base" hangingPunct="0">
              <a:lnSpc>
                <a:spcPct val="90000"/>
              </a:lnSpc>
              <a:spcBef>
                <a:spcPct val="0"/>
              </a:spcBef>
              <a:spcAft>
                <a:spcPct val="0"/>
              </a:spcAft>
              <a:defRPr sz="2400">
                <a:solidFill>
                  <a:schemeClr val="tx1"/>
                </a:solidFill>
                <a:latin typeface="Arial" charset="0"/>
              </a:defRPr>
            </a:lvl6pPr>
            <a:lvl7pPr marL="2983390" indent="-229492" algn="ctr" defTabSz="884499" eaLnBrk="0" fontAlgn="base" hangingPunct="0">
              <a:lnSpc>
                <a:spcPct val="90000"/>
              </a:lnSpc>
              <a:spcBef>
                <a:spcPct val="0"/>
              </a:spcBef>
              <a:spcAft>
                <a:spcPct val="0"/>
              </a:spcAft>
              <a:defRPr sz="2400">
                <a:solidFill>
                  <a:schemeClr val="tx1"/>
                </a:solidFill>
                <a:latin typeface="Arial" charset="0"/>
              </a:defRPr>
            </a:lvl7pPr>
            <a:lvl8pPr marL="3442373" indent="-229492" algn="ctr" defTabSz="884499" eaLnBrk="0" fontAlgn="base" hangingPunct="0">
              <a:lnSpc>
                <a:spcPct val="90000"/>
              </a:lnSpc>
              <a:spcBef>
                <a:spcPct val="0"/>
              </a:spcBef>
              <a:spcAft>
                <a:spcPct val="0"/>
              </a:spcAft>
              <a:defRPr sz="2400">
                <a:solidFill>
                  <a:schemeClr val="tx1"/>
                </a:solidFill>
                <a:latin typeface="Arial" charset="0"/>
              </a:defRPr>
            </a:lvl8pPr>
            <a:lvl9pPr marL="3901356" indent="-229492" algn="ctr" defTabSz="884499" eaLnBrk="0" fontAlgn="base" hangingPunct="0">
              <a:lnSpc>
                <a:spcPct val="90000"/>
              </a:lnSpc>
              <a:spcBef>
                <a:spcPct val="0"/>
              </a:spcBef>
              <a:spcAft>
                <a:spcPct val="0"/>
              </a:spcAft>
              <a:defRPr sz="2400">
                <a:solidFill>
                  <a:schemeClr val="tx1"/>
                </a:solidFill>
                <a:latin typeface="Arial" charset="0"/>
              </a:defRPr>
            </a:lvl9pPr>
          </a:lstStyle>
          <a:p>
            <a:fld id="{4F5C5BE2-D1CF-416F-AEA4-020ED60E947D}" type="slidenum">
              <a:rPr lang="en-US" sz="800"/>
              <a:pPr/>
              <a:t>37</a:t>
            </a:fld>
            <a:endParaRPr lang="en-US" sz="8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sldNum" sz="quarter" idx="5"/>
          </p:nvPr>
        </p:nvSpPr>
        <p:spPr>
          <a:noFill/>
        </p:spPr>
        <p:txBody>
          <a:bodyPr/>
          <a:lstStyle>
            <a:lvl1pPr defTabSz="884499">
              <a:defRPr sz="2400">
                <a:solidFill>
                  <a:schemeClr val="tx1"/>
                </a:solidFill>
                <a:latin typeface="Arial" charset="0"/>
              </a:defRPr>
            </a:lvl1pPr>
            <a:lvl2pPr marL="745848" indent="-286864" defTabSz="884499">
              <a:defRPr sz="2400">
                <a:solidFill>
                  <a:schemeClr val="tx1"/>
                </a:solidFill>
                <a:latin typeface="Arial" charset="0"/>
              </a:defRPr>
            </a:lvl2pPr>
            <a:lvl3pPr marL="1147458" indent="-229492" defTabSz="884499">
              <a:defRPr sz="2400">
                <a:solidFill>
                  <a:schemeClr val="tx1"/>
                </a:solidFill>
                <a:latin typeface="Arial" charset="0"/>
              </a:defRPr>
            </a:lvl3pPr>
            <a:lvl4pPr marL="1606441" indent="-229492" defTabSz="884499">
              <a:defRPr sz="2400">
                <a:solidFill>
                  <a:schemeClr val="tx1"/>
                </a:solidFill>
                <a:latin typeface="Arial" charset="0"/>
              </a:defRPr>
            </a:lvl4pPr>
            <a:lvl5pPr marL="2065424" indent="-229492" defTabSz="884499">
              <a:defRPr sz="2400">
                <a:solidFill>
                  <a:schemeClr val="tx1"/>
                </a:solidFill>
                <a:latin typeface="Arial" charset="0"/>
              </a:defRPr>
            </a:lvl5pPr>
            <a:lvl6pPr marL="2524407" indent="-229492" algn="ctr" defTabSz="884499" eaLnBrk="0" fontAlgn="base" hangingPunct="0">
              <a:lnSpc>
                <a:spcPct val="90000"/>
              </a:lnSpc>
              <a:spcBef>
                <a:spcPct val="0"/>
              </a:spcBef>
              <a:spcAft>
                <a:spcPct val="0"/>
              </a:spcAft>
              <a:defRPr sz="2400">
                <a:solidFill>
                  <a:schemeClr val="tx1"/>
                </a:solidFill>
                <a:latin typeface="Arial" charset="0"/>
              </a:defRPr>
            </a:lvl6pPr>
            <a:lvl7pPr marL="2983390" indent="-229492" algn="ctr" defTabSz="884499" eaLnBrk="0" fontAlgn="base" hangingPunct="0">
              <a:lnSpc>
                <a:spcPct val="90000"/>
              </a:lnSpc>
              <a:spcBef>
                <a:spcPct val="0"/>
              </a:spcBef>
              <a:spcAft>
                <a:spcPct val="0"/>
              </a:spcAft>
              <a:defRPr sz="2400">
                <a:solidFill>
                  <a:schemeClr val="tx1"/>
                </a:solidFill>
                <a:latin typeface="Arial" charset="0"/>
              </a:defRPr>
            </a:lvl7pPr>
            <a:lvl8pPr marL="3442373" indent="-229492" algn="ctr" defTabSz="884499" eaLnBrk="0" fontAlgn="base" hangingPunct="0">
              <a:lnSpc>
                <a:spcPct val="90000"/>
              </a:lnSpc>
              <a:spcBef>
                <a:spcPct val="0"/>
              </a:spcBef>
              <a:spcAft>
                <a:spcPct val="0"/>
              </a:spcAft>
              <a:defRPr sz="2400">
                <a:solidFill>
                  <a:schemeClr val="tx1"/>
                </a:solidFill>
                <a:latin typeface="Arial" charset="0"/>
              </a:defRPr>
            </a:lvl8pPr>
            <a:lvl9pPr marL="3901356" indent="-229492" algn="ctr" defTabSz="884499" eaLnBrk="0" fontAlgn="base" hangingPunct="0">
              <a:lnSpc>
                <a:spcPct val="90000"/>
              </a:lnSpc>
              <a:spcBef>
                <a:spcPct val="0"/>
              </a:spcBef>
              <a:spcAft>
                <a:spcPct val="0"/>
              </a:spcAft>
              <a:defRPr sz="2400">
                <a:solidFill>
                  <a:schemeClr val="tx1"/>
                </a:solidFill>
                <a:latin typeface="Arial" charset="0"/>
              </a:defRPr>
            </a:lvl9pPr>
          </a:lstStyle>
          <a:p>
            <a:fld id="{C63FC109-661C-41BA-A3F3-9D18D599A33B}" type="slidenum">
              <a:rPr lang="en-US" sz="800"/>
              <a:pPr/>
              <a:t>71</a:t>
            </a:fld>
            <a:endParaRPr lang="en-US" sz="8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sldNum" sz="quarter" idx="5"/>
          </p:nvPr>
        </p:nvSpPr>
        <p:spPr>
          <a:noFill/>
        </p:spPr>
        <p:txBody>
          <a:bodyPr/>
          <a:lstStyle>
            <a:lvl1pPr defTabSz="884499">
              <a:defRPr sz="2400">
                <a:solidFill>
                  <a:schemeClr val="tx1"/>
                </a:solidFill>
                <a:latin typeface="Arial" charset="0"/>
              </a:defRPr>
            </a:lvl1pPr>
            <a:lvl2pPr marL="745848" indent="-286864" defTabSz="884499">
              <a:defRPr sz="2400">
                <a:solidFill>
                  <a:schemeClr val="tx1"/>
                </a:solidFill>
                <a:latin typeface="Arial" charset="0"/>
              </a:defRPr>
            </a:lvl2pPr>
            <a:lvl3pPr marL="1147458" indent="-229492" defTabSz="884499">
              <a:defRPr sz="2400">
                <a:solidFill>
                  <a:schemeClr val="tx1"/>
                </a:solidFill>
                <a:latin typeface="Arial" charset="0"/>
              </a:defRPr>
            </a:lvl3pPr>
            <a:lvl4pPr marL="1606441" indent="-229492" defTabSz="884499">
              <a:defRPr sz="2400">
                <a:solidFill>
                  <a:schemeClr val="tx1"/>
                </a:solidFill>
                <a:latin typeface="Arial" charset="0"/>
              </a:defRPr>
            </a:lvl4pPr>
            <a:lvl5pPr marL="2065424" indent="-229492" defTabSz="884499">
              <a:defRPr sz="2400">
                <a:solidFill>
                  <a:schemeClr val="tx1"/>
                </a:solidFill>
                <a:latin typeface="Arial" charset="0"/>
              </a:defRPr>
            </a:lvl5pPr>
            <a:lvl6pPr marL="2524407" indent="-229492" algn="ctr" defTabSz="884499" eaLnBrk="0" fontAlgn="base" hangingPunct="0">
              <a:lnSpc>
                <a:spcPct val="90000"/>
              </a:lnSpc>
              <a:spcBef>
                <a:spcPct val="0"/>
              </a:spcBef>
              <a:spcAft>
                <a:spcPct val="0"/>
              </a:spcAft>
              <a:defRPr sz="2400">
                <a:solidFill>
                  <a:schemeClr val="tx1"/>
                </a:solidFill>
                <a:latin typeface="Arial" charset="0"/>
              </a:defRPr>
            </a:lvl6pPr>
            <a:lvl7pPr marL="2983390" indent="-229492" algn="ctr" defTabSz="884499" eaLnBrk="0" fontAlgn="base" hangingPunct="0">
              <a:lnSpc>
                <a:spcPct val="90000"/>
              </a:lnSpc>
              <a:spcBef>
                <a:spcPct val="0"/>
              </a:spcBef>
              <a:spcAft>
                <a:spcPct val="0"/>
              </a:spcAft>
              <a:defRPr sz="2400">
                <a:solidFill>
                  <a:schemeClr val="tx1"/>
                </a:solidFill>
                <a:latin typeface="Arial" charset="0"/>
              </a:defRPr>
            </a:lvl7pPr>
            <a:lvl8pPr marL="3442373" indent="-229492" algn="ctr" defTabSz="884499" eaLnBrk="0" fontAlgn="base" hangingPunct="0">
              <a:lnSpc>
                <a:spcPct val="90000"/>
              </a:lnSpc>
              <a:spcBef>
                <a:spcPct val="0"/>
              </a:spcBef>
              <a:spcAft>
                <a:spcPct val="0"/>
              </a:spcAft>
              <a:defRPr sz="2400">
                <a:solidFill>
                  <a:schemeClr val="tx1"/>
                </a:solidFill>
                <a:latin typeface="Arial" charset="0"/>
              </a:defRPr>
            </a:lvl8pPr>
            <a:lvl9pPr marL="3901356" indent="-229492" algn="ctr" defTabSz="884499" eaLnBrk="0" fontAlgn="base" hangingPunct="0">
              <a:lnSpc>
                <a:spcPct val="90000"/>
              </a:lnSpc>
              <a:spcBef>
                <a:spcPct val="0"/>
              </a:spcBef>
              <a:spcAft>
                <a:spcPct val="0"/>
              </a:spcAft>
              <a:defRPr sz="2400">
                <a:solidFill>
                  <a:schemeClr val="tx1"/>
                </a:solidFill>
                <a:latin typeface="Arial" charset="0"/>
              </a:defRPr>
            </a:lvl9pPr>
          </a:lstStyle>
          <a:p>
            <a:fld id="{7004D517-3BF3-4D45-B498-99D1C81FD848}" type="slidenum">
              <a:rPr lang="en-US" sz="800"/>
              <a:pPr/>
              <a:t>73</a:t>
            </a:fld>
            <a:endParaRPr lang="en-US" sz="8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sldNum" sz="quarter" idx="5"/>
          </p:nvPr>
        </p:nvSpPr>
        <p:spPr>
          <a:noFill/>
        </p:spPr>
        <p:txBody>
          <a:bodyPr/>
          <a:lstStyle>
            <a:lvl1pPr defTabSz="884499">
              <a:defRPr sz="2400">
                <a:solidFill>
                  <a:schemeClr val="tx1"/>
                </a:solidFill>
                <a:latin typeface="Arial" charset="0"/>
              </a:defRPr>
            </a:lvl1pPr>
            <a:lvl2pPr marL="745848" indent="-286864" defTabSz="884499">
              <a:defRPr sz="2400">
                <a:solidFill>
                  <a:schemeClr val="tx1"/>
                </a:solidFill>
                <a:latin typeface="Arial" charset="0"/>
              </a:defRPr>
            </a:lvl2pPr>
            <a:lvl3pPr marL="1147458" indent="-229492" defTabSz="884499">
              <a:defRPr sz="2400">
                <a:solidFill>
                  <a:schemeClr val="tx1"/>
                </a:solidFill>
                <a:latin typeface="Arial" charset="0"/>
              </a:defRPr>
            </a:lvl3pPr>
            <a:lvl4pPr marL="1606441" indent="-229492" defTabSz="884499">
              <a:defRPr sz="2400">
                <a:solidFill>
                  <a:schemeClr val="tx1"/>
                </a:solidFill>
                <a:latin typeface="Arial" charset="0"/>
              </a:defRPr>
            </a:lvl4pPr>
            <a:lvl5pPr marL="2065424" indent="-229492" defTabSz="884499">
              <a:defRPr sz="2400">
                <a:solidFill>
                  <a:schemeClr val="tx1"/>
                </a:solidFill>
                <a:latin typeface="Arial" charset="0"/>
              </a:defRPr>
            </a:lvl5pPr>
            <a:lvl6pPr marL="2524407" indent="-229492" algn="ctr" defTabSz="884499" eaLnBrk="0" fontAlgn="base" hangingPunct="0">
              <a:lnSpc>
                <a:spcPct val="90000"/>
              </a:lnSpc>
              <a:spcBef>
                <a:spcPct val="0"/>
              </a:spcBef>
              <a:spcAft>
                <a:spcPct val="0"/>
              </a:spcAft>
              <a:defRPr sz="2400">
                <a:solidFill>
                  <a:schemeClr val="tx1"/>
                </a:solidFill>
                <a:latin typeface="Arial" charset="0"/>
              </a:defRPr>
            </a:lvl6pPr>
            <a:lvl7pPr marL="2983390" indent="-229492" algn="ctr" defTabSz="884499" eaLnBrk="0" fontAlgn="base" hangingPunct="0">
              <a:lnSpc>
                <a:spcPct val="90000"/>
              </a:lnSpc>
              <a:spcBef>
                <a:spcPct val="0"/>
              </a:spcBef>
              <a:spcAft>
                <a:spcPct val="0"/>
              </a:spcAft>
              <a:defRPr sz="2400">
                <a:solidFill>
                  <a:schemeClr val="tx1"/>
                </a:solidFill>
                <a:latin typeface="Arial" charset="0"/>
              </a:defRPr>
            </a:lvl7pPr>
            <a:lvl8pPr marL="3442373" indent="-229492" algn="ctr" defTabSz="884499" eaLnBrk="0" fontAlgn="base" hangingPunct="0">
              <a:lnSpc>
                <a:spcPct val="90000"/>
              </a:lnSpc>
              <a:spcBef>
                <a:spcPct val="0"/>
              </a:spcBef>
              <a:spcAft>
                <a:spcPct val="0"/>
              </a:spcAft>
              <a:defRPr sz="2400">
                <a:solidFill>
                  <a:schemeClr val="tx1"/>
                </a:solidFill>
                <a:latin typeface="Arial" charset="0"/>
              </a:defRPr>
            </a:lvl8pPr>
            <a:lvl9pPr marL="3901356" indent="-229492" algn="ctr" defTabSz="884499" eaLnBrk="0" fontAlgn="base" hangingPunct="0">
              <a:lnSpc>
                <a:spcPct val="90000"/>
              </a:lnSpc>
              <a:spcBef>
                <a:spcPct val="0"/>
              </a:spcBef>
              <a:spcAft>
                <a:spcPct val="0"/>
              </a:spcAft>
              <a:defRPr sz="2400">
                <a:solidFill>
                  <a:schemeClr val="tx1"/>
                </a:solidFill>
                <a:latin typeface="Arial" charset="0"/>
              </a:defRPr>
            </a:lvl9pPr>
          </a:lstStyle>
          <a:p>
            <a:fld id="{003415B7-8782-44EA-B5A8-0E0ABB2DFE19}" type="slidenum">
              <a:rPr lang="en-US" sz="800"/>
              <a:pPr/>
              <a:t>76</a:t>
            </a:fld>
            <a:endParaRPr lang="en-US" sz="8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atin typeface="Arial" pitchFamily="34" charset="0"/>
                <a:cs typeface="Arial" pitchFamily="34" charset="0"/>
              </a:defRPr>
            </a:lvl1pPr>
          </a:lstStyle>
          <a:p>
            <a:pPr>
              <a:defRPr/>
            </a:pPr>
            <a:r>
              <a:rPr lang="en-US" dirty="0" smtClean="0"/>
              <a:t>Copyright 2010-2011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EC3EDCE2-3F48-4C83-A412-9FF5945021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62C506-1566-4C80-AA94-ADB3F6A7D6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9D5B2A1-4B2B-4705-AF7A-01255B48882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4793D15-3E3E-418C-A963-04BA4A35EB5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1FB8EB4-1EC0-4764-BBE5-A3976A30AAB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386C14-534C-4F13-8018-9B21B3D0EB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dirty="0" smtClean="0"/>
              <a:t>Copyright 2010-2011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279984-D4C8-4C5F-8637-F44FF01E8AC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5E8602-ED94-4C50-A5F4-FF792746489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43430B-8F2E-45E0-A458-0F577E4B902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002B711-A798-4FCF-BF7B-52BD35D76D0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E6CE962-216E-4BC5-B67E-FAB153CB583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6B02C-6B2F-4E58-B3E1-CED23077AE3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5531FF-1A7F-4439-9BB2-0D4DE4CCDC2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2010-2011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5A2FA0F-4089-45EC-8528-45411F5C90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dirty="0" smtClean="0"/>
              <a:t>Copyright 2010-2011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95E01B4-6554-4213-A069-68D8D89D95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r>
              <a:rPr lang="en-US" dirty="0" smtClean="0"/>
              <a:t>Basic</a:t>
            </a:r>
            <a:r>
              <a:rPr lang="en-US" baseline="0" dirty="0" smtClean="0"/>
              <a:t> Network Security</a:t>
            </a:r>
            <a:endParaRPr lang="en-US" dirty="0" smtClean="0"/>
          </a:p>
        </p:txBody>
      </p:sp>
      <p:sp>
        <p:nvSpPr>
          <p:cNvPr id="3075" name="Rectangle 3"/>
          <p:cNvSpPr>
            <a:spLocks noGrp="1" noChangeArrowheads="1"/>
          </p:cNvSpPr>
          <p:nvPr>
            <p:ph type="subTitle" idx="1"/>
          </p:nvPr>
        </p:nvSpPr>
        <p:spPr/>
        <p:txBody>
          <a:bodyPr/>
          <a:lstStyle/>
          <a:p>
            <a:r>
              <a:rPr lang="en-US" sz="2400" dirty="0" smtClean="0"/>
              <a:t>Last Update 2011.05.28</a:t>
            </a:r>
          </a:p>
          <a:p>
            <a:r>
              <a:rPr lang="en-US" sz="2400" dirty="0" smtClean="0"/>
              <a:t>2.1.0</a:t>
            </a:r>
          </a:p>
        </p:txBody>
      </p:sp>
      <p:sp>
        <p:nvSpPr>
          <p:cNvPr id="3076" name="Footer Placeholder 4"/>
          <p:cNvSpPr>
            <a:spLocks noGrp="1"/>
          </p:cNvSpPr>
          <p:nvPr>
            <p:ph type="ftr" sz="quarter" idx="11"/>
          </p:nvPr>
        </p:nvSpPr>
        <p:spPr>
          <a:noFill/>
        </p:spPr>
        <p:txBody>
          <a:bodyPr/>
          <a:lstStyle/>
          <a:p>
            <a:r>
              <a:rPr lang="en-US" dirty="0" smtClean="0"/>
              <a:t>Copyright 2010-2011 Kenneth M. Chipps Ph.D. www.chipps.com</a:t>
            </a:r>
            <a:endParaRPr lang="en-US" dirty="0"/>
          </a:p>
        </p:txBody>
      </p:sp>
      <p:sp>
        <p:nvSpPr>
          <p:cNvPr id="3077" name="Slide Number Placeholder 5"/>
          <p:cNvSpPr>
            <a:spLocks noGrp="1"/>
          </p:cNvSpPr>
          <p:nvPr>
            <p:ph type="sldNum" sz="quarter" idx="12"/>
          </p:nvPr>
        </p:nvSpPr>
        <p:spPr>
          <a:noFill/>
        </p:spPr>
        <p:txBody>
          <a:bodyPr/>
          <a:lstStyle/>
          <a:p>
            <a:fld id="{267A78A4-9A55-470A-BFF9-B5A712A61A66}" type="slidenum">
              <a:rPr lang="en-US"/>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Misuse of a public web application </a:t>
            </a:r>
          </a:p>
          <a:p>
            <a:pPr lvl="1"/>
            <a:r>
              <a:rPr lang="en-US" sz="2800" b="0" i="0" u="none" strike="noStrike" baseline="0" dirty="0" smtClean="0">
                <a:solidFill>
                  <a:schemeClr val="tx1"/>
                </a:solidFill>
                <a:latin typeface="+mn-lt"/>
                <a:ea typeface="+mn-ea"/>
                <a:cs typeface="+mn-cs"/>
              </a:rPr>
              <a:t>Theft of proprietary information </a:t>
            </a:r>
          </a:p>
          <a:p>
            <a:pPr lvl="1"/>
            <a:r>
              <a:rPr lang="en-US" sz="2800" b="0" i="0" u="none" strike="noStrike" baseline="0" dirty="0" smtClean="0">
                <a:solidFill>
                  <a:schemeClr val="tx1"/>
                </a:solidFill>
                <a:latin typeface="+mn-lt"/>
                <a:ea typeface="+mn-ea"/>
                <a:cs typeface="+mn-cs"/>
              </a:rPr>
              <a:t>Exploiting an organization's DNS server </a:t>
            </a:r>
          </a:p>
          <a:p>
            <a:pPr lvl="1"/>
            <a:r>
              <a:rPr lang="en-US" sz="2800" b="0" i="0" u="none" strike="noStrike" baseline="0" dirty="0" smtClean="0">
                <a:solidFill>
                  <a:schemeClr val="tx1"/>
                </a:solidFill>
                <a:latin typeface="+mn-lt"/>
                <a:ea typeface="+mn-ea"/>
                <a:cs typeface="+mn-cs"/>
              </a:rPr>
              <a:t>Telecom fraud </a:t>
            </a:r>
          </a:p>
          <a:p>
            <a:pPr lvl="1"/>
            <a:r>
              <a:rPr lang="en-US" sz="2800" b="0" i="0" u="none" strike="noStrike" baseline="0" dirty="0" smtClean="0">
                <a:solidFill>
                  <a:schemeClr val="tx1"/>
                </a:solidFill>
                <a:latin typeface="+mn-lt"/>
                <a:ea typeface="+mn-ea"/>
                <a:cs typeface="+mn-cs"/>
              </a:rPr>
              <a:t>Sabotage </a:t>
            </a:r>
          </a:p>
          <a:p>
            <a:pPr lvl="1"/>
            <a:r>
              <a:rPr lang="en-US" sz="2800" b="0" i="0" u="none" strike="noStrike" baseline="0" dirty="0" smtClean="0">
                <a:solidFill>
                  <a:schemeClr val="tx1"/>
                </a:solidFill>
                <a:latin typeface="+mn-lt"/>
                <a:ea typeface="+mn-ea"/>
                <a:cs typeface="+mn-cs"/>
              </a:rPr>
              <a:t>Computer crimes</a:t>
            </a:r>
          </a:p>
          <a:p>
            <a:pPr lvl="1"/>
            <a:r>
              <a:rPr lang="en-US" sz="2800" b="0" i="0" u="none" strike="noStrike" baseline="0" dirty="0" smtClean="0">
                <a:solidFill>
                  <a:schemeClr val="tx1"/>
                </a:solidFill>
                <a:latin typeface="+mn-lt"/>
                <a:ea typeface="+mn-ea"/>
                <a:cs typeface="+mn-cs"/>
              </a:rPr>
              <a:t>System penetration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10</a:t>
            </a:fld>
            <a:endParaRPr lang="en-US" dirty="0"/>
          </a:p>
        </p:txBody>
      </p:sp>
    </p:spTree>
    <p:extLst>
      <p:ext uri="{BB962C8B-B14F-4D97-AF65-F5344CB8AC3E}">
        <p14:creationId xmlns:p14="http://schemas.microsoft.com/office/powerpoint/2010/main" val="483342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r>
              <a:rPr lang="en-US" baseline="0" dirty="0" smtClean="0"/>
              <a:t> of Attacks</a:t>
            </a:r>
            <a:endParaRPr lang="en-US" dirty="0"/>
          </a:p>
        </p:txBody>
      </p:sp>
      <p:sp>
        <p:nvSpPr>
          <p:cNvPr id="3" name="Content Placeholder 2"/>
          <p:cNvSpPr>
            <a:spLocks noGrp="1"/>
          </p:cNvSpPr>
          <p:nvPr>
            <p:ph idx="1"/>
          </p:nvPr>
        </p:nvSpPr>
        <p:spPr/>
        <p:txBody>
          <a:bodyPr/>
          <a:lstStyle/>
          <a:p>
            <a:r>
              <a:rPr lang="en-US" dirty="0" smtClean="0"/>
              <a:t>More specifically types of attacks often seen include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800" b="0" i="0" u="none" strike="noStrike" baseline="0" dirty="0" smtClean="0">
                <a:solidFill>
                  <a:schemeClr val="tx1"/>
                </a:solidFill>
                <a:latin typeface="+mn-lt"/>
              </a:rPr>
              <a:t>Social Engineering</a:t>
            </a:r>
          </a:p>
          <a:p>
            <a:pPr marL="1143000" marR="0" lvl="2" indent="-285750" algn="l" defTabSz="914400" rtl="0" eaLnBrk="1" fontAlgn="base" latinLnBrk="0" hangingPunct="1">
              <a:lnSpc>
                <a:spcPct val="100000"/>
              </a:lnSpc>
              <a:spcBef>
                <a:spcPct val="20000"/>
              </a:spcBef>
              <a:spcAft>
                <a:spcPct val="0"/>
              </a:spcAft>
              <a:buClrTx/>
              <a:buSzTx/>
              <a:buFontTx/>
              <a:buChar char="–"/>
              <a:tabLst/>
              <a:defRPr/>
            </a:pPr>
            <a:r>
              <a:rPr lang="en-US" sz="2400" b="0" i="0" u="none" strike="noStrike" baseline="0" dirty="0" smtClean="0">
                <a:solidFill>
                  <a:schemeClr val="tx1"/>
                </a:solidFill>
                <a:latin typeface="+mn-lt"/>
              </a:rPr>
              <a:t>The easiest attack involves no computer skills at all</a:t>
            </a:r>
          </a:p>
          <a:p>
            <a:pPr marL="1143000" marR="0" lvl="2" indent="-285750" algn="l" defTabSz="914400" rtl="0" eaLnBrk="1" fontAlgn="base" latinLnBrk="0" hangingPunct="1">
              <a:lnSpc>
                <a:spcPct val="100000"/>
              </a:lnSpc>
              <a:spcBef>
                <a:spcPct val="20000"/>
              </a:spcBef>
              <a:spcAft>
                <a:spcPct val="0"/>
              </a:spcAft>
              <a:buClrTx/>
              <a:buSzTx/>
              <a:buFontTx/>
              <a:buChar char="–"/>
              <a:tabLst/>
              <a:defRPr/>
            </a:pPr>
            <a:r>
              <a:rPr lang="en-US" sz="2400" b="0" i="0" u="none" strike="noStrike" baseline="0" dirty="0" smtClean="0">
                <a:solidFill>
                  <a:schemeClr val="tx1"/>
                </a:solidFill>
                <a:latin typeface="+mn-lt"/>
              </a:rPr>
              <a:t>If an intruder can trick a member of an organization into giving out valuable information, such as the location of files or passwords, the process of hacking is much easier</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11</a:t>
            </a:fld>
            <a:endParaRPr lang="en-US" dirty="0"/>
          </a:p>
        </p:txBody>
      </p:sp>
    </p:spTree>
    <p:extLst>
      <p:ext uri="{BB962C8B-B14F-4D97-AF65-F5344CB8AC3E}">
        <p14:creationId xmlns:p14="http://schemas.microsoft.com/office/powerpoint/2010/main" val="304101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Reconnaissance Attacks </a:t>
            </a:r>
          </a:p>
          <a:p>
            <a:pPr lvl="2"/>
            <a:r>
              <a:rPr lang="en-US" sz="2400" b="0" i="0" u="none" strike="noStrike" baseline="0" dirty="0" smtClean="0">
                <a:solidFill>
                  <a:schemeClr val="tx1"/>
                </a:solidFill>
                <a:latin typeface="+mn-lt"/>
                <a:ea typeface="+mn-ea"/>
                <a:cs typeface="+mn-cs"/>
              </a:rPr>
              <a:t>Reconnaissance is the unauthorized discovery and mapping of systems, services, or vulnerabilities</a:t>
            </a:r>
          </a:p>
          <a:p>
            <a:pPr lvl="2"/>
            <a:r>
              <a:rPr lang="en-US" sz="2400" b="0" i="0" u="none" strike="noStrike" baseline="0" dirty="0" smtClean="0">
                <a:solidFill>
                  <a:schemeClr val="tx1"/>
                </a:solidFill>
                <a:latin typeface="+mn-lt"/>
                <a:ea typeface="+mn-ea"/>
                <a:cs typeface="+mn-cs"/>
              </a:rPr>
              <a:t>It is also known as information gathering, and, in most cases, it precedes another type of attack</a:t>
            </a:r>
          </a:p>
          <a:p>
            <a:pPr lvl="2"/>
            <a:r>
              <a:rPr lang="en-US" sz="2400" b="0" i="0" u="none" strike="noStrike" baseline="0" dirty="0" smtClean="0">
                <a:solidFill>
                  <a:schemeClr val="tx1"/>
                </a:solidFill>
                <a:latin typeface="+mn-lt"/>
                <a:ea typeface="+mn-ea"/>
                <a:cs typeface="+mn-cs"/>
              </a:rPr>
              <a:t>Reconnaissance is similar to a thief casing a neighborhood for vulnerable homes to break into, such as an unoccupied residence, or one with easy-to-open doors or open windows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12</a:t>
            </a:fld>
            <a:endParaRPr lang="en-US" dirty="0"/>
          </a:p>
        </p:txBody>
      </p:sp>
    </p:spTree>
    <p:extLst>
      <p:ext uri="{BB962C8B-B14F-4D97-AF65-F5344CB8AC3E}">
        <p14:creationId xmlns:p14="http://schemas.microsoft.com/office/powerpoint/2010/main" val="2561398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Attacks</a:t>
            </a:r>
          </a:p>
        </p:txBody>
      </p:sp>
      <p:sp>
        <p:nvSpPr>
          <p:cNvPr id="3" name="Content Placeholder 2"/>
          <p:cNvSpPr>
            <a:spLocks noGrp="1"/>
          </p:cNvSpPr>
          <p:nvPr>
            <p:ph idx="1"/>
          </p:nvPr>
        </p:nvSpPr>
        <p:spPr/>
        <p:txBody>
          <a:bodyPr/>
          <a:lstStyle/>
          <a:p>
            <a:pPr lvl="2"/>
            <a:r>
              <a:rPr lang="en-US" sz="2400" b="0" i="0" u="none" strike="noStrike" baseline="0" dirty="0" smtClean="0">
                <a:solidFill>
                  <a:schemeClr val="tx1"/>
                </a:solidFill>
                <a:latin typeface="+mn-lt"/>
                <a:ea typeface="+mn-ea"/>
                <a:cs typeface="+mn-cs"/>
              </a:rPr>
              <a:t>Reconnaissance attacks can consist of the following</a:t>
            </a:r>
          </a:p>
          <a:p>
            <a:pPr lvl="3"/>
            <a:r>
              <a:rPr lang="en-US" sz="2000" b="0" i="0" u="none" strike="noStrike" baseline="0" dirty="0" smtClean="0">
                <a:solidFill>
                  <a:schemeClr val="tx1"/>
                </a:solidFill>
                <a:latin typeface="+mn-lt"/>
                <a:ea typeface="+mn-ea"/>
                <a:cs typeface="+mn-cs"/>
              </a:rPr>
              <a:t>Ping sweeps </a:t>
            </a:r>
          </a:p>
          <a:p>
            <a:pPr lvl="3"/>
            <a:r>
              <a:rPr lang="en-US" sz="2000" b="0" i="0" u="none" strike="noStrike" baseline="0" dirty="0" smtClean="0">
                <a:solidFill>
                  <a:schemeClr val="tx1"/>
                </a:solidFill>
                <a:latin typeface="+mn-lt"/>
                <a:ea typeface="+mn-ea"/>
                <a:cs typeface="+mn-cs"/>
              </a:rPr>
              <a:t>Port scans </a:t>
            </a:r>
          </a:p>
          <a:p>
            <a:pPr lvl="3"/>
            <a:r>
              <a:rPr lang="en-US" sz="2000" b="0" i="0" u="none" strike="noStrike" baseline="0" dirty="0" smtClean="0">
                <a:solidFill>
                  <a:schemeClr val="tx1"/>
                </a:solidFill>
                <a:latin typeface="+mn-lt"/>
                <a:ea typeface="+mn-ea"/>
                <a:cs typeface="+mn-cs"/>
              </a:rPr>
              <a:t>Packet sniffers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13</a:t>
            </a:fld>
            <a:endParaRPr lang="en-US" dirty="0"/>
          </a:p>
        </p:txBody>
      </p:sp>
    </p:spTree>
    <p:extLst>
      <p:ext uri="{BB962C8B-B14F-4D97-AF65-F5344CB8AC3E}">
        <p14:creationId xmlns:p14="http://schemas.microsoft.com/office/powerpoint/2010/main" val="3801104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pPr lvl="0"/>
            <a:r>
              <a:rPr lang="en-US" sz="3200" b="0" i="0" u="none" strike="noStrike" baseline="0" dirty="0" smtClean="0">
                <a:solidFill>
                  <a:schemeClr val="tx1"/>
                </a:solidFill>
                <a:latin typeface="+mn-lt"/>
                <a:ea typeface="+mn-ea"/>
                <a:cs typeface="+mn-cs"/>
              </a:rPr>
              <a:t>Access Attacks </a:t>
            </a:r>
          </a:p>
          <a:p>
            <a:pPr lvl="1"/>
            <a:r>
              <a:rPr lang="en-US" sz="2800" b="0" i="0" u="none" strike="noStrike" baseline="0" dirty="0" smtClean="0">
                <a:solidFill>
                  <a:schemeClr val="tx1"/>
                </a:solidFill>
                <a:latin typeface="+mn-lt"/>
                <a:ea typeface="+mn-ea"/>
                <a:cs typeface="+mn-cs"/>
              </a:rPr>
              <a:t>Unauthorized system access is when an intruder gains access to a device for which he or she does not have an account or a password</a:t>
            </a:r>
          </a:p>
          <a:p>
            <a:pPr lvl="1"/>
            <a:r>
              <a:rPr lang="en-US" sz="2800" b="0" i="0" u="none" strike="noStrike" baseline="0" dirty="0" smtClean="0">
                <a:solidFill>
                  <a:schemeClr val="tx1"/>
                </a:solidFill>
                <a:latin typeface="+mn-lt"/>
                <a:ea typeface="+mn-ea"/>
                <a:cs typeface="+mn-cs"/>
              </a:rPr>
              <a:t>Entering or accessing systems usually involves running a hack, script, or tool that exploits a known vulnerability of the system or application being attacked</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14</a:t>
            </a:fld>
            <a:endParaRPr lang="en-US" dirty="0"/>
          </a:p>
        </p:txBody>
      </p:sp>
    </p:spTree>
    <p:extLst>
      <p:ext uri="{BB962C8B-B14F-4D97-AF65-F5344CB8AC3E}">
        <p14:creationId xmlns:p14="http://schemas.microsoft.com/office/powerpoint/2010/main" val="889589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Password Attacks </a:t>
            </a:r>
          </a:p>
          <a:p>
            <a:pPr lvl="1"/>
            <a:r>
              <a:rPr lang="en-US" sz="2800" b="0" i="0" u="none" strike="noStrike" baseline="0" dirty="0" smtClean="0">
                <a:solidFill>
                  <a:schemeClr val="tx1"/>
                </a:solidFill>
                <a:latin typeface="+mn-lt"/>
                <a:ea typeface="+mn-ea"/>
                <a:cs typeface="+mn-cs"/>
              </a:rPr>
              <a:t>Password attacks can be implemented using a packet sniffer to yield user accounts and passwords that are transmitted as clear text</a:t>
            </a:r>
          </a:p>
          <a:p>
            <a:pPr lvl="1"/>
            <a:r>
              <a:rPr lang="en-US" sz="2800" b="0" i="0" u="none" strike="noStrike" baseline="0" dirty="0" smtClean="0">
                <a:solidFill>
                  <a:schemeClr val="tx1"/>
                </a:solidFill>
                <a:latin typeface="+mn-lt"/>
                <a:ea typeface="+mn-ea"/>
                <a:cs typeface="+mn-cs"/>
              </a:rPr>
              <a:t>Password attacks usually refer to repeated attempts to log in to a shared resource, such as a server or router, to identify a user account, password, or both</a:t>
            </a:r>
          </a:p>
          <a:p>
            <a:pPr lvl="1"/>
            <a:r>
              <a:rPr lang="en-US" sz="2800" b="0" i="0" u="none" strike="noStrike" baseline="0" dirty="0" smtClean="0">
                <a:solidFill>
                  <a:schemeClr val="tx1"/>
                </a:solidFill>
                <a:latin typeface="+mn-lt"/>
                <a:ea typeface="+mn-ea"/>
                <a:cs typeface="+mn-cs"/>
              </a:rPr>
              <a:t>These repeated attempts are called dictionary attacks or brute-force attacks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15</a:t>
            </a:fld>
            <a:endParaRPr lang="en-US" dirty="0"/>
          </a:p>
        </p:txBody>
      </p:sp>
    </p:spTree>
    <p:extLst>
      <p:ext uri="{BB962C8B-B14F-4D97-AF65-F5344CB8AC3E}">
        <p14:creationId xmlns:p14="http://schemas.microsoft.com/office/powerpoint/2010/main" val="195551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Trust Exploitation</a:t>
            </a:r>
          </a:p>
          <a:p>
            <a:pPr lvl="1"/>
            <a:r>
              <a:rPr lang="en-US" sz="2800" b="0" i="0" u="none" strike="noStrike" baseline="0" dirty="0" smtClean="0">
                <a:solidFill>
                  <a:schemeClr val="tx1"/>
                </a:solidFill>
                <a:latin typeface="+mn-lt"/>
                <a:ea typeface="+mn-ea"/>
                <a:cs typeface="+mn-cs"/>
              </a:rPr>
              <a:t>The goal of a trust exploitation attack is to compromise a trusted host, using it to stage attacks on other hosts in a network</a:t>
            </a:r>
          </a:p>
          <a:p>
            <a:pPr lvl="1"/>
            <a:r>
              <a:rPr lang="en-US" sz="2800" b="0" i="0" u="none" strike="noStrike" baseline="0" dirty="0" smtClean="0">
                <a:solidFill>
                  <a:schemeClr val="tx1"/>
                </a:solidFill>
                <a:latin typeface="+mn-lt"/>
                <a:ea typeface="+mn-ea"/>
                <a:cs typeface="+mn-cs"/>
              </a:rPr>
              <a:t>If a host in a company's network is protected by a firewall (inside host) but is accessible to a trusted host outside the firewall (outside host), the inside host can be attacked through the trusted outside host</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16</a:t>
            </a:fld>
            <a:endParaRPr lang="en-US" dirty="0"/>
          </a:p>
        </p:txBody>
      </p:sp>
    </p:spTree>
    <p:extLst>
      <p:ext uri="{BB962C8B-B14F-4D97-AF65-F5344CB8AC3E}">
        <p14:creationId xmlns:p14="http://schemas.microsoft.com/office/powerpoint/2010/main" val="1728434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Port Redirection</a:t>
            </a:r>
          </a:p>
          <a:p>
            <a:pPr lvl="1"/>
            <a:r>
              <a:rPr lang="en-US" sz="2800" b="0" i="0" u="none" strike="noStrike" baseline="0" dirty="0" smtClean="0">
                <a:solidFill>
                  <a:schemeClr val="tx1"/>
                </a:solidFill>
                <a:latin typeface="+mn-lt"/>
                <a:ea typeface="+mn-ea"/>
                <a:cs typeface="+mn-cs"/>
              </a:rPr>
              <a:t>A port redirection attack is a type of trust exploitation attack that uses a compromised host to pass traffic through a firewall that would otherwise be blocked</a:t>
            </a:r>
          </a:p>
          <a:p>
            <a:pPr lvl="1"/>
            <a:r>
              <a:rPr lang="en-US" sz="2800" b="0" i="0" u="none" strike="noStrike" baseline="0" dirty="0" smtClean="0">
                <a:solidFill>
                  <a:schemeClr val="tx1"/>
                </a:solidFill>
                <a:latin typeface="+mn-lt"/>
                <a:ea typeface="+mn-ea"/>
                <a:cs typeface="+mn-cs"/>
              </a:rPr>
              <a:t>For example, the attacker gains access to Host A, which is in the publicly accessible demilitarized zone (DMZ)</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17</a:t>
            </a:fld>
            <a:endParaRPr lang="en-US" dirty="0"/>
          </a:p>
        </p:txBody>
      </p:sp>
    </p:spTree>
    <p:extLst>
      <p:ext uri="{BB962C8B-B14F-4D97-AF65-F5344CB8AC3E}">
        <p14:creationId xmlns:p14="http://schemas.microsoft.com/office/powerpoint/2010/main" val="144110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As soon as Host A is compromised, the attacker can install software to redirect traffic from the outside host directly to the inside host</a:t>
            </a:r>
          </a:p>
          <a:p>
            <a:pPr lvl="1"/>
            <a:r>
              <a:rPr lang="en-US" sz="2800" b="0" i="0" u="none" strike="noStrike" baseline="0" dirty="0" smtClean="0">
                <a:solidFill>
                  <a:schemeClr val="tx1"/>
                </a:solidFill>
                <a:latin typeface="+mn-lt"/>
                <a:ea typeface="+mn-ea"/>
                <a:cs typeface="+mn-cs"/>
              </a:rPr>
              <a:t>Although neither communication violates the rules implemented in the firewall, the outside host has now achieved connectivity to the inside host through the port redirection process on the public services host</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18</a:t>
            </a:fld>
            <a:endParaRPr lang="en-US" dirty="0"/>
          </a:p>
        </p:txBody>
      </p:sp>
    </p:spTree>
    <p:extLst>
      <p:ext uri="{BB962C8B-B14F-4D97-AF65-F5344CB8AC3E}">
        <p14:creationId xmlns:p14="http://schemas.microsoft.com/office/powerpoint/2010/main" val="473537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Man-in-the-Middle Attack</a:t>
            </a:r>
          </a:p>
          <a:p>
            <a:pPr lvl="1"/>
            <a:r>
              <a:rPr lang="en-US" sz="2800" b="0" i="0" u="none" strike="noStrike" baseline="0" dirty="0" smtClean="0">
                <a:solidFill>
                  <a:schemeClr val="tx1"/>
                </a:solidFill>
                <a:latin typeface="+mn-lt"/>
                <a:ea typeface="+mn-ea"/>
                <a:cs typeface="+mn-cs"/>
              </a:rPr>
              <a:t>A man-in-the-middle (MITM) attack is carried out by attackers who manage to position themselves between two legitimate hosts</a:t>
            </a:r>
          </a:p>
          <a:p>
            <a:pPr lvl="1"/>
            <a:r>
              <a:rPr lang="en-US" sz="2800" b="0" i="0" u="none" strike="noStrike" baseline="0" dirty="0" smtClean="0">
                <a:solidFill>
                  <a:schemeClr val="tx1"/>
                </a:solidFill>
                <a:latin typeface="+mn-lt"/>
                <a:ea typeface="+mn-ea"/>
                <a:cs typeface="+mn-cs"/>
              </a:rPr>
              <a:t>The attacker may allow the normal transactions between hosts to occur and only periodically manipulate the conversation between the two</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19</a:t>
            </a:fld>
            <a:endParaRPr lang="en-US" dirty="0"/>
          </a:p>
        </p:txBody>
      </p:sp>
    </p:spTree>
    <p:extLst>
      <p:ext uri="{BB962C8B-B14F-4D97-AF65-F5344CB8AC3E}">
        <p14:creationId xmlns:p14="http://schemas.microsoft.com/office/powerpoint/2010/main" val="1593131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dirty="0" smtClean="0"/>
              <a:t>Objectives of This Section</a:t>
            </a:r>
          </a:p>
        </p:txBody>
      </p:sp>
      <p:sp>
        <p:nvSpPr>
          <p:cNvPr id="4099" name="Rectangle 1027"/>
          <p:cNvSpPr>
            <a:spLocks noGrp="1" noChangeArrowheads="1"/>
          </p:cNvSpPr>
          <p:nvPr>
            <p:ph idx="1"/>
          </p:nvPr>
        </p:nvSpPr>
        <p:spPr/>
        <p:txBody>
          <a:bodyPr/>
          <a:lstStyle/>
          <a:p>
            <a:r>
              <a:rPr lang="en-US" dirty="0" smtClean="0"/>
              <a:t>Learn about</a:t>
            </a:r>
            <a:r>
              <a:rPr lang="en-US" baseline="0" dirty="0" smtClean="0"/>
              <a:t> basic network security</a:t>
            </a:r>
          </a:p>
        </p:txBody>
      </p:sp>
      <p:sp>
        <p:nvSpPr>
          <p:cNvPr id="4100" name="Footer Placeholder 4"/>
          <p:cNvSpPr>
            <a:spLocks noGrp="1"/>
          </p:cNvSpPr>
          <p:nvPr>
            <p:ph type="ftr" sz="quarter" idx="11"/>
          </p:nvPr>
        </p:nvSpPr>
        <p:spPr>
          <a:noFill/>
        </p:spPr>
        <p:txBody>
          <a:bodyPr/>
          <a:lstStyle/>
          <a:p>
            <a:r>
              <a:rPr lang="en-US" dirty="0" smtClean="0"/>
              <a:t>Copyright 2010-2011 Kenneth M. Chipps Ph.D. www.chipps.com</a:t>
            </a:r>
            <a:endParaRPr lang="en-US" dirty="0"/>
          </a:p>
        </p:txBody>
      </p:sp>
      <p:sp>
        <p:nvSpPr>
          <p:cNvPr id="4101" name="Slide Number Placeholder 5"/>
          <p:cNvSpPr>
            <a:spLocks noGrp="1"/>
          </p:cNvSpPr>
          <p:nvPr>
            <p:ph type="sldNum" sz="quarter" idx="12"/>
          </p:nvPr>
        </p:nvSpPr>
        <p:spPr>
          <a:noFill/>
        </p:spPr>
        <p:txBody>
          <a:bodyPr/>
          <a:lstStyle/>
          <a:p>
            <a:fld id="{5236064A-AF8D-42C7-9DA1-9469866503EA}"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DoS Attacks </a:t>
            </a:r>
          </a:p>
          <a:p>
            <a:pPr lvl="1"/>
            <a:r>
              <a:rPr lang="en-US" sz="2800" b="0" i="0" u="none" strike="noStrike" baseline="0" dirty="0" smtClean="0">
                <a:solidFill>
                  <a:schemeClr val="tx1"/>
                </a:solidFill>
                <a:latin typeface="+mn-lt"/>
                <a:ea typeface="+mn-ea"/>
                <a:cs typeface="+mn-cs"/>
              </a:rPr>
              <a:t>Denial of service is when an attacker disables or corrupts networks, systems, or services with the intent to deny services to intended users</a:t>
            </a:r>
          </a:p>
          <a:p>
            <a:pPr lvl="1"/>
            <a:r>
              <a:rPr lang="en-US" sz="2800" b="0" i="0" u="none" strike="noStrike" baseline="0" dirty="0" smtClean="0">
                <a:solidFill>
                  <a:schemeClr val="tx1"/>
                </a:solidFill>
                <a:latin typeface="+mn-lt"/>
                <a:ea typeface="+mn-ea"/>
                <a:cs typeface="+mn-cs"/>
              </a:rPr>
              <a:t>This can be accomplished by physically disconnecting a system, crashing the system, or slowing it down to the point that it is unusable</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20</a:t>
            </a:fld>
            <a:endParaRPr lang="en-US" dirty="0"/>
          </a:p>
        </p:txBody>
      </p:sp>
    </p:spTree>
    <p:extLst>
      <p:ext uri="{BB962C8B-B14F-4D97-AF65-F5344CB8AC3E}">
        <p14:creationId xmlns:p14="http://schemas.microsoft.com/office/powerpoint/2010/main" val="133725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pPr lvl="1"/>
            <a:r>
              <a:rPr lang="en-US" dirty="0" smtClean="0"/>
              <a:t>For example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lang="en-US" sz="2400" b="0" i="0" u="none" strike="noStrike" baseline="0" dirty="0" smtClean="0">
                <a:solidFill>
                  <a:schemeClr val="tx1"/>
                </a:solidFill>
                <a:latin typeface="+mn-lt"/>
              </a:rPr>
              <a:t>SYN Flood Attacks</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lang="en-US" sz="2000" b="0" i="0" u="none" strike="noStrike" baseline="0" dirty="0" smtClean="0">
                <a:solidFill>
                  <a:schemeClr val="tx1"/>
                </a:solidFill>
                <a:latin typeface="+mn-lt"/>
              </a:rPr>
              <a:t>A SYN flood attack exploits the TCP three-way handshake</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lang="en-US" sz="2000" b="0" i="0" u="none" strike="noStrike" baseline="0" dirty="0" smtClean="0">
                <a:solidFill>
                  <a:schemeClr val="tx1"/>
                </a:solidFill>
                <a:latin typeface="+mn-lt"/>
              </a:rPr>
              <a:t>It involves sending multiple SYN requests (more than 1000) to a targeted server</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lang="en-US" sz="2000" b="0" i="0" u="none" strike="noStrike" baseline="0" dirty="0" smtClean="0">
                <a:solidFill>
                  <a:schemeClr val="tx1"/>
                </a:solidFill>
                <a:latin typeface="+mn-lt"/>
              </a:rPr>
              <a:t>The server replies with the usual SYNACK response, but the malicious host never responds with the final ACK to complete the handshake</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lang="en-US" sz="2000" b="0" i="0" u="none" strike="noStrike" baseline="0" dirty="0" smtClean="0">
                <a:solidFill>
                  <a:schemeClr val="tx1"/>
                </a:solidFill>
                <a:latin typeface="+mn-lt"/>
              </a:rPr>
              <a:t>This ties up the server until it eventually runs out of resources and cannot respond to a valid host request</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21</a:t>
            </a:fld>
            <a:endParaRPr lang="en-US" dirty="0"/>
          </a:p>
        </p:txBody>
      </p:sp>
    </p:spTree>
    <p:extLst>
      <p:ext uri="{BB962C8B-B14F-4D97-AF65-F5344CB8AC3E}">
        <p14:creationId xmlns:p14="http://schemas.microsoft.com/office/powerpoint/2010/main" val="2688701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pPr lvl="2"/>
            <a:r>
              <a:rPr lang="en-US" sz="2400" b="0" i="0" u="none" strike="noStrike" baseline="0" dirty="0" smtClean="0">
                <a:solidFill>
                  <a:schemeClr val="tx1"/>
                </a:solidFill>
                <a:latin typeface="+mn-lt"/>
                <a:ea typeface="+mn-ea"/>
                <a:cs typeface="+mn-cs"/>
              </a:rPr>
              <a:t>DDoS Attacks </a:t>
            </a:r>
          </a:p>
          <a:p>
            <a:pPr lvl="3"/>
            <a:r>
              <a:rPr lang="en-US" sz="2000" b="0" i="0" u="none" strike="noStrike" baseline="0" dirty="0" smtClean="0">
                <a:solidFill>
                  <a:schemeClr val="tx1"/>
                </a:solidFill>
                <a:latin typeface="+mn-lt"/>
                <a:ea typeface="+mn-ea"/>
                <a:cs typeface="+mn-cs"/>
              </a:rPr>
              <a:t>Distributed DoS attacks are designed to saturate network links with illegitimate data</a:t>
            </a:r>
          </a:p>
          <a:p>
            <a:pPr lvl="3"/>
            <a:r>
              <a:rPr lang="en-US" sz="2000" b="0" i="0" u="none" strike="noStrike" baseline="0" dirty="0" smtClean="0">
                <a:solidFill>
                  <a:schemeClr val="tx1"/>
                </a:solidFill>
                <a:latin typeface="+mn-lt"/>
                <a:ea typeface="+mn-ea"/>
                <a:cs typeface="+mn-cs"/>
              </a:rPr>
              <a:t>This data can overwhelm an Internet link, causing legitimate traffic to be dropped</a:t>
            </a:r>
          </a:p>
          <a:p>
            <a:pPr lvl="3"/>
            <a:r>
              <a:rPr lang="en-US" sz="2000" b="0" i="0" u="none" strike="noStrike" baseline="0" dirty="0" smtClean="0">
                <a:solidFill>
                  <a:schemeClr val="tx1"/>
                </a:solidFill>
                <a:latin typeface="+mn-lt"/>
                <a:ea typeface="+mn-ea"/>
                <a:cs typeface="+mn-cs"/>
              </a:rPr>
              <a:t>DDoS uses attack methods similar to standard DoS attacks but operates on a much larger scale</a:t>
            </a:r>
            <a:endParaRPr lang="en-US" b="0" i="0"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22</a:t>
            </a:fld>
            <a:endParaRPr lang="en-US" dirty="0"/>
          </a:p>
        </p:txBody>
      </p:sp>
    </p:spTree>
    <p:extLst>
      <p:ext uri="{BB962C8B-B14F-4D97-AF65-F5344CB8AC3E}">
        <p14:creationId xmlns:p14="http://schemas.microsoft.com/office/powerpoint/2010/main" val="2601988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Malicious Code Attacks </a:t>
            </a:r>
          </a:p>
          <a:p>
            <a:pPr lvl="1"/>
            <a:r>
              <a:rPr lang="en-US" sz="2800" b="0" i="0" u="none" strike="noStrike" baseline="0" dirty="0" smtClean="0">
                <a:solidFill>
                  <a:schemeClr val="tx1"/>
                </a:solidFill>
                <a:latin typeface="+mn-lt"/>
                <a:ea typeface="+mn-ea"/>
                <a:cs typeface="+mn-cs"/>
              </a:rPr>
              <a:t>Malicious software can be inserted onto a host to damage or corrupt a system; replicate itself; or deny access to networks, systems, or services</a:t>
            </a:r>
            <a:endParaRPr lang="en-US" b="0"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23</a:t>
            </a:fld>
            <a:endParaRPr lang="en-US" dirty="0"/>
          </a:p>
        </p:txBody>
      </p:sp>
    </p:spTree>
    <p:extLst>
      <p:ext uri="{BB962C8B-B14F-4D97-AF65-F5344CB8AC3E}">
        <p14:creationId xmlns:p14="http://schemas.microsoft.com/office/powerpoint/2010/main" val="3598635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a:t>
            </a:r>
            <a:r>
              <a:rPr lang="en-US" baseline="0" dirty="0" smtClean="0"/>
              <a:t> Against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To defend against attacks use the same methods the attacker uses so as to develop and test the defenses against these attacks</a:t>
            </a:r>
          </a:p>
          <a:p>
            <a:pPr lvl="1"/>
            <a:r>
              <a:rPr lang="en-US" sz="2800" b="0" i="0" u="none" strike="noStrike" baseline="0" dirty="0" smtClean="0">
                <a:solidFill>
                  <a:schemeClr val="tx1"/>
                </a:solidFill>
                <a:latin typeface="+mn-lt"/>
                <a:ea typeface="+mn-ea"/>
                <a:cs typeface="+mn-cs"/>
              </a:rPr>
              <a:t>Perform footprint analysis or reconnaissance</a:t>
            </a:r>
          </a:p>
          <a:p>
            <a:pPr lvl="2"/>
            <a:r>
              <a:rPr lang="en-US" sz="2400" b="0" i="0" u="none" strike="noStrike" baseline="0" dirty="0" smtClean="0">
                <a:solidFill>
                  <a:schemeClr val="tx1"/>
                </a:solidFill>
                <a:latin typeface="+mn-lt"/>
                <a:ea typeface="+mn-ea"/>
                <a:cs typeface="+mn-cs"/>
              </a:rPr>
              <a:t>For example, a company web page can lead to information, such as the IP addresses of servers</a:t>
            </a:r>
          </a:p>
          <a:p>
            <a:pPr lvl="2"/>
            <a:r>
              <a:rPr lang="en-US" sz="2400" b="0" i="0" u="none" strike="noStrike" baseline="0" dirty="0" smtClean="0">
                <a:solidFill>
                  <a:schemeClr val="tx1"/>
                </a:solidFill>
                <a:latin typeface="+mn-lt"/>
                <a:ea typeface="+mn-ea"/>
                <a:cs typeface="+mn-cs"/>
              </a:rPr>
              <a:t>From there, an attacker can create a picture of the company's security profile or footprint</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24</a:t>
            </a:fld>
            <a:endParaRPr lang="en-US" dirty="0"/>
          </a:p>
        </p:txBody>
      </p:sp>
    </p:spTree>
    <p:extLst>
      <p:ext uri="{BB962C8B-B14F-4D97-AF65-F5344CB8AC3E}">
        <p14:creationId xmlns:p14="http://schemas.microsoft.com/office/powerpoint/2010/main" val="615117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Against Attacks</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Enumerate information</a:t>
            </a:r>
          </a:p>
          <a:p>
            <a:pPr lvl="2"/>
            <a:r>
              <a:rPr lang="en-US" sz="2400" b="0" i="0" u="none" strike="noStrike" baseline="0" dirty="0" smtClean="0">
                <a:solidFill>
                  <a:schemeClr val="tx1"/>
                </a:solidFill>
                <a:latin typeface="+mn-lt"/>
                <a:ea typeface="+mn-ea"/>
                <a:cs typeface="+mn-cs"/>
              </a:rPr>
              <a:t>An attacker can expand on the footprint by monitoring network traffic with a packet sniffer such as Wireshark, finding information such as version numbers of FTP servers and mail servers</a:t>
            </a:r>
          </a:p>
          <a:p>
            <a:pPr lvl="2"/>
            <a:r>
              <a:rPr lang="en-US" sz="2400" b="0" i="0" u="none" strike="noStrike" baseline="0" dirty="0" smtClean="0">
                <a:solidFill>
                  <a:schemeClr val="tx1"/>
                </a:solidFill>
                <a:latin typeface="+mn-lt"/>
                <a:ea typeface="+mn-ea"/>
                <a:cs typeface="+mn-cs"/>
              </a:rPr>
              <a:t>A cross-reference with vulnerability databases exposes the company's applications to potential exploits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25</a:t>
            </a:fld>
            <a:endParaRPr lang="en-US" dirty="0"/>
          </a:p>
        </p:txBody>
      </p:sp>
    </p:spTree>
    <p:extLst>
      <p:ext uri="{BB962C8B-B14F-4D97-AF65-F5344CB8AC3E}">
        <p14:creationId xmlns:p14="http://schemas.microsoft.com/office/powerpoint/2010/main" val="1467980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Against Attacks</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Manipulate users to gain access</a:t>
            </a:r>
          </a:p>
          <a:p>
            <a:pPr lvl="2"/>
            <a:r>
              <a:rPr lang="en-US" sz="2400" b="0" i="0" u="none" strike="noStrike" baseline="0" dirty="0" smtClean="0">
                <a:solidFill>
                  <a:schemeClr val="tx1"/>
                </a:solidFill>
                <a:latin typeface="+mn-lt"/>
                <a:ea typeface="+mn-ea"/>
                <a:cs typeface="+mn-cs"/>
              </a:rPr>
              <a:t>Sometimes employees choose passwords that are easily crackable</a:t>
            </a:r>
          </a:p>
          <a:p>
            <a:pPr lvl="2"/>
            <a:r>
              <a:rPr lang="en-US" sz="2400" b="0" i="0" u="none" strike="noStrike" baseline="0" dirty="0" smtClean="0">
                <a:solidFill>
                  <a:schemeClr val="tx1"/>
                </a:solidFill>
                <a:latin typeface="+mn-lt"/>
                <a:ea typeface="+mn-ea"/>
                <a:cs typeface="+mn-cs"/>
              </a:rPr>
              <a:t>In other instances, employees can be duped by talented attackers into giving up sensitive access-related information</a:t>
            </a:r>
          </a:p>
          <a:p>
            <a:pPr lvl="1"/>
            <a:r>
              <a:rPr lang="en-US" sz="2800" b="0" i="0" u="none" strike="noStrike" baseline="0" dirty="0" smtClean="0">
                <a:solidFill>
                  <a:schemeClr val="tx1"/>
                </a:solidFill>
                <a:latin typeface="+mn-lt"/>
                <a:ea typeface="+mn-ea"/>
                <a:cs typeface="+mn-cs"/>
              </a:rPr>
              <a:t>Escalate privileges</a:t>
            </a:r>
          </a:p>
          <a:p>
            <a:pPr lvl="2"/>
            <a:r>
              <a:rPr lang="en-US" sz="2400" b="0" i="0" u="none" strike="noStrike" baseline="0" dirty="0" smtClean="0">
                <a:solidFill>
                  <a:schemeClr val="tx1"/>
                </a:solidFill>
                <a:latin typeface="+mn-lt"/>
                <a:ea typeface="+mn-ea"/>
                <a:cs typeface="+mn-cs"/>
              </a:rPr>
              <a:t>After attackers gain basic access, they use their skills to increase their network privileges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26</a:t>
            </a:fld>
            <a:endParaRPr lang="en-US" dirty="0"/>
          </a:p>
        </p:txBody>
      </p:sp>
    </p:spTree>
    <p:extLst>
      <p:ext uri="{BB962C8B-B14F-4D97-AF65-F5344CB8AC3E}">
        <p14:creationId xmlns:p14="http://schemas.microsoft.com/office/powerpoint/2010/main" val="2783472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Against Attacks</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Gather additional passwords and secrets</a:t>
            </a:r>
          </a:p>
          <a:p>
            <a:pPr lvl="2"/>
            <a:r>
              <a:rPr lang="en-US" sz="2400" b="0" i="0" u="none" strike="noStrike" baseline="0" dirty="0" smtClean="0">
                <a:solidFill>
                  <a:schemeClr val="tx1"/>
                </a:solidFill>
                <a:latin typeface="+mn-lt"/>
                <a:ea typeface="+mn-ea"/>
                <a:cs typeface="+mn-cs"/>
              </a:rPr>
              <a:t>With improved access privileges, attackers use their talents to gain access to sensitive information</a:t>
            </a:r>
          </a:p>
          <a:p>
            <a:pPr lvl="1"/>
            <a:r>
              <a:rPr lang="en-US" sz="2800" b="0" i="0" u="none" strike="noStrike" baseline="0" dirty="0" smtClean="0">
                <a:solidFill>
                  <a:schemeClr val="tx1"/>
                </a:solidFill>
                <a:latin typeface="+mn-lt"/>
                <a:ea typeface="+mn-ea"/>
                <a:cs typeface="+mn-cs"/>
              </a:rPr>
              <a:t>Install back doors</a:t>
            </a:r>
          </a:p>
          <a:p>
            <a:pPr lvl="2"/>
            <a:r>
              <a:rPr lang="en-US" sz="2400" b="0" i="0" u="none" strike="noStrike" baseline="0" dirty="0" smtClean="0">
                <a:solidFill>
                  <a:schemeClr val="tx1"/>
                </a:solidFill>
                <a:latin typeface="+mn-lt"/>
                <a:ea typeface="+mn-ea"/>
                <a:cs typeface="+mn-cs"/>
              </a:rPr>
              <a:t>Back doors give the attacker a way to enter the system without being detected</a:t>
            </a:r>
          </a:p>
          <a:p>
            <a:pPr lvl="2"/>
            <a:r>
              <a:rPr lang="en-US" sz="2400" b="0" i="0" u="none" strike="noStrike" baseline="0" dirty="0" smtClean="0">
                <a:solidFill>
                  <a:schemeClr val="tx1"/>
                </a:solidFill>
                <a:latin typeface="+mn-lt"/>
                <a:ea typeface="+mn-ea"/>
                <a:cs typeface="+mn-cs"/>
              </a:rPr>
              <a:t>The most common back door is an open listening TCP or UDP port</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27</a:t>
            </a:fld>
            <a:endParaRPr lang="en-US" dirty="0"/>
          </a:p>
        </p:txBody>
      </p:sp>
    </p:spTree>
    <p:extLst>
      <p:ext uri="{BB962C8B-B14F-4D97-AF65-F5344CB8AC3E}">
        <p14:creationId xmlns:p14="http://schemas.microsoft.com/office/powerpoint/2010/main" val="616948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Against Attacks</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Leverage the compromised system</a:t>
            </a:r>
          </a:p>
          <a:p>
            <a:pPr lvl="2"/>
            <a:r>
              <a:rPr lang="en-US" sz="2400" b="0" i="0" u="none" strike="noStrike" baseline="0" dirty="0" smtClean="0">
                <a:solidFill>
                  <a:schemeClr val="tx1"/>
                </a:solidFill>
                <a:latin typeface="+mn-lt"/>
                <a:ea typeface="+mn-ea"/>
                <a:cs typeface="+mn-cs"/>
              </a:rPr>
              <a:t>After a system is compromised an attacker uses it to stage attacks on other hosts in the network</a:t>
            </a:r>
            <a:endParaRPr lang="en-US" sz="2400"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28</a:t>
            </a:fld>
            <a:endParaRPr lang="en-US" dirty="0"/>
          </a:p>
        </p:txBody>
      </p:sp>
    </p:spTree>
    <p:extLst>
      <p:ext uri="{BB962C8B-B14F-4D97-AF65-F5344CB8AC3E}">
        <p14:creationId xmlns:p14="http://schemas.microsoft.com/office/powerpoint/2010/main" val="2755036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55638" y="457200"/>
            <a:ext cx="8335962" cy="838200"/>
          </a:xfrm>
        </p:spPr>
        <p:txBody>
          <a:bodyPr/>
          <a:lstStyle/>
          <a:p>
            <a:pPr eaLnBrk="1" hangingPunct="1"/>
            <a:r>
              <a:rPr lang="en-CA" altLang="ja-JP" sz="4400" dirty="0" smtClean="0">
                <a:ea typeface="ＭＳ Ｐゴシック" charset="-128"/>
              </a:rPr>
              <a:t>Defense Against Attacks</a:t>
            </a:r>
            <a:endParaRPr lang="en-US" sz="4400" dirty="0" smtClean="0"/>
          </a:p>
        </p:txBody>
      </p:sp>
      <p:sp>
        <p:nvSpPr>
          <p:cNvPr id="9219" name="Rectangle 3"/>
          <p:cNvSpPr>
            <a:spLocks noGrp="1" noChangeArrowheads="1"/>
          </p:cNvSpPr>
          <p:nvPr>
            <p:ph type="body" idx="1"/>
          </p:nvPr>
        </p:nvSpPr>
        <p:spPr>
          <a:xfrm>
            <a:off x="655638" y="1392238"/>
            <a:ext cx="7940675" cy="5076825"/>
          </a:xfrm>
        </p:spPr>
        <p:txBody>
          <a:bodyPr/>
          <a:lstStyle/>
          <a:p>
            <a:pPr marL="0" indent="0">
              <a:buNone/>
            </a:pPr>
            <a:endParaRPr lang="en-US" dirty="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61" y="1371600"/>
            <a:ext cx="5783239" cy="477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3" name="Slide Number Placeholder 2"/>
          <p:cNvSpPr>
            <a:spLocks noGrp="1"/>
          </p:cNvSpPr>
          <p:nvPr>
            <p:ph type="sldNum" sz="quarter" idx="12"/>
          </p:nvPr>
        </p:nvSpPr>
        <p:spPr/>
        <p:txBody>
          <a:bodyPr/>
          <a:lstStyle/>
          <a:p>
            <a:pPr>
              <a:defRPr/>
            </a:pPr>
            <a:fld id="{DE279984-D4C8-4C5F-8637-F44FF01E8ACA}" type="slidenum">
              <a:rPr lang="en-US" smtClean="0"/>
              <a:pPr>
                <a:defRPr/>
              </a:pPr>
              <a:t>29</a:t>
            </a:fld>
            <a:endParaRPr lang="en-US" dirty="0"/>
          </a:p>
        </p:txBody>
      </p:sp>
    </p:spTree>
    <p:extLst>
      <p:ext uri="{BB962C8B-B14F-4D97-AF65-F5344CB8AC3E}">
        <p14:creationId xmlns:p14="http://schemas.microsoft.com/office/powerpoint/2010/main" val="4277721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The textbook chapter on this topic is very good</a:t>
            </a:r>
          </a:p>
          <a:p>
            <a:r>
              <a:rPr lang="en-US" dirty="0" smtClean="0"/>
              <a:t>Most of this is copied directly word for word from it</a:t>
            </a:r>
            <a:endParaRPr lang="en-US" dirty="0"/>
          </a:p>
        </p:txBody>
      </p:sp>
      <p:sp>
        <p:nvSpPr>
          <p:cNvPr id="4" name="Footer Placeholder 3"/>
          <p:cNvSpPr>
            <a:spLocks noGrp="1"/>
          </p:cNvSpPr>
          <p:nvPr>
            <p:ph type="ftr" sz="quarter" idx="11"/>
          </p:nvPr>
        </p:nvSpPr>
        <p:spPr/>
        <p:txBody>
          <a:bodyPr/>
          <a:lstStyle/>
          <a:p>
            <a:pPr>
              <a:defRPr/>
            </a:pPr>
            <a:r>
              <a:rPr lang="en-US"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a:t>
            </a:fld>
            <a:endParaRPr lang="en-US" dirty="0"/>
          </a:p>
        </p:txBody>
      </p:sp>
    </p:spTree>
    <p:extLst>
      <p:ext uri="{BB962C8B-B14F-4D97-AF65-F5344CB8AC3E}">
        <p14:creationId xmlns:p14="http://schemas.microsoft.com/office/powerpoint/2010/main" val="309441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55638" y="457200"/>
            <a:ext cx="8335962" cy="838200"/>
          </a:xfrm>
        </p:spPr>
        <p:txBody>
          <a:bodyPr/>
          <a:lstStyle/>
          <a:p>
            <a:pPr eaLnBrk="1" hangingPunct="1"/>
            <a:r>
              <a:rPr lang="en-CA" altLang="ja-JP" sz="4400" dirty="0" smtClean="0">
                <a:ea typeface="ＭＳ Ｐゴシック" charset="-128"/>
              </a:rPr>
              <a:t>Defense Against Attacks</a:t>
            </a:r>
            <a:endParaRPr lang="en-US" sz="4400" dirty="0" smtClean="0"/>
          </a:p>
        </p:txBody>
      </p:sp>
      <p:sp>
        <p:nvSpPr>
          <p:cNvPr id="9219" name="Rectangle 3"/>
          <p:cNvSpPr>
            <a:spLocks noGrp="1" noChangeArrowheads="1"/>
          </p:cNvSpPr>
          <p:nvPr>
            <p:ph type="body" idx="1"/>
          </p:nvPr>
        </p:nvSpPr>
        <p:spPr>
          <a:xfrm>
            <a:off x="655638" y="1392238"/>
            <a:ext cx="7940675" cy="5076825"/>
          </a:xfrm>
        </p:spPr>
        <p:txBody>
          <a:bodyPr/>
          <a:lstStyle/>
          <a:p>
            <a:pPr marL="0" indent="0">
              <a:buNone/>
            </a:pPr>
            <a:endParaRPr lang="en-US" dirty="0" smtClean="0"/>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101" y="1447802"/>
            <a:ext cx="7080499" cy="48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3" name="Slide Number Placeholder 2"/>
          <p:cNvSpPr>
            <a:spLocks noGrp="1"/>
          </p:cNvSpPr>
          <p:nvPr>
            <p:ph type="sldNum" sz="quarter" idx="12"/>
          </p:nvPr>
        </p:nvSpPr>
        <p:spPr/>
        <p:txBody>
          <a:bodyPr/>
          <a:lstStyle/>
          <a:p>
            <a:pPr>
              <a:defRPr/>
            </a:pPr>
            <a:fld id="{DE279984-D4C8-4C5F-8637-F44FF01E8ACA}" type="slidenum">
              <a:rPr lang="en-US" smtClean="0"/>
              <a:pPr>
                <a:defRPr/>
              </a:pPr>
              <a:t>30</a:t>
            </a:fld>
            <a:endParaRPr lang="en-US" dirty="0"/>
          </a:p>
        </p:txBody>
      </p:sp>
    </p:spTree>
    <p:extLst>
      <p:ext uri="{BB962C8B-B14F-4D97-AF65-F5344CB8AC3E}">
        <p14:creationId xmlns:p14="http://schemas.microsoft.com/office/powerpoint/2010/main" val="1508988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Against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Specific methods to defend against attacks include</a:t>
            </a:r>
          </a:p>
          <a:p>
            <a:pPr lvl="1"/>
            <a:r>
              <a:rPr lang="en-US" sz="2800" b="0" i="0" u="none" strike="noStrike" baseline="0" dirty="0" smtClean="0">
                <a:solidFill>
                  <a:schemeClr val="tx1"/>
                </a:solidFill>
                <a:latin typeface="+mn-lt"/>
                <a:ea typeface="+mn-ea"/>
                <a:cs typeface="+mn-cs"/>
              </a:rPr>
              <a:t>Host-and Server-Based Security </a:t>
            </a:r>
          </a:p>
          <a:p>
            <a:pPr lvl="2"/>
            <a:r>
              <a:rPr lang="en-US" sz="2400" b="0" i="0" u="none" strike="noStrike" baseline="0" dirty="0" smtClean="0">
                <a:solidFill>
                  <a:schemeClr val="tx1"/>
                </a:solidFill>
                <a:latin typeface="+mn-lt"/>
                <a:ea typeface="+mn-ea"/>
                <a:cs typeface="+mn-cs"/>
              </a:rPr>
              <a:t>Host-and server-based security must be applied to all network systems</a:t>
            </a:r>
          </a:p>
          <a:p>
            <a:pPr lvl="2"/>
            <a:r>
              <a:rPr lang="en-US" sz="2400" b="0" i="0" u="none" strike="noStrike" baseline="0" dirty="0" smtClean="0">
                <a:solidFill>
                  <a:schemeClr val="tx1"/>
                </a:solidFill>
                <a:latin typeface="+mn-lt"/>
                <a:ea typeface="+mn-ea"/>
                <a:cs typeface="+mn-cs"/>
              </a:rPr>
              <a:t>Mitigation techniques for these devices include </a:t>
            </a:r>
          </a:p>
          <a:p>
            <a:pPr lvl="3"/>
            <a:r>
              <a:rPr lang="en-US" sz="2000" b="0" i="0" u="none" strike="noStrike" baseline="0" dirty="0" smtClean="0">
                <a:solidFill>
                  <a:schemeClr val="tx1"/>
                </a:solidFill>
                <a:latin typeface="+mn-lt"/>
                <a:ea typeface="+mn-ea"/>
                <a:cs typeface="+mn-cs"/>
              </a:rPr>
              <a:t>Device hardening </a:t>
            </a:r>
          </a:p>
          <a:p>
            <a:pPr lvl="3"/>
            <a:r>
              <a:rPr lang="en-US" sz="2000" b="0" i="0" u="none" strike="noStrike" baseline="0" dirty="0" smtClean="0">
                <a:solidFill>
                  <a:schemeClr val="tx1"/>
                </a:solidFill>
                <a:latin typeface="+mn-lt"/>
                <a:ea typeface="+mn-ea"/>
                <a:cs typeface="+mn-cs"/>
              </a:rPr>
              <a:t>Antivirus software </a:t>
            </a:r>
          </a:p>
          <a:p>
            <a:pPr lvl="3"/>
            <a:r>
              <a:rPr lang="en-US" sz="2000" b="0" i="0" u="none" strike="noStrike" baseline="0" dirty="0" smtClean="0">
                <a:solidFill>
                  <a:schemeClr val="tx1"/>
                </a:solidFill>
                <a:latin typeface="+mn-lt"/>
                <a:ea typeface="+mn-ea"/>
                <a:cs typeface="+mn-cs"/>
              </a:rPr>
              <a:t>Personal firewalls</a:t>
            </a:r>
            <a:endParaRPr lang="en-US" sz="3200" b="0" i="0" u="none" strike="noStrike" baseline="0" dirty="0" smtClean="0">
              <a:solidFill>
                <a:schemeClr val="tx1"/>
              </a:solidFill>
              <a:latin typeface="+mn-lt"/>
              <a:ea typeface="+mn-ea"/>
              <a:cs typeface="+mn-cs"/>
            </a:endParaRPr>
          </a:p>
          <a:p>
            <a:pPr lvl="3"/>
            <a:r>
              <a:rPr lang="en-US" sz="2000" b="0" i="0" u="none" strike="noStrike" baseline="0" dirty="0" smtClean="0">
                <a:solidFill>
                  <a:schemeClr val="tx1"/>
                </a:solidFill>
                <a:latin typeface="+mn-lt"/>
                <a:ea typeface="+mn-ea"/>
                <a:cs typeface="+mn-cs"/>
              </a:rPr>
              <a:t>Operating system patches </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31</a:t>
            </a:fld>
            <a:endParaRPr lang="en-US" dirty="0"/>
          </a:p>
        </p:txBody>
      </p:sp>
    </p:spTree>
    <p:extLst>
      <p:ext uri="{BB962C8B-B14F-4D97-AF65-F5344CB8AC3E}">
        <p14:creationId xmlns:p14="http://schemas.microsoft.com/office/powerpoint/2010/main" val="3453933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Against</a:t>
            </a:r>
            <a:r>
              <a:rPr lang="en-US" baseline="0" dirty="0" smtClean="0"/>
              <a:t>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Intrusion Detection and Prevention </a:t>
            </a:r>
          </a:p>
          <a:p>
            <a:pPr lvl="1"/>
            <a:r>
              <a:rPr lang="en-US" sz="2800" b="0" i="0" u="none" strike="noStrike" baseline="0" dirty="0" smtClean="0">
                <a:solidFill>
                  <a:schemeClr val="tx1"/>
                </a:solidFill>
                <a:latin typeface="+mn-lt"/>
                <a:ea typeface="+mn-ea"/>
                <a:cs typeface="+mn-cs"/>
              </a:rPr>
              <a:t>IDS - Intrusion detection systems detect attacks against a network and send logs to a management console</a:t>
            </a:r>
          </a:p>
          <a:p>
            <a:pPr lvl="1"/>
            <a:r>
              <a:rPr lang="en-US" sz="3200" b="0" i="0" u="none" strike="noStrike" baseline="0" dirty="0" smtClean="0">
                <a:solidFill>
                  <a:schemeClr val="tx1"/>
                </a:solidFill>
                <a:latin typeface="+mn-lt"/>
                <a:ea typeface="+mn-ea"/>
                <a:cs typeface="+mn-cs"/>
              </a:rPr>
              <a:t>IPS - Intrusion prevention systems </a:t>
            </a:r>
            <a:r>
              <a:rPr lang="en-US" sz="2800" b="0" i="0" u="none" strike="noStrike" baseline="0" dirty="0" smtClean="0">
                <a:solidFill>
                  <a:schemeClr val="tx1"/>
                </a:solidFill>
                <a:latin typeface="+mn-lt"/>
                <a:ea typeface="+mn-ea"/>
                <a:cs typeface="+mn-cs"/>
              </a:rPr>
              <a:t>prevent attacks against the network and should provide the following active defense mechanisms in addition to detection</a:t>
            </a:r>
            <a:endParaRPr lang="en-US" sz="3200" b="0" i="0" u="none" strike="noStrike" baseline="0" dirty="0" smtClean="0">
              <a:solidFill>
                <a:schemeClr val="tx1"/>
              </a:solidFill>
              <a:latin typeface="+mn-lt"/>
              <a:ea typeface="+mn-ea"/>
              <a:cs typeface="+mn-cs"/>
            </a:endParaRP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32</a:t>
            </a:fld>
            <a:endParaRPr lang="en-US" dirty="0"/>
          </a:p>
        </p:txBody>
      </p:sp>
    </p:spTree>
    <p:extLst>
      <p:ext uri="{BB962C8B-B14F-4D97-AF65-F5344CB8AC3E}">
        <p14:creationId xmlns:p14="http://schemas.microsoft.com/office/powerpoint/2010/main" val="133053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Policy</a:t>
            </a:r>
            <a:endParaRPr lang="en-US" dirty="0"/>
          </a:p>
        </p:txBody>
      </p:sp>
      <p:sp>
        <p:nvSpPr>
          <p:cNvPr id="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b="0" i="0" u="none" strike="noStrike" baseline="0" dirty="0" smtClean="0">
                <a:solidFill>
                  <a:schemeClr val="tx1"/>
                </a:solidFill>
                <a:latin typeface="+mn-lt"/>
                <a:ea typeface="+mn-ea"/>
                <a:cs typeface="+mn-cs"/>
              </a:rPr>
              <a:t>The first step any organization should take to protect its data and itself from a liability challenge is to develop a security policy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b="0" i="0" u="none" strike="noStrike" baseline="0" dirty="0" smtClean="0">
                <a:solidFill>
                  <a:schemeClr val="tx1"/>
                </a:solidFill>
                <a:latin typeface="+mn-lt"/>
                <a:ea typeface="+mn-ea"/>
                <a:cs typeface="+mn-cs"/>
              </a:rPr>
              <a:t>A security policy is a set of principles that guides decision-making processes and enable leaders in an organization to distribute authority confidently</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33</a:t>
            </a:fld>
            <a:endParaRPr lang="en-US" dirty="0"/>
          </a:p>
        </p:txBody>
      </p:sp>
    </p:spTree>
    <p:extLst>
      <p:ext uri="{BB962C8B-B14F-4D97-AF65-F5344CB8AC3E}">
        <p14:creationId xmlns:p14="http://schemas.microsoft.com/office/powerpoint/2010/main" val="3108167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a:t>
            </a:r>
          </a:p>
        </p:txBody>
      </p:sp>
      <p:sp>
        <p:nvSpPr>
          <p:cNvPr id="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b="0" i="0" u="none" strike="noStrike" baseline="0" dirty="0" smtClean="0">
                <a:solidFill>
                  <a:schemeClr val="tx1"/>
                </a:solidFill>
                <a:latin typeface="+mn-lt"/>
                <a:ea typeface="+mn-ea"/>
                <a:cs typeface="+mn-cs"/>
              </a:rPr>
              <a:t>RFC 2196 states</a:t>
            </a:r>
          </a:p>
          <a:p>
            <a:pPr marL="742950" marR="0" lvl="1" indent="-342900" algn="l" defTabSz="914400" rtl="0" eaLnBrk="1" fontAlgn="base" latinLnBrk="0" hangingPunct="1">
              <a:lnSpc>
                <a:spcPct val="100000"/>
              </a:lnSpc>
              <a:spcBef>
                <a:spcPct val="20000"/>
              </a:spcBef>
              <a:spcAft>
                <a:spcPct val="0"/>
              </a:spcAft>
              <a:buClrTx/>
              <a:buSzTx/>
              <a:buFontTx/>
              <a:buChar char="•"/>
              <a:tabLst/>
              <a:defRPr/>
            </a:pPr>
            <a:r>
              <a:rPr lang="en-US" sz="2800" b="0" i="0" u="none" strike="noStrike" baseline="0" dirty="0" smtClean="0">
                <a:solidFill>
                  <a:schemeClr val="tx1"/>
                </a:solidFill>
                <a:latin typeface="+mn-lt"/>
                <a:ea typeface="+mn-ea"/>
                <a:cs typeface="+mn-cs"/>
              </a:rPr>
              <a:t>A security policy is a formal statement of the rules by which people who are given access to an organization's technology and information assets must abide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b="0" i="0" u="none" strike="noStrike" baseline="0" dirty="0" smtClean="0">
                <a:solidFill>
                  <a:schemeClr val="tx1"/>
                </a:solidFill>
                <a:latin typeface="+mn-lt"/>
                <a:ea typeface="+mn-ea"/>
                <a:cs typeface="+mn-cs"/>
              </a:rPr>
              <a:t>A security policy can be as simple as a brief Acceptable Use Policy for network resources, or it can be several hundred pages long and detail every element of connectivity</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34</a:t>
            </a:fld>
            <a:endParaRPr lang="en-US" dirty="0"/>
          </a:p>
        </p:txBody>
      </p:sp>
    </p:spTree>
    <p:extLst>
      <p:ext uri="{BB962C8B-B14F-4D97-AF65-F5344CB8AC3E}">
        <p14:creationId xmlns:p14="http://schemas.microsoft.com/office/powerpoint/2010/main" val="1667078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a:t>
            </a:r>
          </a:p>
        </p:txBody>
      </p:sp>
      <p:sp>
        <p:nvSpPr>
          <p:cNvPr id="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b="0" i="0" u="none" strike="noStrike" baseline="0" dirty="0" smtClean="0">
                <a:solidFill>
                  <a:schemeClr val="tx1"/>
                </a:solidFill>
                <a:latin typeface="+mn-lt"/>
                <a:ea typeface="+mn-ea"/>
                <a:cs typeface="+mn-cs"/>
              </a:rPr>
              <a:t>The security policy also varies based on business type, company size, number of users, type of industry, threats, and vulnerabilities </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35</a:t>
            </a:fld>
            <a:endParaRPr lang="en-US" dirty="0"/>
          </a:p>
        </p:txBody>
      </p:sp>
    </p:spTree>
    <p:extLst>
      <p:ext uri="{BB962C8B-B14F-4D97-AF65-F5344CB8AC3E}">
        <p14:creationId xmlns:p14="http://schemas.microsoft.com/office/powerpoint/2010/main" val="2096832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A security policy meets these goals</a:t>
            </a:r>
          </a:p>
          <a:p>
            <a:pPr lvl="1"/>
            <a:r>
              <a:rPr lang="en-US" sz="2800" b="0" i="0" u="none" strike="noStrike" baseline="0" dirty="0" smtClean="0">
                <a:solidFill>
                  <a:schemeClr val="tx1"/>
                </a:solidFill>
                <a:latin typeface="+mn-lt"/>
                <a:ea typeface="+mn-ea"/>
                <a:cs typeface="+mn-cs"/>
              </a:rPr>
              <a:t>It informs users, staff, and managers of their obligations for protecting technology and information assets</a:t>
            </a:r>
          </a:p>
          <a:p>
            <a:pPr lvl="1"/>
            <a:r>
              <a:rPr lang="en-US" sz="2800" b="0" i="0" u="none" strike="noStrike" baseline="0" dirty="0" smtClean="0">
                <a:solidFill>
                  <a:schemeClr val="tx1"/>
                </a:solidFill>
                <a:latin typeface="+mn-lt"/>
                <a:ea typeface="+mn-ea"/>
                <a:cs typeface="+mn-cs"/>
              </a:rPr>
              <a:t>It specifies the mechanisms through which these requirements can be met</a:t>
            </a:r>
          </a:p>
          <a:p>
            <a:pPr lvl="1"/>
            <a:r>
              <a:rPr lang="en-US" sz="2800" b="0" i="0" u="none" strike="noStrike" baseline="0" dirty="0" smtClean="0">
                <a:solidFill>
                  <a:schemeClr val="tx1"/>
                </a:solidFill>
                <a:latin typeface="+mn-lt"/>
                <a:ea typeface="+mn-ea"/>
                <a:cs typeface="+mn-cs"/>
              </a:rPr>
              <a:t>It provides a baseline from which to acquire, configure, and audit computer systems and networks for compliance with the policy</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36</a:t>
            </a:fld>
            <a:endParaRPr lang="en-US" dirty="0"/>
          </a:p>
        </p:txBody>
      </p:sp>
    </p:spTree>
    <p:extLst>
      <p:ext uri="{BB962C8B-B14F-4D97-AF65-F5344CB8AC3E}">
        <p14:creationId xmlns:p14="http://schemas.microsoft.com/office/powerpoint/2010/main" val="3558901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55638" y="457200"/>
            <a:ext cx="8335962" cy="838200"/>
          </a:xfrm>
        </p:spPr>
        <p:txBody>
          <a:bodyPr/>
          <a:lstStyle/>
          <a:p>
            <a:pPr eaLnBrk="1" hangingPunct="1"/>
            <a:r>
              <a:rPr lang="en-CA" altLang="ja-JP" sz="4400" dirty="0" smtClean="0">
                <a:ea typeface="ＭＳ Ｐゴシック" charset="-128"/>
              </a:rPr>
              <a:t>Security Policy</a:t>
            </a:r>
            <a:endParaRPr lang="en-US" sz="4400" dirty="0" smtClean="0"/>
          </a:p>
        </p:txBody>
      </p:sp>
      <p:sp>
        <p:nvSpPr>
          <p:cNvPr id="10243" name="Rectangle 3"/>
          <p:cNvSpPr>
            <a:spLocks noGrp="1" noChangeArrowheads="1"/>
          </p:cNvSpPr>
          <p:nvPr>
            <p:ph type="body" idx="1"/>
          </p:nvPr>
        </p:nvSpPr>
        <p:spPr>
          <a:xfrm>
            <a:off x="655638" y="1392238"/>
            <a:ext cx="7940675" cy="5076825"/>
          </a:xfrm>
        </p:spPr>
        <p:txBody>
          <a:bodyPr/>
          <a:lstStyle/>
          <a:p>
            <a:pPr marL="0" indent="0">
              <a:buNone/>
            </a:pPr>
            <a:endParaRPr lang="en-US" dirty="0"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894" y="1371600"/>
            <a:ext cx="4730906" cy="472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3" name="Slide Number Placeholder 2"/>
          <p:cNvSpPr>
            <a:spLocks noGrp="1"/>
          </p:cNvSpPr>
          <p:nvPr>
            <p:ph type="sldNum" sz="quarter" idx="12"/>
          </p:nvPr>
        </p:nvSpPr>
        <p:spPr/>
        <p:txBody>
          <a:bodyPr/>
          <a:lstStyle/>
          <a:p>
            <a:pPr>
              <a:defRPr/>
            </a:pPr>
            <a:fld id="{DE279984-D4C8-4C5F-8637-F44FF01E8ACA}" type="slidenum">
              <a:rPr lang="en-US" smtClean="0"/>
              <a:pPr>
                <a:defRPr/>
              </a:pPr>
              <a:t>37</a:t>
            </a:fld>
            <a:endParaRPr lang="en-US" dirty="0"/>
          </a:p>
        </p:txBody>
      </p:sp>
    </p:spTree>
    <p:extLst>
      <p:ext uri="{BB962C8B-B14F-4D97-AF65-F5344CB8AC3E}">
        <p14:creationId xmlns:p14="http://schemas.microsoft.com/office/powerpoint/2010/main" val="3151422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i="0" u="none" strike="noStrike" baseline="0" dirty="0" smtClean="0">
                <a:solidFill>
                  <a:schemeClr val="tx2"/>
                </a:solidFill>
                <a:latin typeface="+mj-lt"/>
                <a:ea typeface="+mj-ea"/>
                <a:cs typeface="+mj-cs"/>
              </a:rPr>
              <a:t>Common Security Threats</a:t>
            </a:r>
            <a:endParaRPr lang="en-US" b="0" dirty="0"/>
          </a:p>
        </p:txBody>
      </p:sp>
      <p:sp>
        <p:nvSpPr>
          <p:cNvPr id="3" name="Content Placeholder 2"/>
          <p:cNvSpPr>
            <a:spLocks noGrp="1"/>
          </p:cNvSpPr>
          <p:nvPr>
            <p:ph idx="1"/>
          </p:nvPr>
        </p:nvSpPr>
        <p:spPr/>
        <p:txBody>
          <a:bodyPr/>
          <a:lstStyle/>
          <a:p>
            <a:pPr lvl="0"/>
            <a:r>
              <a:rPr lang="en-US" sz="3200" b="0" i="0" u="none" strike="noStrike" baseline="0" dirty="0" smtClean="0">
                <a:solidFill>
                  <a:schemeClr val="tx2"/>
                </a:solidFill>
                <a:latin typeface="+mj-lt"/>
                <a:ea typeface="+mj-ea"/>
                <a:cs typeface="+mj-cs"/>
              </a:rPr>
              <a:t>When discussing network security, three common factors are</a:t>
            </a:r>
          </a:p>
          <a:p>
            <a:pPr lvl="1"/>
            <a:r>
              <a:rPr lang="en-US" sz="2800" b="0" i="0" u="none" strike="noStrike" baseline="0" dirty="0" smtClean="0">
                <a:solidFill>
                  <a:schemeClr val="tx2"/>
                </a:solidFill>
                <a:latin typeface="+mj-lt"/>
                <a:ea typeface="+mj-ea"/>
                <a:cs typeface="+mj-cs"/>
              </a:rPr>
              <a:t>Vulnerabilities</a:t>
            </a:r>
          </a:p>
          <a:p>
            <a:pPr lvl="1"/>
            <a:r>
              <a:rPr lang="en-US" sz="2800" b="0" i="0" u="none" strike="noStrike" baseline="0" dirty="0" smtClean="0">
                <a:solidFill>
                  <a:schemeClr val="tx2"/>
                </a:solidFill>
                <a:latin typeface="+mj-lt"/>
                <a:ea typeface="+mj-ea"/>
                <a:cs typeface="+mj-cs"/>
              </a:rPr>
              <a:t>Threats</a:t>
            </a:r>
          </a:p>
          <a:p>
            <a:pPr lvl="1"/>
            <a:r>
              <a:rPr lang="en-US" sz="2800" b="0" i="0" u="none" strike="noStrike" baseline="0" dirty="0" smtClean="0">
                <a:solidFill>
                  <a:schemeClr val="tx2"/>
                </a:solidFill>
                <a:latin typeface="+mj-lt"/>
                <a:ea typeface="+mj-ea"/>
                <a:cs typeface="+mj-cs"/>
              </a:rPr>
              <a:t>Attacks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38</a:t>
            </a:fld>
            <a:endParaRPr lang="en-US" dirty="0"/>
          </a:p>
        </p:txBody>
      </p:sp>
    </p:spTree>
    <p:extLst>
      <p:ext uri="{BB962C8B-B14F-4D97-AF65-F5344CB8AC3E}">
        <p14:creationId xmlns:p14="http://schemas.microsoft.com/office/powerpoint/2010/main" val="1276226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Vulnerabilities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Vulnerability is the degree of weakness that is inherent in every network and device</a:t>
            </a:r>
          </a:p>
          <a:p>
            <a:r>
              <a:rPr lang="en-US" sz="3200" b="0" i="0" u="none" strike="noStrike" baseline="0" dirty="0" smtClean="0">
                <a:solidFill>
                  <a:schemeClr val="tx1"/>
                </a:solidFill>
                <a:latin typeface="+mn-lt"/>
                <a:ea typeface="+mn-ea"/>
                <a:cs typeface="+mn-cs"/>
              </a:rPr>
              <a:t>This includes routers, switches, desktops. servers, and even security devices</a:t>
            </a:r>
          </a:p>
          <a:p>
            <a:r>
              <a:rPr lang="en-US" sz="3200" b="0" i="0" u="none" strike="noStrike" baseline="0" dirty="0" smtClean="0">
                <a:solidFill>
                  <a:schemeClr val="tx1"/>
                </a:solidFill>
                <a:latin typeface="+mn-lt"/>
                <a:ea typeface="+mn-ea"/>
                <a:cs typeface="+mn-cs"/>
              </a:rPr>
              <a:t>Vulnerability also includes the users</a:t>
            </a:r>
          </a:p>
          <a:p>
            <a:r>
              <a:rPr lang="en-US" sz="3200" b="0" i="0" u="none" strike="noStrike" baseline="0" dirty="0" smtClean="0">
                <a:solidFill>
                  <a:schemeClr val="tx1"/>
                </a:solidFill>
                <a:latin typeface="+mn-lt"/>
                <a:ea typeface="+mn-ea"/>
                <a:cs typeface="+mn-cs"/>
              </a:rPr>
              <a:t>Even when the infrastructure and devices are secured employees can be targets of social-engineering attacks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39</a:t>
            </a:fld>
            <a:endParaRPr lang="en-US" dirty="0"/>
          </a:p>
        </p:txBody>
      </p:sp>
    </p:spTree>
    <p:extLst>
      <p:ext uri="{BB962C8B-B14F-4D97-AF65-F5344CB8AC3E}">
        <p14:creationId xmlns:p14="http://schemas.microsoft.com/office/powerpoint/2010/main" val="4001016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Attackers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There are many types of attackers</a:t>
            </a:r>
          </a:p>
          <a:p>
            <a:r>
              <a:rPr lang="en-US" sz="3200" b="0" i="0" u="none" strike="noStrike" baseline="0" dirty="0" smtClean="0">
                <a:solidFill>
                  <a:schemeClr val="tx1"/>
                </a:solidFill>
                <a:latin typeface="+mn-lt"/>
                <a:ea typeface="+mn-ea"/>
                <a:cs typeface="+mn-cs"/>
              </a:rPr>
              <a:t>Such as</a:t>
            </a:r>
          </a:p>
          <a:p>
            <a:pPr lvl="1"/>
            <a:r>
              <a:rPr lang="en-US" sz="2800" b="0" i="0" u="none" strike="noStrike" baseline="0" dirty="0" smtClean="0">
                <a:solidFill>
                  <a:schemeClr val="tx1"/>
                </a:solidFill>
                <a:latin typeface="+mn-lt"/>
                <a:ea typeface="+mn-ea"/>
                <a:cs typeface="+mn-cs"/>
              </a:rPr>
              <a:t>Hacker</a:t>
            </a:r>
          </a:p>
          <a:p>
            <a:pPr lvl="2"/>
            <a:r>
              <a:rPr lang="en-US" sz="2400" b="0" i="0" u="none" strike="noStrike" baseline="0" dirty="0" smtClean="0">
                <a:solidFill>
                  <a:schemeClr val="tx1"/>
                </a:solidFill>
                <a:latin typeface="+mn-lt"/>
                <a:ea typeface="+mn-ea"/>
                <a:cs typeface="+mn-cs"/>
              </a:rPr>
              <a:t>An individual who attempts to gain unauthorized access to network resources with malicious intent</a:t>
            </a:r>
          </a:p>
          <a:p>
            <a:pPr lvl="1"/>
            <a:r>
              <a:rPr lang="en-US" sz="2800" b="0" i="0" u="none" strike="noStrike" baseline="0" dirty="0" smtClean="0">
                <a:solidFill>
                  <a:schemeClr val="tx1"/>
                </a:solidFill>
                <a:latin typeface="+mn-lt"/>
                <a:ea typeface="+mn-ea"/>
                <a:cs typeface="+mn-cs"/>
              </a:rPr>
              <a:t>Black Hat</a:t>
            </a:r>
          </a:p>
          <a:p>
            <a:pPr lvl="2"/>
            <a:r>
              <a:rPr lang="en-US" sz="2400" b="0" i="0" u="none" strike="noStrike" baseline="0" dirty="0" smtClean="0">
                <a:solidFill>
                  <a:schemeClr val="tx1"/>
                </a:solidFill>
                <a:latin typeface="+mn-lt"/>
                <a:ea typeface="+mn-ea"/>
                <a:cs typeface="+mn-cs"/>
              </a:rPr>
              <a:t>Another term for individuals who use their knowledge of computer systems to break into systems or networks that they are not authorized to use, usually for personal or financial gain</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a:t>
            </a:fld>
            <a:endParaRPr lang="en-US" dirty="0"/>
          </a:p>
        </p:txBody>
      </p:sp>
    </p:spTree>
    <p:extLst>
      <p:ext uri="{BB962C8B-B14F-4D97-AF65-F5344CB8AC3E}">
        <p14:creationId xmlns:p14="http://schemas.microsoft.com/office/powerpoint/2010/main" val="1680524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Vulnerabilities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The three primary categories of vulnerabilities are</a:t>
            </a:r>
            <a:endParaRPr lang="en-US" sz="2800" b="0" i="0" u="none" strike="noStrike" baseline="0" dirty="0" smtClean="0">
              <a:solidFill>
                <a:schemeClr val="tx1"/>
              </a:solidFill>
              <a:latin typeface="+mn-lt"/>
              <a:ea typeface="+mn-ea"/>
              <a:cs typeface="+mn-cs"/>
            </a:endParaRPr>
          </a:p>
          <a:p>
            <a:pPr lvl="1"/>
            <a:r>
              <a:rPr lang="en-US" sz="2800" b="0" i="0" u="none" strike="noStrike" baseline="0" dirty="0" smtClean="0">
                <a:solidFill>
                  <a:schemeClr val="tx1"/>
                </a:solidFill>
                <a:latin typeface="+mn-lt"/>
                <a:ea typeface="+mn-ea"/>
                <a:cs typeface="+mn-cs"/>
              </a:rPr>
              <a:t>Technology weaknesses</a:t>
            </a:r>
          </a:p>
          <a:p>
            <a:pPr lvl="1"/>
            <a:r>
              <a:rPr lang="en-US" sz="2800" b="0" i="0" u="none" strike="noStrike" baseline="0" dirty="0" smtClean="0">
                <a:solidFill>
                  <a:schemeClr val="tx1"/>
                </a:solidFill>
                <a:latin typeface="+mn-lt"/>
                <a:ea typeface="+mn-ea"/>
                <a:cs typeface="+mn-cs"/>
              </a:rPr>
              <a:t>Configuration weaknesses</a:t>
            </a:r>
          </a:p>
          <a:p>
            <a:pPr lvl="1"/>
            <a:r>
              <a:rPr lang="en-US" sz="2800" b="0" i="0" u="none" strike="noStrike" baseline="0" dirty="0" smtClean="0">
                <a:solidFill>
                  <a:schemeClr val="tx1"/>
                </a:solidFill>
                <a:latin typeface="+mn-lt"/>
                <a:ea typeface="+mn-ea"/>
                <a:cs typeface="+mn-cs"/>
              </a:rPr>
              <a:t>Security policy weaknesses </a:t>
            </a:r>
            <a:endParaRPr lang="en-US" sz="2800"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40</a:t>
            </a:fld>
            <a:endParaRPr lang="en-US" dirty="0"/>
          </a:p>
        </p:txBody>
      </p:sp>
    </p:spTree>
    <p:extLst>
      <p:ext uri="{BB962C8B-B14F-4D97-AF65-F5344CB8AC3E}">
        <p14:creationId xmlns:p14="http://schemas.microsoft.com/office/powerpoint/2010/main" val="1390012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Weaknesses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Some protocols are inherently insecure</a:t>
            </a:r>
          </a:p>
          <a:p>
            <a:pPr lvl="1"/>
            <a:r>
              <a:rPr lang="en-US" sz="2800" b="0" i="0" u="none" strike="noStrike" baseline="0" dirty="0" smtClean="0">
                <a:solidFill>
                  <a:schemeClr val="tx1"/>
                </a:solidFill>
                <a:latin typeface="+mn-lt"/>
                <a:ea typeface="+mn-ea"/>
                <a:cs typeface="+mn-cs"/>
              </a:rPr>
              <a:t>TCP</a:t>
            </a:r>
          </a:p>
          <a:p>
            <a:pPr lvl="1"/>
            <a:r>
              <a:rPr lang="en-US" sz="2800" b="0" i="0" u="none" strike="noStrike" baseline="0" dirty="0" smtClean="0">
                <a:solidFill>
                  <a:schemeClr val="tx1"/>
                </a:solidFill>
                <a:latin typeface="+mn-lt"/>
                <a:ea typeface="+mn-ea"/>
                <a:cs typeface="+mn-cs"/>
              </a:rPr>
              <a:t>HTTP</a:t>
            </a:r>
          </a:p>
          <a:p>
            <a:pPr lvl="1"/>
            <a:r>
              <a:rPr lang="en-US" sz="2800" b="0" i="0" u="none" strike="noStrike" baseline="0" dirty="0" smtClean="0">
                <a:solidFill>
                  <a:schemeClr val="tx1"/>
                </a:solidFill>
                <a:latin typeface="+mn-lt"/>
                <a:ea typeface="+mn-ea"/>
                <a:cs typeface="+mn-cs"/>
              </a:rPr>
              <a:t>FTP</a:t>
            </a:r>
          </a:p>
          <a:p>
            <a:pPr lvl="1"/>
            <a:r>
              <a:rPr lang="en-US" sz="2800" b="0" i="0" u="none" strike="noStrike" baseline="0" dirty="0" smtClean="0">
                <a:solidFill>
                  <a:schemeClr val="tx1"/>
                </a:solidFill>
                <a:latin typeface="+mn-lt"/>
                <a:ea typeface="+mn-ea"/>
                <a:cs typeface="+mn-cs"/>
              </a:rPr>
              <a:t>ICMP</a:t>
            </a:r>
          </a:p>
          <a:p>
            <a:pPr lvl="1"/>
            <a:r>
              <a:rPr lang="en-US" sz="2800" b="0" i="0" u="none" strike="noStrike" baseline="0" dirty="0" smtClean="0">
                <a:solidFill>
                  <a:schemeClr val="tx1"/>
                </a:solidFill>
                <a:latin typeface="+mn-lt"/>
                <a:ea typeface="+mn-ea"/>
                <a:cs typeface="+mn-cs"/>
              </a:rPr>
              <a:t>SNMP</a:t>
            </a:r>
          </a:p>
          <a:p>
            <a:pPr lvl="1"/>
            <a:r>
              <a:rPr lang="en-US" sz="2800" b="0" i="0" u="none" strike="noStrike" baseline="0" dirty="0" smtClean="0">
                <a:solidFill>
                  <a:schemeClr val="tx1"/>
                </a:solidFill>
                <a:latin typeface="+mn-lt"/>
                <a:ea typeface="+mn-ea"/>
                <a:cs typeface="+mn-cs"/>
              </a:rPr>
              <a:t>SMTP</a:t>
            </a:r>
          </a:p>
          <a:p>
            <a:pPr lvl="1"/>
            <a:r>
              <a:rPr lang="en-US" sz="2800" b="0" i="0" u="none" strike="noStrike" baseline="0" dirty="0" smtClean="0">
                <a:solidFill>
                  <a:schemeClr val="tx1"/>
                </a:solidFill>
                <a:latin typeface="+mn-lt"/>
                <a:ea typeface="+mn-ea"/>
                <a:cs typeface="+mn-cs"/>
              </a:rPr>
              <a:t>POP</a:t>
            </a:r>
          </a:p>
          <a:p>
            <a:pPr lvl="0"/>
            <a:r>
              <a:rPr lang="en-US" sz="3200" b="0" i="0" u="none" strike="noStrike" baseline="0" dirty="0" smtClean="0">
                <a:solidFill>
                  <a:schemeClr val="tx1"/>
                </a:solidFill>
                <a:latin typeface="+mn-lt"/>
                <a:ea typeface="+mn-ea"/>
                <a:cs typeface="+mn-cs"/>
              </a:rPr>
              <a:t>for example</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41</a:t>
            </a:fld>
            <a:endParaRPr lang="en-US" dirty="0"/>
          </a:p>
        </p:txBody>
      </p:sp>
    </p:spTree>
    <p:extLst>
      <p:ext uri="{BB962C8B-B14F-4D97-AF65-F5344CB8AC3E}">
        <p14:creationId xmlns:p14="http://schemas.microsoft.com/office/powerpoint/2010/main" val="1668957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Weaknesses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Operating systems have security problems that must </a:t>
            </a:r>
            <a:r>
              <a:rPr lang="en-US" sz="3600" b="0" i="0" u="none" strike="noStrike" baseline="0" dirty="0" smtClean="0">
                <a:solidFill>
                  <a:schemeClr val="tx1"/>
                </a:solidFill>
                <a:latin typeface="+mn-lt"/>
                <a:ea typeface="+mn-ea"/>
                <a:cs typeface="+mn-cs"/>
              </a:rPr>
              <a:t>be </a:t>
            </a:r>
            <a:r>
              <a:rPr lang="en-US" sz="3200" b="0" i="0" u="none" strike="noStrike" baseline="0" dirty="0" smtClean="0">
                <a:solidFill>
                  <a:schemeClr val="tx1"/>
                </a:solidFill>
                <a:latin typeface="+mn-lt"/>
                <a:ea typeface="+mn-ea"/>
                <a:cs typeface="+mn-cs"/>
              </a:rPr>
              <a:t>addressed no matter who made them</a:t>
            </a:r>
            <a:r>
              <a:rPr lang="en-US" sz="3200" b="0" i="1" u="none" strike="noStrike" baseline="0" dirty="0" smtClean="0">
                <a:solidFill>
                  <a:schemeClr val="tx1"/>
                </a:solidFill>
                <a:latin typeface="+mn-lt"/>
                <a:ea typeface="+mn-ea"/>
                <a:cs typeface="+mn-cs"/>
              </a:rPr>
              <a:t> </a:t>
            </a:r>
            <a:endParaRPr lang="en-US" sz="3200" b="0" i="0" u="none" strike="noStrike" baseline="0" dirty="0" smtClean="0">
              <a:solidFill>
                <a:schemeClr val="tx1"/>
              </a:solidFill>
              <a:latin typeface="+mn-lt"/>
              <a:ea typeface="+mn-ea"/>
              <a:cs typeface="+mn-cs"/>
            </a:endParaRPr>
          </a:p>
          <a:p>
            <a:r>
              <a:rPr lang="en-US" sz="3200" b="0" i="0" u="none" strike="noStrike" baseline="0" dirty="0" smtClean="0">
                <a:solidFill>
                  <a:schemeClr val="tx1"/>
                </a:solidFill>
                <a:latin typeface="+mn-lt"/>
                <a:ea typeface="+mn-ea"/>
                <a:cs typeface="+mn-cs"/>
              </a:rPr>
              <a:t>Network equipment, such as routers, firewalls, and switches, have security weaknesses that must be recognized and protected against</a:t>
            </a:r>
          </a:p>
          <a:p>
            <a:r>
              <a:rPr lang="en-US" sz="3200" b="0" i="0" u="none" strike="noStrike" baseline="0" dirty="0" smtClean="0">
                <a:solidFill>
                  <a:schemeClr val="tx1"/>
                </a:solidFill>
                <a:latin typeface="+mn-lt"/>
                <a:ea typeface="+mn-ea"/>
                <a:cs typeface="+mn-cs"/>
              </a:rPr>
              <a:t>These include password protection, lack of authentication</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42</a:t>
            </a:fld>
            <a:endParaRPr lang="en-US" dirty="0"/>
          </a:p>
        </p:txBody>
      </p:sp>
    </p:spTree>
    <p:extLst>
      <p:ext uri="{BB962C8B-B14F-4D97-AF65-F5344CB8AC3E}">
        <p14:creationId xmlns:p14="http://schemas.microsoft.com/office/powerpoint/2010/main" val="78303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r>
              <a:rPr lang="en-US" baseline="0" dirty="0" smtClean="0"/>
              <a:t> Weaknesses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The configuration maybe problematic</a:t>
            </a:r>
          </a:p>
          <a:p>
            <a:r>
              <a:rPr lang="en-US" sz="3200" b="0" i="0" u="none" strike="noStrike" baseline="0" dirty="0" smtClean="0">
                <a:solidFill>
                  <a:schemeClr val="tx1"/>
                </a:solidFill>
                <a:latin typeface="+mn-lt"/>
                <a:ea typeface="+mn-ea"/>
                <a:cs typeface="+mn-cs"/>
              </a:rPr>
              <a:t>Unsecured user accounts</a:t>
            </a:r>
          </a:p>
          <a:p>
            <a:pPr lvl="1"/>
            <a:r>
              <a:rPr lang="en-US" sz="2800" b="0" i="0" u="none" strike="noStrike" baseline="0" dirty="0" smtClean="0">
                <a:solidFill>
                  <a:schemeClr val="tx1"/>
                </a:solidFill>
                <a:latin typeface="+mn-lt"/>
                <a:ea typeface="+mn-ea"/>
                <a:cs typeface="+mn-cs"/>
              </a:rPr>
              <a:t>User account information may be transmitted insecurely across the network, exposing usernames and passwords to snoopers. </a:t>
            </a:r>
          </a:p>
          <a:p>
            <a:r>
              <a:rPr lang="en-US" sz="3200" b="0" i="0" u="none" strike="noStrike" baseline="0" dirty="0" smtClean="0">
                <a:solidFill>
                  <a:schemeClr val="tx1"/>
                </a:solidFill>
                <a:latin typeface="+mn-lt"/>
                <a:ea typeface="+mn-ea"/>
                <a:cs typeface="+mn-cs"/>
              </a:rPr>
              <a:t>System accounts with easily guessed passwords</a:t>
            </a:r>
          </a:p>
          <a:p>
            <a:pPr lvl="1"/>
            <a:r>
              <a:rPr lang="en-US" sz="2800" b="0" i="0" u="none" strike="noStrike" baseline="0" dirty="0" smtClean="0">
                <a:solidFill>
                  <a:schemeClr val="tx1"/>
                </a:solidFill>
                <a:latin typeface="+mn-lt"/>
                <a:ea typeface="+mn-ea"/>
                <a:cs typeface="+mn-cs"/>
              </a:rPr>
              <a:t>This common problem is the result of poorly selected user passwords </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43</a:t>
            </a:fld>
            <a:endParaRPr lang="en-US" dirty="0"/>
          </a:p>
        </p:txBody>
      </p:sp>
    </p:spTree>
    <p:extLst>
      <p:ext uri="{BB962C8B-B14F-4D97-AF65-F5344CB8AC3E}">
        <p14:creationId xmlns:p14="http://schemas.microsoft.com/office/powerpoint/2010/main" val="2851453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Weaknesses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Misconfigured Internet services</a:t>
            </a:r>
          </a:p>
          <a:p>
            <a:pPr lvl="1"/>
            <a:r>
              <a:rPr lang="en-US" sz="2800" b="0" i="0" u="none" strike="noStrike" baseline="0" dirty="0" smtClean="0">
                <a:solidFill>
                  <a:schemeClr val="tx1"/>
                </a:solidFill>
                <a:latin typeface="+mn-lt"/>
                <a:ea typeface="+mn-ea"/>
                <a:cs typeface="+mn-cs"/>
              </a:rPr>
              <a:t>A common problem is to turn on JavaScript in web browsers, enabling attacks by way of hostile JavaScript when accessing untrusted sites</a:t>
            </a:r>
          </a:p>
          <a:p>
            <a:pPr lvl="1"/>
            <a:r>
              <a:rPr lang="en-US" sz="2800" b="0" i="0" u="none" strike="noStrike" baseline="0" dirty="0" smtClean="0">
                <a:solidFill>
                  <a:schemeClr val="tx1"/>
                </a:solidFill>
                <a:latin typeface="+mn-lt"/>
                <a:ea typeface="+mn-ea"/>
                <a:cs typeface="+mn-cs"/>
              </a:rPr>
              <a:t>IIS, FTP, and Terminal Services also pose problems</a:t>
            </a:r>
          </a:p>
          <a:p>
            <a:r>
              <a:rPr lang="en-US" sz="3200" b="0" i="0" u="none" strike="noStrike" baseline="0" dirty="0" smtClean="0">
                <a:solidFill>
                  <a:schemeClr val="tx1"/>
                </a:solidFill>
                <a:latin typeface="+mn-lt"/>
                <a:ea typeface="+mn-ea"/>
                <a:cs typeface="+mn-cs"/>
              </a:rPr>
              <a:t>Unsecured default settings</a:t>
            </a:r>
          </a:p>
          <a:p>
            <a:pPr lvl="1"/>
            <a:r>
              <a:rPr lang="en-US" sz="2800" b="0" i="0" u="none" strike="noStrike" baseline="0" dirty="0" smtClean="0">
                <a:solidFill>
                  <a:schemeClr val="tx1"/>
                </a:solidFill>
                <a:latin typeface="+mn-lt"/>
                <a:ea typeface="+mn-ea"/>
                <a:cs typeface="+mn-cs"/>
              </a:rPr>
              <a:t>Many products have default settings that enable security holes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44</a:t>
            </a:fld>
            <a:endParaRPr lang="en-US" dirty="0"/>
          </a:p>
        </p:txBody>
      </p:sp>
    </p:spTree>
    <p:extLst>
      <p:ext uri="{BB962C8B-B14F-4D97-AF65-F5344CB8AC3E}">
        <p14:creationId xmlns:p14="http://schemas.microsoft.com/office/powerpoint/2010/main" val="163786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Weaknesses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Misconfigured network equipment</a:t>
            </a:r>
          </a:p>
          <a:p>
            <a:pPr lvl="1"/>
            <a:r>
              <a:rPr lang="en-US" sz="2800" b="0" i="0" u="none" strike="noStrike" baseline="0" dirty="0" smtClean="0">
                <a:solidFill>
                  <a:schemeClr val="tx1"/>
                </a:solidFill>
                <a:latin typeface="+mn-lt"/>
                <a:ea typeface="+mn-ea"/>
                <a:cs typeface="+mn-cs"/>
              </a:rPr>
              <a:t>Misconfigurations of the equipment itself can cause significant security problems</a:t>
            </a:r>
          </a:p>
          <a:p>
            <a:pPr lvl="1"/>
            <a:r>
              <a:rPr lang="en-US" sz="2800" b="0" i="0" u="none" strike="noStrike" baseline="0" dirty="0" smtClean="0">
                <a:solidFill>
                  <a:schemeClr val="tx1"/>
                </a:solidFill>
                <a:latin typeface="+mn-lt"/>
                <a:ea typeface="+mn-ea"/>
                <a:cs typeface="+mn-cs"/>
              </a:rPr>
              <a:t>For example, misconfigured access lists, routing protocols, or SNMP community strings </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45</a:t>
            </a:fld>
            <a:endParaRPr lang="en-US" dirty="0"/>
          </a:p>
        </p:txBody>
      </p:sp>
    </p:spTree>
    <p:extLst>
      <p:ext uri="{BB962C8B-B14F-4D97-AF65-F5344CB8AC3E}">
        <p14:creationId xmlns:p14="http://schemas.microsoft.com/office/powerpoint/2010/main" val="765804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Policy Weaknesses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The lack of written security policy can be a problem</a:t>
            </a:r>
          </a:p>
          <a:p>
            <a:pPr lvl="1"/>
            <a:r>
              <a:rPr lang="en-US" sz="2800" b="0" i="0" u="none" strike="noStrike" baseline="0" dirty="0" smtClean="0">
                <a:solidFill>
                  <a:schemeClr val="tx1"/>
                </a:solidFill>
                <a:latin typeface="+mn-lt"/>
                <a:ea typeface="+mn-ea"/>
                <a:cs typeface="+mn-cs"/>
              </a:rPr>
              <a:t>An unwritten policy cannot be consistently applied or enforced</a:t>
            </a:r>
          </a:p>
          <a:p>
            <a:r>
              <a:rPr lang="en-US" sz="3200" b="0" i="0" u="none" strike="noStrike" baseline="0" dirty="0" smtClean="0">
                <a:solidFill>
                  <a:schemeClr val="tx1"/>
                </a:solidFill>
                <a:latin typeface="+mn-lt"/>
                <a:ea typeface="+mn-ea"/>
                <a:cs typeface="+mn-cs"/>
              </a:rPr>
              <a:t>Corporate politics</a:t>
            </a:r>
          </a:p>
          <a:p>
            <a:pPr lvl="1"/>
            <a:r>
              <a:rPr lang="en-US" sz="2800" b="0" i="0" u="none" strike="noStrike" baseline="0" dirty="0" smtClean="0">
                <a:solidFill>
                  <a:schemeClr val="tx1"/>
                </a:solidFill>
                <a:latin typeface="+mn-lt"/>
                <a:ea typeface="+mn-ea"/>
                <a:cs typeface="+mn-cs"/>
              </a:rPr>
              <a:t>Political battles and turf wars within the organization can make it difficult to implement a consistent security policy</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46</a:t>
            </a:fld>
            <a:endParaRPr lang="en-US" dirty="0"/>
          </a:p>
        </p:txBody>
      </p:sp>
    </p:spTree>
    <p:extLst>
      <p:ext uri="{BB962C8B-B14F-4D97-AF65-F5344CB8AC3E}">
        <p14:creationId xmlns:p14="http://schemas.microsoft.com/office/powerpoint/2010/main" val="806385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 Weaknesses</a:t>
            </a:r>
          </a:p>
        </p:txBody>
      </p:sp>
      <p:sp>
        <p:nvSpPr>
          <p:cNvPr id="3" name="Content Placeholder 2"/>
          <p:cNvSpPr>
            <a:spLocks noGrp="1"/>
          </p:cNvSpPr>
          <p:nvPr>
            <p:ph idx="1"/>
          </p:nvPr>
        </p:nvSpPr>
        <p:spPr/>
        <p:txBody>
          <a:bodyPr/>
          <a:lstStyle/>
          <a:p>
            <a:pPr lvl="0"/>
            <a:r>
              <a:rPr lang="en-US" sz="3200" b="0" i="0" u="none" strike="noStrike" baseline="0" dirty="0" smtClean="0">
                <a:solidFill>
                  <a:schemeClr val="tx1"/>
                </a:solidFill>
                <a:latin typeface="+mn-lt"/>
                <a:ea typeface="+mn-ea"/>
                <a:cs typeface="+mn-cs"/>
              </a:rPr>
              <a:t>Lack of continuity</a:t>
            </a:r>
          </a:p>
          <a:p>
            <a:pPr lvl="1"/>
            <a:r>
              <a:rPr lang="en-US" sz="2800" b="0" i="0" u="none" strike="noStrike" baseline="0" dirty="0" smtClean="0">
                <a:solidFill>
                  <a:schemeClr val="tx1"/>
                </a:solidFill>
                <a:latin typeface="+mn-lt"/>
                <a:ea typeface="+mn-ea"/>
                <a:cs typeface="+mn-cs"/>
              </a:rPr>
              <a:t>Poorly chosen, easily cracked, or default passwords can allow unauthorized access to the network	</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47</a:t>
            </a:fld>
            <a:endParaRPr lang="en-US" dirty="0"/>
          </a:p>
        </p:txBody>
      </p:sp>
    </p:spTree>
    <p:extLst>
      <p:ext uri="{BB962C8B-B14F-4D97-AF65-F5344CB8AC3E}">
        <p14:creationId xmlns:p14="http://schemas.microsoft.com/office/powerpoint/2010/main" val="3270019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 Weaknesses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Logical access controls not used</a:t>
            </a:r>
          </a:p>
          <a:p>
            <a:pPr lvl="1"/>
            <a:r>
              <a:rPr lang="en-US" sz="2800" b="0" i="0" u="none" strike="noStrike" baseline="0" dirty="0" smtClean="0">
                <a:solidFill>
                  <a:schemeClr val="tx1"/>
                </a:solidFill>
                <a:latin typeface="+mn-lt"/>
                <a:ea typeface="+mn-ea"/>
                <a:cs typeface="+mn-cs"/>
              </a:rPr>
              <a:t>Inadequate monitoring and auditing allow attacks and are not </a:t>
            </a:r>
            <a:r>
              <a:rPr lang="en-US" sz="2800" b="0" i="0" u="none" strike="noStrike" baseline="0" dirty="0" smtClean="0">
                <a:solidFill>
                  <a:schemeClr val="tx1"/>
                </a:solidFill>
                <a:latin typeface="+mn-lt"/>
                <a:ea typeface="+mn-ea"/>
                <a:cs typeface="+mn-cs"/>
              </a:rPr>
              <a:t>applied unauthorized </a:t>
            </a:r>
            <a:r>
              <a:rPr lang="en-US" sz="2800" b="0" i="0" u="none" strike="noStrike" baseline="0" dirty="0" smtClean="0">
                <a:solidFill>
                  <a:schemeClr val="tx1"/>
                </a:solidFill>
                <a:latin typeface="+mn-lt"/>
                <a:ea typeface="+mn-ea"/>
                <a:cs typeface="+mn-cs"/>
              </a:rPr>
              <a:t>use to continue, waiting company </a:t>
            </a:r>
            <a:r>
              <a:rPr lang="en-US" sz="2800" b="0" i="0" u="none" strike="noStrike" baseline="0" dirty="0" smtClean="0">
                <a:solidFill>
                  <a:schemeClr val="tx1"/>
                </a:solidFill>
                <a:latin typeface="+mn-lt"/>
                <a:ea typeface="+mn-ea"/>
                <a:cs typeface="+mn-cs"/>
              </a:rPr>
              <a:t>resources</a:t>
            </a:r>
            <a:endParaRPr lang="en-US" sz="2800" b="0" i="0" u="none" strike="noStrike" baseline="0" dirty="0" smtClean="0">
              <a:solidFill>
                <a:schemeClr val="tx1"/>
              </a:solidFill>
              <a:latin typeface="+mn-lt"/>
              <a:ea typeface="+mn-ea"/>
              <a:cs typeface="+mn-cs"/>
            </a:endParaRPr>
          </a:p>
          <a:p>
            <a:pPr lvl="1"/>
            <a:r>
              <a:rPr lang="en-US" sz="2800" b="0" i="0" u="none" strike="noStrike" baseline="0" dirty="0" smtClean="0">
                <a:solidFill>
                  <a:schemeClr val="tx1"/>
                </a:solidFill>
                <a:latin typeface="+mn-lt"/>
                <a:ea typeface="+mn-ea"/>
                <a:cs typeface="+mn-cs"/>
              </a:rPr>
              <a:t>This could result in legal action against or termination of IT technicians, IT management, or even company leadership that allows these unsafe conditions to persist</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48</a:t>
            </a:fld>
            <a:endParaRPr lang="en-US" dirty="0"/>
          </a:p>
        </p:txBody>
      </p:sp>
    </p:spTree>
    <p:extLst>
      <p:ext uri="{BB962C8B-B14F-4D97-AF65-F5344CB8AC3E}">
        <p14:creationId xmlns:p14="http://schemas.microsoft.com/office/powerpoint/2010/main" val="451623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 Weaknesses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Software and hardware installation and changes do not follow policy</a:t>
            </a:r>
          </a:p>
          <a:p>
            <a:pPr lvl="1"/>
            <a:r>
              <a:rPr lang="en-US" sz="2800" b="0" i="0" u="none" strike="noStrike" baseline="0" dirty="0" smtClean="0">
                <a:solidFill>
                  <a:schemeClr val="tx1"/>
                </a:solidFill>
                <a:latin typeface="+mn-lt"/>
                <a:ea typeface="+mn-ea"/>
                <a:cs typeface="+mn-cs"/>
              </a:rPr>
              <a:t>Unauthorized changes to the network topology or the installation of unapproved applications creates security holes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49</a:t>
            </a:fld>
            <a:endParaRPr lang="en-US" dirty="0"/>
          </a:p>
        </p:txBody>
      </p:sp>
    </p:spTree>
    <p:extLst>
      <p:ext uri="{BB962C8B-B14F-4D97-AF65-F5344CB8AC3E}">
        <p14:creationId xmlns:p14="http://schemas.microsoft.com/office/powerpoint/2010/main" val="3123761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Attackers</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Cracker</a:t>
            </a:r>
          </a:p>
          <a:p>
            <a:pPr lvl="2"/>
            <a:r>
              <a:rPr lang="en-US" sz="2400" b="0" i="0" u="none" strike="noStrike" baseline="0" dirty="0" smtClean="0">
                <a:solidFill>
                  <a:schemeClr val="tx1"/>
                </a:solidFill>
                <a:latin typeface="+mn-lt"/>
                <a:ea typeface="+mn-ea"/>
                <a:cs typeface="+mn-cs"/>
              </a:rPr>
              <a:t>A more accurate term to describe someone who tries to gain unauthorized access to network resources with malicious intent</a:t>
            </a:r>
            <a:endParaRPr lang="en-US" sz="2400" b="1" i="0" u="none" strike="noStrike" baseline="0" dirty="0" smtClean="0">
              <a:solidFill>
                <a:schemeClr val="tx1"/>
              </a:solidFill>
              <a:latin typeface="+mn-lt"/>
              <a:ea typeface="+mn-ea"/>
              <a:cs typeface="+mn-cs"/>
            </a:endParaRPr>
          </a:p>
          <a:p>
            <a:pPr lvl="1"/>
            <a:r>
              <a:rPr lang="en-US" sz="2800" b="0" i="0" u="none" strike="noStrike" baseline="0" dirty="0" smtClean="0">
                <a:solidFill>
                  <a:schemeClr val="tx1"/>
                </a:solidFill>
                <a:latin typeface="+mn-lt"/>
                <a:ea typeface="+mn-ea"/>
                <a:cs typeface="+mn-cs"/>
              </a:rPr>
              <a:t>Phreaker</a:t>
            </a:r>
          </a:p>
          <a:p>
            <a:pPr lvl="2"/>
            <a:r>
              <a:rPr lang="en-US" sz="2400" b="0" i="0" u="none" strike="noStrike" baseline="0" dirty="0" smtClean="0">
                <a:solidFill>
                  <a:schemeClr val="tx1"/>
                </a:solidFill>
                <a:latin typeface="+mn-lt"/>
                <a:ea typeface="+mn-ea"/>
                <a:cs typeface="+mn-cs"/>
              </a:rPr>
              <a:t>An individual who manipulates the phone network to cause it to perform a function that is not allowed</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a:t>
            </a:fld>
            <a:endParaRPr lang="en-US" dirty="0"/>
          </a:p>
        </p:txBody>
      </p:sp>
    </p:spTree>
    <p:extLst>
      <p:ext uri="{BB962C8B-B14F-4D97-AF65-F5344CB8AC3E}">
        <p14:creationId xmlns:p14="http://schemas.microsoft.com/office/powerpoint/2010/main" val="238057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 Weaknesses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The lack of a disaster recovery plan allows chaos, panic, plan is nonexistent</a:t>
            </a:r>
          </a:p>
          <a:p>
            <a:pPr lvl="1"/>
            <a:r>
              <a:rPr lang="en-US" sz="2800" b="0" i="0" u="none" strike="noStrike" baseline="0" dirty="0" smtClean="0">
                <a:solidFill>
                  <a:schemeClr val="tx1"/>
                </a:solidFill>
                <a:latin typeface="+mn-lt"/>
                <a:ea typeface="+mn-ea"/>
                <a:cs typeface="+mn-cs"/>
              </a:rPr>
              <a:t>The lack of a disaster recovery plan allows chaos, panic, and confusion to occur when someone attacks the enterprise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50</a:t>
            </a:fld>
            <a:endParaRPr lang="en-US" dirty="0"/>
          </a:p>
        </p:txBody>
      </p:sp>
    </p:spTree>
    <p:extLst>
      <p:ext uri="{BB962C8B-B14F-4D97-AF65-F5344CB8AC3E}">
        <p14:creationId xmlns:p14="http://schemas.microsoft.com/office/powerpoint/2010/main" val="2990443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Pesky Users</a:t>
            </a:r>
            <a:endParaRPr lang="en-US" dirty="0"/>
          </a:p>
        </p:txBody>
      </p:sp>
      <p:sp>
        <p:nvSpPr>
          <p:cNvPr id="3" name="Content Placeholder 2"/>
          <p:cNvSpPr>
            <a:spLocks noGrp="1"/>
          </p:cNvSpPr>
          <p:nvPr>
            <p:ph idx="1"/>
          </p:nvPr>
        </p:nvSpPr>
        <p:spPr/>
        <p:txBody>
          <a:bodyPr/>
          <a:lstStyle/>
          <a:p>
            <a:r>
              <a:rPr lang="en-US" dirty="0" smtClean="0"/>
              <a:t>No matter what you do the people already inside the network are the major security threat</a:t>
            </a:r>
          </a:p>
          <a:p>
            <a:r>
              <a:rPr lang="en-US" dirty="0" smtClean="0"/>
              <a:t>The best possible</a:t>
            </a:r>
            <a:r>
              <a:rPr lang="en-US" baseline="0" dirty="0" smtClean="0"/>
              <a:t> network is one with no users</a:t>
            </a:r>
          </a:p>
          <a:p>
            <a:r>
              <a:rPr lang="en-US" baseline="0" dirty="0" smtClean="0"/>
              <a:t>As this is unlikely to exist in the real world the actions of the pesky users must be monitored and controlled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51</a:t>
            </a:fld>
            <a:endParaRPr lang="en-US" dirty="0"/>
          </a:p>
        </p:txBody>
      </p:sp>
    </p:spTree>
    <p:extLst>
      <p:ext uri="{BB962C8B-B14F-4D97-AF65-F5344CB8AC3E}">
        <p14:creationId xmlns:p14="http://schemas.microsoft.com/office/powerpoint/2010/main" val="3635462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Pesky Users</a:t>
            </a:r>
            <a:endParaRPr lang="en-US" dirty="0"/>
          </a:p>
        </p:txBody>
      </p:sp>
      <p:sp>
        <p:nvSpPr>
          <p:cNvPr id="3" name="Content Placeholder 2"/>
          <p:cNvSpPr>
            <a:spLocks noGrp="1"/>
          </p:cNvSpPr>
          <p:nvPr>
            <p:ph idx="1"/>
          </p:nvPr>
        </p:nvSpPr>
        <p:spPr/>
        <p:txBody>
          <a:bodyPr/>
          <a:lstStyle/>
          <a:p>
            <a:r>
              <a:rPr lang="en-US" dirty="0" smtClean="0"/>
              <a:t>As stated every organization</a:t>
            </a:r>
            <a:r>
              <a:rPr lang="en-US" baseline="0" dirty="0" smtClean="0"/>
              <a:t> must have a security policy</a:t>
            </a:r>
          </a:p>
          <a:p>
            <a:r>
              <a:rPr lang="en-US" baseline="0" dirty="0" smtClean="0"/>
              <a:t>Further the policy must be disseminated to the user community often as they will forget</a:t>
            </a:r>
          </a:p>
          <a:p>
            <a:r>
              <a:rPr lang="en-US" baseline="0" dirty="0" smtClean="0"/>
              <a:t>Use of a security policy will also protect the organization from liability to some extent, as well as make it easier to terminate problem children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52</a:t>
            </a:fld>
            <a:endParaRPr lang="en-US" dirty="0"/>
          </a:p>
        </p:txBody>
      </p:sp>
    </p:spTree>
    <p:extLst>
      <p:ext uri="{BB962C8B-B14F-4D97-AF65-F5344CB8AC3E}">
        <p14:creationId xmlns:p14="http://schemas.microsoft.com/office/powerpoint/2010/main" val="36916660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Security</a:t>
            </a:r>
            <a:endParaRPr lang="en-US" dirty="0"/>
          </a:p>
        </p:txBody>
      </p:sp>
      <p:sp>
        <p:nvSpPr>
          <p:cNvPr id="3" name="Content Placeholder 2"/>
          <p:cNvSpPr>
            <a:spLocks noGrp="1"/>
          </p:cNvSpPr>
          <p:nvPr>
            <p:ph idx="1"/>
          </p:nvPr>
        </p:nvSpPr>
        <p:spPr/>
        <p:txBody>
          <a:bodyPr/>
          <a:lstStyle/>
          <a:p>
            <a:r>
              <a:rPr lang="en-US" dirty="0" smtClean="0"/>
              <a:t>If the physical structure is not secure,</a:t>
            </a:r>
            <a:r>
              <a:rPr lang="en-US" baseline="0" dirty="0" smtClean="0"/>
              <a:t> then nothing is</a:t>
            </a:r>
            <a:endParaRPr lang="en-US" sz="3200" b="0" i="0" u="none" strike="noStrike" baseline="0" dirty="0" smtClean="0">
              <a:solidFill>
                <a:schemeClr val="tx1"/>
              </a:solidFill>
              <a:latin typeface="+mn-lt"/>
              <a:ea typeface="+mn-ea"/>
              <a:cs typeface="+mn-cs"/>
            </a:endParaRPr>
          </a:p>
          <a:p>
            <a:r>
              <a:rPr lang="en-US" sz="3200" b="0" i="0" u="none" strike="noStrike" baseline="0" dirty="0" smtClean="0">
                <a:solidFill>
                  <a:schemeClr val="tx1"/>
                </a:solidFill>
                <a:latin typeface="+mn-lt"/>
                <a:ea typeface="+mn-ea"/>
                <a:cs typeface="+mn-cs"/>
              </a:rPr>
              <a:t>Hardware threats</a:t>
            </a:r>
          </a:p>
          <a:p>
            <a:pPr lvl="1"/>
            <a:r>
              <a:rPr lang="en-US" sz="2800" b="0" i="0" u="none" strike="noStrike" baseline="0" dirty="0" smtClean="0">
                <a:solidFill>
                  <a:schemeClr val="tx1"/>
                </a:solidFill>
                <a:latin typeface="+mn-lt"/>
                <a:ea typeface="+mn-ea"/>
                <a:cs typeface="+mn-cs"/>
              </a:rPr>
              <a:t>Theft or vandalism causing physical damage to servers, routers, switches, cabling plant, and workstations </a:t>
            </a:r>
          </a:p>
          <a:p>
            <a:r>
              <a:rPr lang="en-US" sz="3200" b="0" i="0" u="none" strike="noStrike" baseline="0" dirty="0" smtClean="0">
                <a:solidFill>
                  <a:schemeClr val="tx1"/>
                </a:solidFill>
                <a:latin typeface="+mn-lt"/>
                <a:ea typeface="+mn-ea"/>
                <a:cs typeface="+mn-cs"/>
              </a:rPr>
              <a:t>Environmental threats</a:t>
            </a:r>
          </a:p>
          <a:p>
            <a:pPr lvl="1"/>
            <a:r>
              <a:rPr lang="en-US" sz="2800" b="0" i="0" u="none" strike="noStrike" baseline="0" dirty="0" smtClean="0">
                <a:solidFill>
                  <a:schemeClr val="tx1"/>
                </a:solidFill>
                <a:latin typeface="+mn-lt"/>
                <a:ea typeface="+mn-ea"/>
                <a:cs typeface="+mn-cs"/>
              </a:rPr>
              <a:t>Temperature extremes, either too hot or too cold or humidity extremes, such as too wet or too dry</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53</a:t>
            </a:fld>
            <a:endParaRPr lang="en-US" dirty="0"/>
          </a:p>
        </p:txBody>
      </p:sp>
    </p:spTree>
    <p:extLst>
      <p:ext uri="{BB962C8B-B14F-4D97-AF65-F5344CB8AC3E}">
        <p14:creationId xmlns:p14="http://schemas.microsoft.com/office/powerpoint/2010/main" val="5223481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Security</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Electrical threats</a:t>
            </a:r>
          </a:p>
          <a:p>
            <a:pPr lvl="1"/>
            <a:r>
              <a:rPr lang="en-US" sz="2800" b="0" i="0" u="none" strike="noStrike" baseline="0" dirty="0" smtClean="0">
                <a:solidFill>
                  <a:schemeClr val="tx1"/>
                </a:solidFill>
                <a:latin typeface="+mn-lt"/>
                <a:ea typeface="+mn-ea"/>
                <a:cs typeface="+mn-cs"/>
              </a:rPr>
              <a:t>Voltage spikes, brownouts, unconditioned power and total power loss </a:t>
            </a:r>
          </a:p>
          <a:p>
            <a:r>
              <a:rPr lang="en-US" sz="3200" b="0" i="0" u="none" strike="noStrike" baseline="0" dirty="0" smtClean="0">
                <a:solidFill>
                  <a:schemeClr val="tx1"/>
                </a:solidFill>
                <a:latin typeface="+mn-lt"/>
                <a:ea typeface="+mn-ea"/>
                <a:cs typeface="+mn-cs"/>
              </a:rPr>
              <a:t>Maintenance threats</a:t>
            </a:r>
          </a:p>
          <a:p>
            <a:pPr lvl="1"/>
            <a:r>
              <a:rPr lang="en-US" sz="2800" b="0" i="0" u="none" strike="noStrike" baseline="0" dirty="0" smtClean="0">
                <a:solidFill>
                  <a:schemeClr val="tx1"/>
                </a:solidFill>
                <a:latin typeface="+mn-lt"/>
                <a:ea typeface="+mn-ea"/>
                <a:cs typeface="+mn-cs"/>
              </a:rPr>
              <a:t>Electrostatic discharge from poor handling of key electrical components, lack of critical spare parts, poor cabling, and poor labeling </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54</a:t>
            </a:fld>
            <a:endParaRPr lang="en-US" dirty="0"/>
          </a:p>
        </p:txBody>
      </p:sp>
    </p:spTree>
    <p:extLst>
      <p:ext uri="{BB962C8B-B14F-4D97-AF65-F5344CB8AC3E}">
        <p14:creationId xmlns:p14="http://schemas.microsoft.com/office/powerpoint/2010/main" val="3045095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Routers</a:t>
            </a:r>
            <a:endParaRPr lang="en-US" dirty="0"/>
          </a:p>
        </p:txBody>
      </p:sp>
      <p:sp>
        <p:nvSpPr>
          <p:cNvPr id="3" name="Content Placeholder 2"/>
          <p:cNvSpPr>
            <a:spLocks noGrp="1"/>
          </p:cNvSpPr>
          <p:nvPr>
            <p:ph idx="1"/>
          </p:nvPr>
        </p:nvSpPr>
        <p:spPr/>
        <p:txBody>
          <a:bodyPr/>
          <a:lstStyle/>
          <a:p>
            <a:r>
              <a:rPr lang="en-US" dirty="0" smtClean="0"/>
              <a:t>Ensure the physical security of the router</a:t>
            </a:r>
          </a:p>
          <a:p>
            <a:r>
              <a:rPr lang="en-US" dirty="0" smtClean="0"/>
              <a:t>Keep the IOS and configurations up to date</a:t>
            </a:r>
          </a:p>
          <a:p>
            <a:r>
              <a:rPr lang="en-US" dirty="0" smtClean="0"/>
              <a:t>Backup the IOS and configurations</a:t>
            </a:r>
          </a:p>
          <a:p>
            <a:r>
              <a:rPr lang="en-US" dirty="0" smtClean="0"/>
              <a:t>The basic steps are</a:t>
            </a:r>
            <a:r>
              <a:rPr lang="en-US" sz="3200" b="0" i="0" u="none" strike="noStrike" baseline="0" dirty="0" smtClean="0">
                <a:solidFill>
                  <a:schemeClr val="tx1"/>
                </a:solidFill>
                <a:latin typeface="+mn-lt"/>
                <a:ea typeface="+mn-ea"/>
                <a:cs typeface="+mn-cs"/>
              </a:rPr>
              <a:t> </a:t>
            </a:r>
          </a:p>
          <a:p>
            <a:pPr lvl="1"/>
            <a:r>
              <a:rPr lang="en-US" sz="2800" b="0" i="0" u="none" strike="noStrike" baseline="0" dirty="0" smtClean="0">
                <a:solidFill>
                  <a:schemeClr val="tx1"/>
                </a:solidFill>
                <a:latin typeface="+mn-lt"/>
                <a:ea typeface="+mn-ea"/>
                <a:cs typeface="+mn-cs"/>
              </a:rPr>
              <a:t>Secure local access</a:t>
            </a:r>
          </a:p>
          <a:p>
            <a:pPr lvl="1"/>
            <a:r>
              <a:rPr lang="en-US" sz="2800" b="0" i="0" u="none" strike="noStrike" baseline="0" dirty="0" smtClean="0">
                <a:solidFill>
                  <a:schemeClr val="tx1"/>
                </a:solidFill>
                <a:latin typeface="+mn-lt"/>
                <a:ea typeface="+mn-ea"/>
                <a:cs typeface="+mn-cs"/>
              </a:rPr>
              <a:t>Secure remote administrative access to routers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55</a:t>
            </a:fld>
            <a:endParaRPr lang="en-US" dirty="0"/>
          </a:p>
        </p:txBody>
      </p:sp>
    </p:spTree>
    <p:extLst>
      <p:ext uri="{BB962C8B-B14F-4D97-AF65-F5344CB8AC3E}">
        <p14:creationId xmlns:p14="http://schemas.microsoft.com/office/powerpoint/2010/main" val="10269432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Routers</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Log router activity</a:t>
            </a:r>
          </a:p>
          <a:p>
            <a:pPr lvl="1"/>
            <a:r>
              <a:rPr lang="en-US" sz="2800" b="0" i="0" u="none" strike="noStrike" baseline="0" dirty="0" smtClean="0">
                <a:solidFill>
                  <a:schemeClr val="tx1"/>
                </a:solidFill>
                <a:latin typeface="+mn-lt"/>
                <a:ea typeface="+mn-ea"/>
                <a:cs typeface="+mn-cs"/>
              </a:rPr>
              <a:t>Secure vulnerable router services and interfaces</a:t>
            </a:r>
          </a:p>
          <a:p>
            <a:pPr lvl="1"/>
            <a:r>
              <a:rPr lang="en-US" sz="2800" b="0" i="0" u="none" strike="noStrike" baseline="0" dirty="0" smtClean="0">
                <a:solidFill>
                  <a:schemeClr val="tx1"/>
                </a:solidFill>
                <a:latin typeface="+mn-lt"/>
                <a:ea typeface="+mn-ea"/>
                <a:cs typeface="+mn-cs"/>
              </a:rPr>
              <a:t>Secure routing protocols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56</a:t>
            </a:fld>
            <a:endParaRPr lang="en-US" dirty="0"/>
          </a:p>
        </p:txBody>
      </p:sp>
    </p:spTree>
    <p:extLst>
      <p:ext uri="{BB962C8B-B14F-4D97-AF65-F5344CB8AC3E}">
        <p14:creationId xmlns:p14="http://schemas.microsoft.com/office/powerpoint/2010/main" val="7098181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Local Access</a:t>
            </a:r>
            <a:endParaRPr lang="en-US" dirty="0"/>
          </a:p>
        </p:txBody>
      </p:sp>
      <p:sp>
        <p:nvSpPr>
          <p:cNvPr id="3" name="Content Placeholder 2"/>
          <p:cNvSpPr>
            <a:spLocks noGrp="1"/>
          </p:cNvSpPr>
          <p:nvPr>
            <p:ph idx="1"/>
          </p:nvPr>
        </p:nvSpPr>
        <p:spPr/>
        <p:txBody>
          <a:bodyPr/>
          <a:lstStyle/>
          <a:p>
            <a:r>
              <a:rPr lang="en-US" dirty="0" smtClean="0"/>
              <a:t>Securing local access means using strong passwords as well as ensuring physical access</a:t>
            </a:r>
            <a:endParaRPr lang="en-US" sz="3200" b="0" i="0" u="none" strike="noStrike" baseline="0" dirty="0" smtClean="0">
              <a:solidFill>
                <a:schemeClr val="tx1"/>
              </a:solidFill>
              <a:latin typeface="+mn-lt"/>
              <a:ea typeface="+mn-ea"/>
              <a:cs typeface="+mn-cs"/>
            </a:endParaRPr>
          </a:p>
          <a:p>
            <a:r>
              <a:rPr lang="en-US" sz="3200" b="0" i="0" u="none" strike="noStrike" baseline="0" dirty="0" smtClean="0">
                <a:solidFill>
                  <a:schemeClr val="tx1"/>
                </a:solidFill>
                <a:latin typeface="+mn-lt"/>
                <a:ea typeface="+mn-ea"/>
                <a:cs typeface="+mn-cs"/>
              </a:rPr>
              <a:t>By default, Cisco lOS software leaves most passwords in plain text when they are entered on a router</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57</a:t>
            </a:fld>
            <a:endParaRPr lang="en-US" dirty="0"/>
          </a:p>
        </p:txBody>
      </p:sp>
    </p:spTree>
    <p:extLst>
      <p:ext uri="{BB962C8B-B14F-4D97-AF65-F5344CB8AC3E}">
        <p14:creationId xmlns:p14="http://schemas.microsoft.com/office/powerpoint/2010/main" val="18506872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Local Access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This is not secure, because anyone walking behind you when you are looking at a router configuration could snoop over your shoulder and see the passwords </a:t>
            </a:r>
          </a:p>
          <a:p>
            <a:r>
              <a:rPr lang="en-US" sz="3200" b="0" i="0" u="none" strike="noStrike" baseline="0" dirty="0" smtClean="0">
                <a:solidFill>
                  <a:schemeClr val="tx1"/>
                </a:solidFill>
                <a:latin typeface="+mn-lt"/>
                <a:ea typeface="+mn-ea"/>
                <a:cs typeface="+mn-cs"/>
              </a:rPr>
              <a:t>This applies to the line console, line vty, enable password, and username username password password commands</a:t>
            </a:r>
          </a:p>
          <a:p>
            <a:r>
              <a:rPr lang="en-US" sz="3200" b="0" i="0" u="none" strike="noStrike" baseline="0" dirty="0" smtClean="0">
                <a:solidFill>
                  <a:schemeClr val="tx1"/>
                </a:solidFill>
                <a:latin typeface="+mn-lt"/>
                <a:ea typeface="+mn-ea"/>
                <a:cs typeface="+mn-cs"/>
              </a:rPr>
              <a:t>Plaintext passwords are identified as being type O</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58</a:t>
            </a:fld>
            <a:endParaRPr lang="en-US" dirty="0"/>
          </a:p>
        </p:txBody>
      </p:sp>
    </p:spTree>
    <p:extLst>
      <p:ext uri="{BB962C8B-B14F-4D97-AF65-F5344CB8AC3E}">
        <p14:creationId xmlns:p14="http://schemas.microsoft.com/office/powerpoint/2010/main" val="5676255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Local Access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All passwords should be encrypted</a:t>
            </a:r>
          </a:p>
          <a:p>
            <a:r>
              <a:rPr lang="en-US" sz="3200" b="0" i="0" u="none" strike="noStrike" baseline="0" dirty="0" smtClean="0">
                <a:solidFill>
                  <a:schemeClr val="tx1"/>
                </a:solidFill>
                <a:latin typeface="+mn-lt"/>
                <a:ea typeface="+mn-ea"/>
                <a:cs typeface="+mn-cs"/>
              </a:rPr>
              <a:t>The Cisco lOS provides two password protection schemes</a:t>
            </a:r>
          </a:p>
          <a:p>
            <a:pPr lvl="1"/>
            <a:r>
              <a:rPr lang="en-US" sz="2800" b="0" i="0" u="none" strike="noStrike" baseline="0" dirty="0" smtClean="0">
                <a:solidFill>
                  <a:schemeClr val="tx1"/>
                </a:solidFill>
                <a:latin typeface="+mn-lt"/>
                <a:ea typeface="+mn-ea"/>
                <a:cs typeface="+mn-cs"/>
              </a:rPr>
              <a:t>Simple encryption, called a Type 7 scheme uses the Cisco-defined encryption algorithm and hides the password using a simple encryption algorithm</a:t>
            </a:r>
          </a:p>
          <a:p>
            <a:pPr lvl="1"/>
            <a:r>
              <a:rPr lang="en-US" sz="2800" b="0" i="0" u="none" strike="noStrike" baseline="0" dirty="0" smtClean="0">
                <a:solidFill>
                  <a:schemeClr val="tx1"/>
                </a:solidFill>
                <a:latin typeface="+mn-lt"/>
                <a:ea typeface="+mn-ea"/>
                <a:cs typeface="+mn-cs"/>
              </a:rPr>
              <a:t>Complex encryption, called a Type 5 scheme uses a more secure MD5 hash</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59</a:t>
            </a:fld>
            <a:endParaRPr lang="en-US" dirty="0"/>
          </a:p>
        </p:txBody>
      </p:sp>
    </p:spTree>
    <p:extLst>
      <p:ext uri="{BB962C8B-B14F-4D97-AF65-F5344CB8AC3E}">
        <p14:creationId xmlns:p14="http://schemas.microsoft.com/office/powerpoint/2010/main" val="97111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Attackers</a:t>
            </a:r>
          </a:p>
        </p:txBody>
      </p:sp>
      <p:sp>
        <p:nvSpPr>
          <p:cNvPr id="3" name="Content Placeholder 2"/>
          <p:cNvSpPr>
            <a:spLocks noGrp="1"/>
          </p:cNvSpPr>
          <p:nvPr>
            <p:ph idx="1"/>
          </p:nvPr>
        </p:nvSpPr>
        <p:spPr/>
        <p:txBody>
          <a:bodyPr/>
          <a:lstStyle/>
          <a:p>
            <a:pPr lvl="2"/>
            <a:r>
              <a:rPr lang="en-US" sz="2400" b="0" i="0" u="none" strike="noStrike" baseline="0" dirty="0" smtClean="0">
                <a:solidFill>
                  <a:schemeClr val="tx1"/>
                </a:solidFill>
                <a:latin typeface="+mn-lt"/>
                <a:ea typeface="+mn-ea"/>
                <a:cs typeface="+mn-cs"/>
              </a:rPr>
              <a:t>A common goal of phreaking is breaking into the phone network usually through a pay phone to make free long-distance calls</a:t>
            </a:r>
          </a:p>
          <a:p>
            <a:pPr lvl="1"/>
            <a:r>
              <a:rPr lang="en-US" sz="2800" b="0" i="0" u="none" strike="noStrike" baseline="0" dirty="0" smtClean="0">
                <a:solidFill>
                  <a:schemeClr val="tx1"/>
                </a:solidFill>
                <a:latin typeface="+mn-lt"/>
                <a:ea typeface="+mn-ea"/>
                <a:cs typeface="+mn-cs"/>
              </a:rPr>
              <a:t>Spammer</a:t>
            </a:r>
          </a:p>
          <a:p>
            <a:pPr lvl="2"/>
            <a:r>
              <a:rPr lang="en-US" sz="2400" b="0" i="0" u="none" strike="noStrike" baseline="0" dirty="0" smtClean="0">
                <a:solidFill>
                  <a:schemeClr val="tx1"/>
                </a:solidFill>
                <a:latin typeface="+mn-lt"/>
                <a:ea typeface="+mn-ea"/>
                <a:cs typeface="+mn-cs"/>
              </a:rPr>
              <a:t>An individual who sends large quantities of unsolicited e-mail messages</a:t>
            </a:r>
          </a:p>
          <a:p>
            <a:pPr lvl="2"/>
            <a:r>
              <a:rPr lang="en-US" sz="2400" b="0" i="0" u="none" strike="noStrike" baseline="0" dirty="0" smtClean="0">
                <a:solidFill>
                  <a:schemeClr val="tx1"/>
                </a:solidFill>
                <a:latin typeface="+mn-lt"/>
                <a:ea typeface="+mn-ea"/>
                <a:cs typeface="+mn-cs"/>
              </a:rPr>
              <a:t>Spammers often use viruses to take control of home computers and use them to send bulk messages</a:t>
            </a:r>
            <a:endParaRPr lang="en-US" sz="2400" b="0" i="1" u="none" strike="noStrike" baseline="0" dirty="0" smtClean="0">
              <a:solidFill>
                <a:schemeClr val="tx1"/>
              </a:solidFill>
              <a:latin typeface="+mn-lt"/>
              <a:ea typeface="+mn-ea"/>
              <a:cs typeface="+mn-cs"/>
            </a:endParaRP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a:t>
            </a:fld>
            <a:endParaRPr lang="en-US" dirty="0"/>
          </a:p>
        </p:txBody>
      </p:sp>
    </p:spTree>
    <p:extLst>
      <p:ext uri="{BB962C8B-B14F-4D97-AF65-F5344CB8AC3E}">
        <p14:creationId xmlns:p14="http://schemas.microsoft.com/office/powerpoint/2010/main" val="34404690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Local Access</a:t>
            </a:r>
          </a:p>
        </p:txBody>
      </p:sp>
      <p:sp>
        <p:nvSpPr>
          <p:cNvPr id="3" name="Content Placeholder 2"/>
          <p:cNvSpPr>
            <a:spLocks noGrp="1"/>
          </p:cNvSpPr>
          <p:nvPr>
            <p:ph idx="1"/>
          </p:nvPr>
        </p:nvSpPr>
        <p:spPr/>
        <p:txBody>
          <a:bodyPr/>
          <a:lstStyle/>
          <a:p>
            <a:pPr lvl="0"/>
            <a:r>
              <a:rPr lang="en-US" sz="3200" b="0" i="0" u="none" strike="noStrike" baseline="0" dirty="0" smtClean="0">
                <a:solidFill>
                  <a:schemeClr val="tx1"/>
                </a:solidFill>
                <a:latin typeface="+mn-lt"/>
                <a:ea typeface="+mn-ea"/>
                <a:cs typeface="+mn-cs"/>
              </a:rPr>
              <a:t>To encrypt passwords using Type 7 encryption, use the service password-encryption global configuration command</a:t>
            </a:r>
          </a:p>
          <a:p>
            <a:r>
              <a:rPr lang="en-US" sz="3200" b="0" i="0" u="none" strike="noStrike" baseline="0" dirty="0" smtClean="0">
                <a:solidFill>
                  <a:schemeClr val="tx1"/>
                </a:solidFill>
                <a:latin typeface="+mn-lt"/>
                <a:ea typeface="+mn-ea"/>
                <a:cs typeface="+mn-cs"/>
              </a:rPr>
              <a:t>The Type 5 password encryption is configured by replacing the keyword password with secret</a:t>
            </a:r>
          </a:p>
          <a:p>
            <a:r>
              <a:rPr lang="en-US" sz="3200" b="0" i="0" u="none" strike="noStrike" baseline="0" dirty="0" smtClean="0">
                <a:solidFill>
                  <a:schemeClr val="tx1"/>
                </a:solidFill>
                <a:latin typeface="+mn-lt"/>
                <a:ea typeface="+mn-ea"/>
                <a:cs typeface="+mn-cs"/>
              </a:rPr>
              <a:t>For example, by using the enable secret and username secret commands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60</a:t>
            </a:fld>
            <a:endParaRPr lang="en-US" dirty="0"/>
          </a:p>
        </p:txBody>
      </p:sp>
    </p:spTree>
    <p:extLst>
      <p:ext uri="{BB962C8B-B14F-4D97-AF65-F5344CB8AC3E}">
        <p14:creationId xmlns:p14="http://schemas.microsoft.com/office/powerpoint/2010/main" val="338110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Remote Access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Telnet should not be used for remote access, because Telnet forwards all network traffic in clear text</a:t>
            </a:r>
          </a:p>
          <a:p>
            <a:r>
              <a:rPr lang="en-US" sz="3200" b="0" i="0" u="none" strike="noStrike" baseline="0" dirty="0" smtClean="0">
                <a:solidFill>
                  <a:schemeClr val="tx1"/>
                </a:solidFill>
                <a:latin typeface="+mn-lt"/>
                <a:ea typeface="+mn-ea"/>
                <a:cs typeface="+mn-cs"/>
              </a:rPr>
              <a:t>An attacker could capture network traffic while an administrator is logged in remotely to a router and sniff the administrator passwords or router configuration information</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61</a:t>
            </a:fld>
            <a:endParaRPr lang="en-US" dirty="0"/>
          </a:p>
        </p:txBody>
      </p:sp>
    </p:spTree>
    <p:extLst>
      <p:ext uri="{BB962C8B-B14F-4D97-AF65-F5344CB8AC3E}">
        <p14:creationId xmlns:p14="http://schemas.microsoft.com/office/powerpoint/2010/main" val="3168742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Remote Access</a:t>
            </a:r>
            <a:endParaRPr lang="en-US" dirty="0"/>
          </a:p>
        </p:txBody>
      </p:sp>
      <p:sp>
        <p:nvSpPr>
          <p:cNvPr id="3" name="Content Placeholder 2"/>
          <p:cNvSpPr>
            <a:spLocks noGrp="1"/>
          </p:cNvSpPr>
          <p:nvPr>
            <p:ph idx="1"/>
          </p:nvPr>
        </p:nvSpPr>
        <p:spPr/>
        <p:txBody>
          <a:bodyPr/>
          <a:lstStyle/>
          <a:p>
            <a:pPr lvl="0"/>
            <a:r>
              <a:rPr lang="en-US" sz="3200" b="0" i="0" u="none" strike="noStrike" baseline="0" dirty="0" smtClean="0">
                <a:solidFill>
                  <a:schemeClr val="tx1"/>
                </a:solidFill>
                <a:latin typeface="+mn-lt"/>
                <a:ea typeface="+mn-ea"/>
                <a:cs typeface="+mn-cs"/>
              </a:rPr>
              <a:t>Administrative traffic must be protected at all times</a:t>
            </a:r>
          </a:p>
          <a:p>
            <a:pPr lvl="0"/>
            <a:r>
              <a:rPr lang="en-US" sz="3200" b="0" i="0" u="none" strike="noStrike" baseline="0" dirty="0" smtClean="0">
                <a:solidFill>
                  <a:schemeClr val="tx1"/>
                </a:solidFill>
                <a:latin typeface="+mn-lt"/>
                <a:ea typeface="+mn-ea"/>
                <a:cs typeface="+mn-cs"/>
              </a:rPr>
              <a:t>If remote administrative access is required, your options are as follows</a:t>
            </a:r>
          </a:p>
          <a:p>
            <a:pPr lvl="1"/>
            <a:r>
              <a:rPr lang="en-US" sz="2800" b="0" i="0" u="none" strike="noStrike" baseline="0" dirty="0" smtClean="0">
                <a:solidFill>
                  <a:schemeClr val="tx1"/>
                </a:solidFill>
                <a:latin typeface="+mn-lt"/>
                <a:ea typeface="+mn-ea"/>
                <a:cs typeface="+mn-cs"/>
              </a:rPr>
              <a:t>Establish a dedicated management network</a:t>
            </a:r>
          </a:p>
          <a:p>
            <a:pPr lvl="2"/>
            <a:r>
              <a:rPr lang="en-US" sz="2400" b="0" i="0" u="none" strike="noStrike" baseline="0" dirty="0" smtClean="0">
                <a:solidFill>
                  <a:schemeClr val="tx1"/>
                </a:solidFill>
                <a:latin typeface="+mn-lt"/>
                <a:ea typeface="+mn-ea"/>
                <a:cs typeface="+mn-cs"/>
              </a:rPr>
              <a:t>The management network should include only identified administrative hosts and connections to infrastructure devices</a:t>
            </a:r>
          </a:p>
          <a:p>
            <a:pPr lvl="2"/>
            <a:r>
              <a:rPr lang="en-US" sz="2400" b="0" i="0" u="none" strike="noStrike" baseline="0" dirty="0" smtClean="0">
                <a:solidFill>
                  <a:schemeClr val="tx1"/>
                </a:solidFill>
                <a:latin typeface="+mn-lt"/>
                <a:ea typeface="+mn-ea"/>
                <a:cs typeface="+mn-cs"/>
              </a:rPr>
              <a:t>This typically is accomplished using a management VLAN</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62</a:t>
            </a:fld>
            <a:endParaRPr lang="en-US" dirty="0"/>
          </a:p>
        </p:txBody>
      </p:sp>
    </p:spTree>
    <p:extLst>
      <p:ext uri="{BB962C8B-B14F-4D97-AF65-F5344CB8AC3E}">
        <p14:creationId xmlns:p14="http://schemas.microsoft.com/office/powerpoint/2010/main" val="27609496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Remote Access</a:t>
            </a:r>
            <a:endParaRPr lang="en-US" dirty="0"/>
          </a:p>
        </p:txBody>
      </p:sp>
      <p:sp>
        <p:nvSpPr>
          <p:cNvPr id="3" name="Content Placeholder 2"/>
          <p:cNvSpPr>
            <a:spLocks noGrp="1"/>
          </p:cNvSpPr>
          <p:nvPr>
            <p:ph idx="1"/>
          </p:nvPr>
        </p:nvSpPr>
        <p:spPr/>
        <p:txBody>
          <a:bodyPr/>
          <a:lstStyle/>
          <a:p>
            <a:pPr lvl="2"/>
            <a:r>
              <a:rPr lang="en-US" sz="2400" b="0" i="0" u="none" strike="noStrike" baseline="0" dirty="0" smtClean="0">
                <a:solidFill>
                  <a:schemeClr val="tx1"/>
                </a:solidFill>
                <a:latin typeface="+mn-lt"/>
                <a:ea typeface="+mn-ea"/>
                <a:cs typeface="+mn-cs"/>
              </a:rPr>
              <a:t>However, an additional physical network could be used to connect the devices as well</a:t>
            </a:r>
          </a:p>
          <a:p>
            <a:pPr lvl="1"/>
            <a:r>
              <a:rPr lang="en-US" sz="2800" b="0" i="0" u="none" strike="noStrike" baseline="0" dirty="0" smtClean="0">
                <a:solidFill>
                  <a:schemeClr val="tx1"/>
                </a:solidFill>
                <a:latin typeface="+mn-lt"/>
                <a:ea typeface="+mn-ea"/>
                <a:cs typeface="+mn-cs"/>
              </a:rPr>
              <a:t>You could also encrypt all traffic between the administrator computer and the router</a:t>
            </a:r>
          </a:p>
          <a:p>
            <a:pPr lvl="1"/>
            <a:r>
              <a:rPr lang="en-US" sz="2800" b="0" i="0" u="none" strike="noStrike" baseline="0" dirty="0" smtClean="0">
                <a:solidFill>
                  <a:schemeClr val="tx1"/>
                </a:solidFill>
                <a:latin typeface="+mn-lt"/>
                <a:ea typeface="+mn-ea"/>
                <a:cs typeface="+mn-cs"/>
              </a:rPr>
              <a:t>An access control list should also be configured to allow only the identified administrative hosts and protocol to access the router</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63</a:t>
            </a:fld>
            <a:endParaRPr lang="en-US" dirty="0"/>
          </a:p>
        </p:txBody>
      </p:sp>
    </p:spTree>
    <p:extLst>
      <p:ext uri="{BB962C8B-B14F-4D97-AF65-F5344CB8AC3E}">
        <p14:creationId xmlns:p14="http://schemas.microsoft.com/office/powerpoint/2010/main" val="4590224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Remote Access</a:t>
            </a:r>
            <a:endParaRPr lang="en-US" dirty="0"/>
          </a:p>
        </p:txBody>
      </p:sp>
      <p:sp>
        <p:nvSpPr>
          <p:cNvPr id="3" name="Content Placeholder 2"/>
          <p:cNvSpPr>
            <a:spLocks noGrp="1"/>
          </p:cNvSpPr>
          <p:nvPr>
            <p:ph idx="1"/>
          </p:nvPr>
        </p:nvSpPr>
        <p:spPr/>
        <p:txBody>
          <a:bodyPr/>
          <a:lstStyle/>
          <a:p>
            <a:r>
              <a:rPr lang="en-US" dirty="0" smtClean="0"/>
              <a:t>If the auxiliary port is not being</a:t>
            </a:r>
            <a:r>
              <a:rPr lang="en-US" baseline="0" dirty="0" smtClean="0"/>
              <a:t> used, then disable it by entering</a:t>
            </a:r>
            <a:endParaRPr lang="en-US" sz="3200" b="0" i="0" u="none" strike="noStrike" baseline="0" dirty="0" smtClean="0">
              <a:solidFill>
                <a:schemeClr val="tx1"/>
              </a:solidFill>
              <a:latin typeface="+mn-lt"/>
              <a:ea typeface="+mn-ea"/>
              <a:cs typeface="+mn-cs"/>
            </a:endParaRPr>
          </a:p>
          <a:p>
            <a:pPr lvl="1"/>
            <a:r>
              <a:rPr lang="pt-BR" sz="2800" b="0" i="0" u="none" strike="noStrike" baseline="0" dirty="0" smtClean="0">
                <a:solidFill>
                  <a:schemeClr val="tx1"/>
                </a:solidFill>
                <a:latin typeface="+mn-lt"/>
                <a:ea typeface="+mn-ea"/>
                <a:cs typeface="+mn-cs"/>
              </a:rPr>
              <a:t>R1(Config)# line aux 0</a:t>
            </a:r>
            <a:endParaRPr lang="pt-BR" sz="4400" b="0" i="0" u="none" strike="noStrike" baseline="0" dirty="0" smtClean="0">
              <a:solidFill>
                <a:schemeClr val="tx1"/>
              </a:solidFill>
              <a:latin typeface="+mn-lt"/>
              <a:ea typeface="+mn-ea"/>
              <a:cs typeface="+mn-cs"/>
            </a:endParaRPr>
          </a:p>
          <a:p>
            <a:pPr lvl="1"/>
            <a:r>
              <a:rPr lang="pt-BR" sz="2800" b="0" i="0" u="none" strike="noStrike" baseline="0" dirty="0" smtClean="0">
                <a:solidFill>
                  <a:schemeClr val="tx1"/>
                </a:solidFill>
                <a:latin typeface="+mn-lt"/>
                <a:ea typeface="+mn-ea"/>
                <a:cs typeface="+mn-cs"/>
              </a:rPr>
              <a:t>R1(config-line)# no password </a:t>
            </a:r>
          </a:p>
          <a:p>
            <a:pPr lvl="1"/>
            <a:r>
              <a:rPr lang="pt-BR" sz="2800" b="0" i="0" u="none" strike="noStrike" baseline="0" dirty="0" smtClean="0">
                <a:solidFill>
                  <a:schemeClr val="tx1"/>
                </a:solidFill>
                <a:latin typeface="+mn-lt"/>
                <a:ea typeface="+mn-ea"/>
                <a:cs typeface="+mn-cs"/>
              </a:rPr>
              <a:t>R1(Config-line)# login</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64</a:t>
            </a:fld>
            <a:endParaRPr lang="en-US" dirty="0"/>
          </a:p>
        </p:txBody>
      </p:sp>
    </p:spTree>
    <p:extLst>
      <p:ext uri="{BB962C8B-B14F-4D97-AF65-F5344CB8AC3E}">
        <p14:creationId xmlns:p14="http://schemas.microsoft.com/office/powerpoint/2010/main" val="1701795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Remote Access</a:t>
            </a:r>
            <a:endParaRPr lang="en-US" dirty="0"/>
          </a:p>
        </p:txBody>
      </p:sp>
      <p:sp>
        <p:nvSpPr>
          <p:cNvPr id="3" name="Content Placeholder 2"/>
          <p:cNvSpPr>
            <a:spLocks noGrp="1"/>
          </p:cNvSpPr>
          <p:nvPr>
            <p:ph idx="1"/>
          </p:nvPr>
        </p:nvSpPr>
        <p:spPr/>
        <p:txBody>
          <a:bodyPr/>
          <a:lstStyle/>
          <a:p>
            <a:r>
              <a:rPr lang="en-US" dirty="0" smtClean="0"/>
              <a:t>For the over the network VTY connections b</a:t>
            </a:r>
            <a:r>
              <a:rPr lang="en-US" sz="3200" b="0" i="0" u="none" strike="noStrike" baseline="0" dirty="0" smtClean="0">
                <a:solidFill>
                  <a:schemeClr val="tx1"/>
                </a:solidFill>
                <a:latin typeface="+mn-lt"/>
                <a:ea typeface="+mn-ea"/>
                <a:cs typeface="+mn-cs"/>
              </a:rPr>
              <a:t>y default all VTY lines are configured to accept any type of remote connection</a:t>
            </a:r>
          </a:p>
          <a:p>
            <a:r>
              <a:rPr lang="en-US" sz="3200" b="0" i="0" u="none" strike="noStrike" baseline="0" dirty="0" smtClean="0">
                <a:solidFill>
                  <a:schemeClr val="tx1"/>
                </a:solidFill>
                <a:latin typeface="+mn-lt"/>
                <a:ea typeface="+mn-ea"/>
                <a:cs typeface="+mn-cs"/>
              </a:rPr>
              <a:t>VTY lines should be configured to accept connections with only the protocols actually needed</a:t>
            </a:r>
          </a:p>
          <a:p>
            <a:r>
              <a:rPr lang="en-US" sz="3200" b="0" i="0" u="none" strike="noStrike" baseline="0" dirty="0" smtClean="0">
                <a:solidFill>
                  <a:schemeClr val="tx1"/>
                </a:solidFill>
                <a:latin typeface="+mn-lt"/>
                <a:ea typeface="+mn-ea"/>
                <a:cs typeface="+mn-cs"/>
              </a:rPr>
              <a:t>This is done with the transport input command</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65</a:t>
            </a:fld>
            <a:endParaRPr lang="en-US" dirty="0"/>
          </a:p>
        </p:txBody>
      </p:sp>
    </p:spTree>
    <p:extLst>
      <p:ext uri="{BB962C8B-B14F-4D97-AF65-F5344CB8AC3E}">
        <p14:creationId xmlns:p14="http://schemas.microsoft.com/office/powerpoint/2010/main" val="2804859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Remote Access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For example, to enable both telnet and SSH access</a:t>
            </a:r>
          </a:p>
          <a:p>
            <a:pPr lvl="1"/>
            <a:r>
              <a:rPr lang="en-US" sz="2800" b="0" i="0" u="none" strike="noStrike" baseline="0" dirty="0" smtClean="0">
                <a:solidFill>
                  <a:schemeClr val="tx1"/>
                </a:solidFill>
                <a:latin typeface="+mn-lt"/>
                <a:ea typeface="+mn-ea"/>
                <a:cs typeface="+mn-cs"/>
              </a:rPr>
              <a:t>R1(config)# line vty 0 4 </a:t>
            </a:r>
          </a:p>
          <a:p>
            <a:pPr lvl="1"/>
            <a:r>
              <a:rPr lang="en-US" sz="2800" b="0" i="0" u="none" strike="noStrike" baseline="0" dirty="0" smtClean="0">
                <a:solidFill>
                  <a:schemeClr val="tx1"/>
                </a:solidFill>
                <a:latin typeface="+mn-lt"/>
                <a:ea typeface="+mn-ea"/>
                <a:cs typeface="+mn-cs"/>
              </a:rPr>
              <a:t>R1(config-line)# no transport input</a:t>
            </a:r>
          </a:p>
          <a:p>
            <a:pPr lvl="1"/>
            <a:r>
              <a:rPr lang="en-US" sz="2800" b="0" i="0" u="none" strike="noStrike" baseline="0" dirty="0" smtClean="0">
                <a:solidFill>
                  <a:schemeClr val="tx1"/>
                </a:solidFill>
                <a:latin typeface="+mn-lt"/>
                <a:ea typeface="+mn-ea"/>
                <a:cs typeface="+mn-cs"/>
              </a:rPr>
              <a:t>R1(config-line)# transport input telnet ssh</a:t>
            </a:r>
          </a:p>
          <a:p>
            <a:pPr lvl="0"/>
            <a:r>
              <a:rPr lang="en-US" dirty="0" smtClean="0"/>
              <a:t>It is best to limit</a:t>
            </a:r>
            <a:r>
              <a:rPr lang="en-US" baseline="0" dirty="0" smtClean="0"/>
              <a:t> access to SSH, but</a:t>
            </a:r>
            <a:r>
              <a:rPr lang="en-US" sz="3200" b="0" i="0" u="none" strike="noStrike" baseline="0" dirty="0" smtClean="0">
                <a:solidFill>
                  <a:schemeClr val="tx1"/>
                </a:solidFill>
                <a:latin typeface="+mn-lt"/>
                <a:ea typeface="+mn-ea"/>
                <a:cs typeface="+mn-cs"/>
              </a:rPr>
              <a:t> only cryptographic lOS images support it</a:t>
            </a:r>
          </a:p>
          <a:p>
            <a:pPr lvl="0"/>
            <a:r>
              <a:rPr lang="en-US" sz="3200" b="0" i="0" u="none" strike="noStrike" baseline="0" dirty="0" smtClean="0">
                <a:solidFill>
                  <a:schemeClr val="tx1"/>
                </a:solidFill>
                <a:latin typeface="+mn-lt"/>
                <a:ea typeface="+mn-ea"/>
                <a:cs typeface="+mn-cs"/>
              </a:rPr>
              <a:t>Typically, these images have k8 or k9 in their image names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66</a:t>
            </a:fld>
            <a:endParaRPr lang="en-US" dirty="0"/>
          </a:p>
        </p:txBody>
      </p:sp>
    </p:spTree>
    <p:extLst>
      <p:ext uri="{BB962C8B-B14F-4D97-AF65-F5344CB8AC3E}">
        <p14:creationId xmlns:p14="http://schemas.microsoft.com/office/powerpoint/2010/main" val="27423805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Remote Access</a:t>
            </a:r>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To enable SSH on a router, the following parameters must be configured</a:t>
            </a:r>
          </a:p>
          <a:p>
            <a:pPr lvl="1"/>
            <a:r>
              <a:rPr lang="en-US" sz="2800" b="0" i="0" u="none" strike="noStrike" baseline="0" dirty="0" smtClean="0">
                <a:solidFill>
                  <a:schemeClr val="tx1"/>
                </a:solidFill>
                <a:latin typeface="+mn-lt"/>
                <a:ea typeface="+mn-ea"/>
                <a:cs typeface="+mn-cs"/>
              </a:rPr>
              <a:t>Hostname</a:t>
            </a:r>
          </a:p>
          <a:p>
            <a:pPr lvl="1"/>
            <a:r>
              <a:rPr lang="en-US" sz="2800" b="0" i="0" u="none" strike="noStrike" baseline="0" dirty="0" smtClean="0">
                <a:solidFill>
                  <a:schemeClr val="tx1"/>
                </a:solidFill>
                <a:latin typeface="+mn-lt"/>
                <a:ea typeface="+mn-ea"/>
                <a:cs typeface="+mn-cs"/>
              </a:rPr>
              <a:t>Domain name</a:t>
            </a:r>
          </a:p>
          <a:p>
            <a:pPr lvl="1"/>
            <a:r>
              <a:rPr lang="en-US" sz="2800" b="0" i="0" u="none" strike="noStrike" baseline="0" dirty="0" smtClean="0">
                <a:solidFill>
                  <a:schemeClr val="tx1"/>
                </a:solidFill>
                <a:latin typeface="+mn-lt"/>
                <a:ea typeface="+mn-ea"/>
                <a:cs typeface="+mn-cs"/>
              </a:rPr>
              <a:t>Asymmetric keys</a:t>
            </a:r>
            <a:endParaRPr lang="en-US" sz="3200" b="0" i="0" u="none" strike="noStrike" baseline="0" dirty="0" smtClean="0">
              <a:solidFill>
                <a:schemeClr val="tx1"/>
              </a:solidFill>
              <a:latin typeface="+mn-lt"/>
              <a:ea typeface="+mn-ea"/>
              <a:cs typeface="+mn-cs"/>
            </a:endParaRPr>
          </a:p>
          <a:p>
            <a:pPr lvl="1"/>
            <a:r>
              <a:rPr lang="en-US" sz="2800" b="0" i="0" u="none" strike="noStrike" baseline="0" dirty="0" smtClean="0">
                <a:solidFill>
                  <a:schemeClr val="tx1"/>
                </a:solidFill>
                <a:latin typeface="+mn-lt"/>
                <a:ea typeface="+mn-ea"/>
                <a:cs typeface="+mn-cs"/>
              </a:rPr>
              <a:t>Local authentication</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67</a:t>
            </a:fld>
            <a:endParaRPr lang="en-US" dirty="0"/>
          </a:p>
        </p:txBody>
      </p:sp>
    </p:spTree>
    <p:extLst>
      <p:ext uri="{BB962C8B-B14F-4D97-AF65-F5344CB8AC3E}">
        <p14:creationId xmlns:p14="http://schemas.microsoft.com/office/powerpoint/2010/main" val="33952622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Activity</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Logs allow you to verify that a router is working properly or to determine whether the router has been compromised</a:t>
            </a:r>
          </a:p>
          <a:p>
            <a:r>
              <a:rPr lang="en-US" sz="3200" b="0" i="0" u="none" strike="noStrike" baseline="0" dirty="0" smtClean="0">
                <a:solidFill>
                  <a:schemeClr val="tx1"/>
                </a:solidFill>
                <a:latin typeface="+mn-lt"/>
                <a:ea typeface="+mn-ea"/>
                <a:cs typeface="+mn-cs"/>
              </a:rPr>
              <a:t>In some cases, a log can show what types of probes or attacks are being attempted against the router or the protected network </a:t>
            </a:r>
          </a:p>
          <a:p>
            <a:r>
              <a:rPr lang="en-US" sz="3200" b="0" i="0" u="none" strike="noStrike" baseline="0" dirty="0" smtClean="0">
                <a:solidFill>
                  <a:schemeClr val="tx1"/>
                </a:solidFill>
                <a:latin typeface="+mn-lt"/>
                <a:ea typeface="+mn-ea"/>
                <a:cs typeface="+mn-cs"/>
              </a:rPr>
              <a:t>You should carefully configure logging on the router</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68</a:t>
            </a:fld>
            <a:endParaRPr lang="en-US" dirty="0"/>
          </a:p>
        </p:txBody>
      </p:sp>
    </p:spTree>
    <p:extLst>
      <p:ext uri="{BB962C8B-B14F-4D97-AF65-F5344CB8AC3E}">
        <p14:creationId xmlns:p14="http://schemas.microsoft.com/office/powerpoint/2010/main" val="24171019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Activity</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Send the router logs to a designated syslog server that is running syslog software such as KiwiSyslog</a:t>
            </a:r>
          </a:p>
          <a:p>
            <a:r>
              <a:rPr lang="en-US" sz="3200" b="0" i="0" u="none" strike="noStrike" baseline="0" dirty="0" smtClean="0">
                <a:solidFill>
                  <a:schemeClr val="tx1"/>
                </a:solidFill>
                <a:latin typeface="+mn-lt"/>
                <a:ea typeface="+mn-ea"/>
                <a:cs typeface="+mn-cs"/>
              </a:rPr>
              <a:t>The syslog server should be connected to a trusted or protected network or an isolated and dedicated router interface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69</a:t>
            </a:fld>
            <a:endParaRPr lang="en-US" dirty="0"/>
          </a:p>
        </p:txBody>
      </p:sp>
    </p:spTree>
    <p:extLst>
      <p:ext uri="{BB962C8B-B14F-4D97-AF65-F5344CB8AC3E}">
        <p14:creationId xmlns:p14="http://schemas.microsoft.com/office/powerpoint/2010/main" val="3431824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Attackers</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Phisher</a:t>
            </a:r>
          </a:p>
          <a:p>
            <a:pPr lvl="2"/>
            <a:r>
              <a:rPr lang="en-US" sz="2400" b="0" i="0" u="none" strike="noStrike" baseline="0" dirty="0" smtClean="0">
                <a:solidFill>
                  <a:schemeClr val="tx1"/>
                </a:solidFill>
                <a:latin typeface="+mn-lt"/>
                <a:ea typeface="+mn-ea"/>
                <a:cs typeface="+mn-cs"/>
              </a:rPr>
              <a:t>Uses e-mail or other means to trick others into providing sensitive information, such as credit card numbers or passwords</a:t>
            </a:r>
          </a:p>
          <a:p>
            <a:pPr lvl="2"/>
            <a:r>
              <a:rPr lang="en-US" sz="2400" b="0" i="0" u="none" strike="noStrike" baseline="0" dirty="0" smtClean="0">
                <a:solidFill>
                  <a:schemeClr val="tx1"/>
                </a:solidFill>
                <a:latin typeface="+mn-lt"/>
                <a:ea typeface="+mn-ea"/>
                <a:cs typeface="+mn-cs"/>
              </a:rPr>
              <a:t>A phisher masquerades as a trusted party that would have a legitimate need for the sensitive information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a:t>
            </a:fld>
            <a:endParaRPr lang="en-US" dirty="0"/>
          </a:p>
        </p:txBody>
      </p:sp>
    </p:spTree>
    <p:extLst>
      <p:ext uri="{BB962C8B-B14F-4D97-AF65-F5344CB8AC3E}">
        <p14:creationId xmlns:p14="http://schemas.microsoft.com/office/powerpoint/2010/main" val="22988988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Disable Unneeded Services</a:t>
            </a:r>
            <a:endParaRPr lang="en-US" dirty="0"/>
          </a:p>
        </p:txBody>
      </p:sp>
      <p:sp>
        <p:nvSpPr>
          <p:cNvPr id="3" name="Content Placeholder 2"/>
          <p:cNvSpPr>
            <a:spLocks noGrp="1"/>
          </p:cNvSpPr>
          <p:nvPr>
            <p:ph idx="1"/>
          </p:nvPr>
        </p:nvSpPr>
        <p:spPr/>
        <p:txBody>
          <a:bodyPr/>
          <a:lstStyle/>
          <a:p>
            <a:r>
              <a:rPr lang="en-US" dirty="0" smtClean="0"/>
              <a:t>Services that are not needed should be disable</a:t>
            </a:r>
          </a:p>
          <a:p>
            <a:r>
              <a:rPr lang="en-US" dirty="0" smtClean="0"/>
              <a:t>For example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70</a:t>
            </a:fld>
            <a:endParaRPr lang="en-US" dirty="0"/>
          </a:p>
        </p:txBody>
      </p:sp>
    </p:spTree>
    <p:extLst>
      <p:ext uri="{BB962C8B-B14F-4D97-AF65-F5344CB8AC3E}">
        <p14:creationId xmlns:p14="http://schemas.microsoft.com/office/powerpoint/2010/main" val="2452844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55638" y="457200"/>
            <a:ext cx="8335962" cy="838200"/>
          </a:xfrm>
        </p:spPr>
        <p:txBody>
          <a:bodyPr/>
          <a:lstStyle/>
          <a:p>
            <a:pPr eaLnBrk="1" hangingPunct="1"/>
            <a:r>
              <a:rPr lang="en-CA" altLang="ja-JP" dirty="0" smtClean="0">
                <a:ea typeface="ＭＳ Ｐゴシック" charset="-128"/>
              </a:rPr>
              <a:t>Disable Unneeded Services</a:t>
            </a:r>
            <a:endParaRPr lang="en-US" dirty="0" smtClean="0"/>
          </a:p>
        </p:txBody>
      </p:sp>
      <p:sp>
        <p:nvSpPr>
          <p:cNvPr id="15363" name="Rectangle 3"/>
          <p:cNvSpPr>
            <a:spLocks noGrp="1" noChangeArrowheads="1"/>
          </p:cNvSpPr>
          <p:nvPr>
            <p:ph type="body" idx="1"/>
          </p:nvPr>
        </p:nvSpPr>
        <p:spPr>
          <a:xfrm>
            <a:off x="655638" y="1392238"/>
            <a:ext cx="7940675" cy="5076825"/>
          </a:xfrm>
        </p:spPr>
        <p:txBody>
          <a:bodyPr/>
          <a:lstStyle/>
          <a:p>
            <a:pPr marL="0" indent="0">
              <a:buNone/>
            </a:pPr>
            <a:endParaRPr lang="en-US" dirty="0" smtClean="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203" y="1371601"/>
            <a:ext cx="7003997" cy="479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3" name="Slide Number Placeholder 2"/>
          <p:cNvSpPr>
            <a:spLocks noGrp="1"/>
          </p:cNvSpPr>
          <p:nvPr>
            <p:ph type="sldNum" sz="quarter" idx="12"/>
          </p:nvPr>
        </p:nvSpPr>
        <p:spPr/>
        <p:txBody>
          <a:bodyPr/>
          <a:lstStyle/>
          <a:p>
            <a:pPr>
              <a:defRPr/>
            </a:pPr>
            <a:fld id="{DE279984-D4C8-4C5F-8637-F44FF01E8ACA}" type="slidenum">
              <a:rPr lang="en-US" smtClean="0"/>
              <a:pPr>
                <a:defRPr/>
              </a:pPr>
              <a:t>71</a:t>
            </a:fld>
            <a:endParaRPr lang="en-US" dirty="0"/>
          </a:p>
        </p:txBody>
      </p:sp>
    </p:spTree>
    <p:extLst>
      <p:ext uri="{BB962C8B-B14F-4D97-AF65-F5344CB8AC3E}">
        <p14:creationId xmlns:p14="http://schemas.microsoft.com/office/powerpoint/2010/main" val="774371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Services Used</a:t>
            </a:r>
            <a:endParaRPr lang="en-US" dirty="0"/>
          </a:p>
        </p:txBody>
      </p:sp>
      <p:sp>
        <p:nvSpPr>
          <p:cNvPr id="3" name="Content Placeholder 2"/>
          <p:cNvSpPr>
            <a:spLocks noGrp="1"/>
          </p:cNvSpPr>
          <p:nvPr>
            <p:ph idx="1"/>
          </p:nvPr>
        </p:nvSpPr>
        <p:spPr/>
        <p:txBody>
          <a:bodyPr/>
          <a:lstStyle/>
          <a:p>
            <a:r>
              <a:rPr lang="en-US" dirty="0" smtClean="0"/>
              <a:t>Services</a:t>
            </a:r>
            <a:r>
              <a:rPr lang="en-US" baseline="0" dirty="0" smtClean="0"/>
              <a:t> that must be used should be hardened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72</a:t>
            </a:fld>
            <a:endParaRPr lang="en-US" dirty="0"/>
          </a:p>
        </p:txBody>
      </p:sp>
    </p:spTree>
    <p:extLst>
      <p:ext uri="{BB962C8B-B14F-4D97-AF65-F5344CB8AC3E}">
        <p14:creationId xmlns:p14="http://schemas.microsoft.com/office/powerpoint/2010/main" val="30792168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5638" y="457200"/>
            <a:ext cx="8335962" cy="838200"/>
          </a:xfrm>
        </p:spPr>
        <p:txBody>
          <a:bodyPr/>
          <a:lstStyle/>
          <a:p>
            <a:pPr eaLnBrk="1" hangingPunct="1"/>
            <a:r>
              <a:rPr lang="en-CA" altLang="ja-JP" dirty="0" smtClean="0">
                <a:ea typeface="ＭＳ Ｐゴシック" charset="-128"/>
              </a:rPr>
              <a:t>Secure Services Used</a:t>
            </a:r>
            <a:endParaRPr lang="en-US" dirty="0" smtClean="0"/>
          </a:p>
        </p:txBody>
      </p:sp>
      <p:sp>
        <p:nvSpPr>
          <p:cNvPr id="16387" name="Rectangle 3"/>
          <p:cNvSpPr>
            <a:spLocks noGrp="1" noChangeArrowheads="1"/>
          </p:cNvSpPr>
          <p:nvPr>
            <p:ph type="body" idx="1"/>
          </p:nvPr>
        </p:nvSpPr>
        <p:spPr>
          <a:xfrm>
            <a:off x="655638" y="1392238"/>
            <a:ext cx="7940675" cy="5076825"/>
          </a:xfrm>
        </p:spPr>
        <p:txBody>
          <a:bodyPr/>
          <a:lstStyle/>
          <a:p>
            <a:pPr marL="0" indent="0">
              <a:buNone/>
            </a:pPr>
            <a:endParaRPr lang="en-US" dirty="0" smtClean="0"/>
          </a:p>
        </p:txBody>
      </p:sp>
      <p:pic>
        <p:nvPicPr>
          <p:cNvPr id="163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6475"/>
          <a:stretch/>
        </p:blipFill>
        <p:spPr bwMode="auto">
          <a:xfrm>
            <a:off x="661261" y="1425319"/>
            <a:ext cx="7949339" cy="169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3" name="Slide Number Placeholder 2"/>
          <p:cNvSpPr>
            <a:spLocks noGrp="1"/>
          </p:cNvSpPr>
          <p:nvPr>
            <p:ph type="sldNum" sz="quarter" idx="12"/>
          </p:nvPr>
        </p:nvSpPr>
        <p:spPr/>
        <p:txBody>
          <a:bodyPr/>
          <a:lstStyle/>
          <a:p>
            <a:pPr>
              <a:defRPr/>
            </a:pPr>
            <a:fld id="{DE279984-D4C8-4C5F-8637-F44FF01E8ACA}" type="slidenum">
              <a:rPr lang="en-US" smtClean="0"/>
              <a:pPr>
                <a:defRPr/>
              </a:pPr>
              <a:t>73</a:t>
            </a:fld>
            <a:endParaRPr lang="en-US" dirty="0"/>
          </a:p>
        </p:txBody>
      </p:sp>
    </p:spTree>
    <p:extLst>
      <p:ext uri="{BB962C8B-B14F-4D97-AF65-F5344CB8AC3E}">
        <p14:creationId xmlns:p14="http://schemas.microsoft.com/office/powerpoint/2010/main" val="30073676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fontAlgn="base"/>
            <a:r>
              <a:rPr lang="en-US" sz="4400" b="0" i="0" baseline="0" dirty="0" smtClean="0">
                <a:solidFill>
                  <a:schemeClr val="tx2"/>
                </a:solidFill>
                <a:effectLst/>
                <a:latin typeface="+mj-lt"/>
                <a:ea typeface="+mj-ea"/>
                <a:cs typeface="+mj-cs"/>
              </a:rPr>
              <a:t>Secure Routing Protocols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A more subtle class of attack targets the information carried within the routing protocol</a:t>
            </a:r>
          </a:p>
          <a:p>
            <a:r>
              <a:rPr lang="en-US" sz="3200" b="0" i="0" u="none" strike="noStrike" baseline="0" dirty="0" smtClean="0">
                <a:solidFill>
                  <a:schemeClr val="tx1"/>
                </a:solidFill>
                <a:latin typeface="+mn-lt"/>
                <a:ea typeface="+mn-ea"/>
                <a:cs typeface="+mn-cs"/>
              </a:rPr>
              <a:t>Falsified routing information generally may be used to cause systems to misinform to each other</a:t>
            </a:r>
          </a:p>
          <a:p>
            <a:r>
              <a:rPr lang="en-US" sz="3200" b="0" i="0" u="none" strike="noStrike" baseline="0" dirty="0" smtClean="0">
                <a:solidFill>
                  <a:schemeClr val="tx1"/>
                </a:solidFill>
                <a:latin typeface="+mn-lt"/>
                <a:ea typeface="+mn-ea"/>
                <a:cs typeface="+mn-cs"/>
              </a:rPr>
              <a:t>The effects of falsifying routing information are as follows</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74</a:t>
            </a:fld>
            <a:endParaRPr lang="en-US" dirty="0"/>
          </a:p>
        </p:txBody>
      </p:sp>
    </p:spTree>
    <p:extLst>
      <p:ext uri="{BB962C8B-B14F-4D97-AF65-F5344CB8AC3E}">
        <p14:creationId xmlns:p14="http://schemas.microsoft.com/office/powerpoint/2010/main" val="10901151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Routing Protocols</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It redirects traffic to create routing loops</a:t>
            </a:r>
          </a:p>
          <a:p>
            <a:pPr lvl="1"/>
            <a:r>
              <a:rPr lang="en-US" sz="2800" b="0" i="0" u="none" strike="noStrike" baseline="0" dirty="0" smtClean="0">
                <a:solidFill>
                  <a:schemeClr val="tx1"/>
                </a:solidFill>
                <a:latin typeface="+mn-lt"/>
                <a:ea typeface="+mn-ea"/>
                <a:cs typeface="+mn-cs"/>
              </a:rPr>
              <a:t>It redirects traffic so that it can be monitored on an insecure link that would potentially allow a hacker to gain access to confidential information</a:t>
            </a:r>
          </a:p>
          <a:p>
            <a:pPr lvl="1"/>
            <a:r>
              <a:rPr lang="en-US" sz="2800" b="0" i="0" u="none" strike="noStrike" baseline="0" dirty="0" smtClean="0">
                <a:solidFill>
                  <a:schemeClr val="tx1"/>
                </a:solidFill>
                <a:latin typeface="+mn-lt"/>
                <a:ea typeface="+mn-ea"/>
                <a:cs typeface="+mn-cs"/>
              </a:rPr>
              <a:t>It redirects traffic to discard it</a:t>
            </a:r>
          </a:p>
          <a:p>
            <a:r>
              <a:rPr lang="en-US" dirty="0" smtClean="0"/>
              <a:t>Most routing</a:t>
            </a:r>
            <a:r>
              <a:rPr lang="en-US" baseline="0" dirty="0" smtClean="0"/>
              <a:t> protocols can be implemented with authentication such as CHAP</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75</a:t>
            </a:fld>
            <a:endParaRPr lang="en-US" dirty="0"/>
          </a:p>
        </p:txBody>
      </p:sp>
    </p:spTree>
    <p:extLst>
      <p:ext uri="{BB962C8B-B14F-4D97-AF65-F5344CB8AC3E}">
        <p14:creationId xmlns:p14="http://schemas.microsoft.com/office/powerpoint/2010/main" val="2599163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55638" y="457200"/>
            <a:ext cx="8335962" cy="838200"/>
          </a:xfrm>
        </p:spPr>
        <p:txBody>
          <a:bodyPr/>
          <a:lstStyle/>
          <a:p>
            <a:pPr eaLnBrk="1" hangingPunct="1"/>
            <a:r>
              <a:rPr lang="en-CA" altLang="ja-JP" dirty="0" smtClean="0">
                <a:ea typeface="ＭＳ Ｐゴシック" charset="-128"/>
              </a:rPr>
              <a:t>The Easy Way</a:t>
            </a:r>
            <a:endParaRPr lang="en-US" dirty="0" smtClean="0"/>
          </a:p>
        </p:txBody>
      </p:sp>
      <p:sp>
        <p:nvSpPr>
          <p:cNvPr id="17411" name="Rectangle 3"/>
          <p:cNvSpPr>
            <a:spLocks noGrp="1" noChangeArrowheads="1"/>
          </p:cNvSpPr>
          <p:nvPr>
            <p:ph type="body" idx="1"/>
          </p:nvPr>
        </p:nvSpPr>
        <p:spPr>
          <a:xfrm>
            <a:off x="655638" y="1392238"/>
            <a:ext cx="7940675" cy="5076825"/>
          </a:xfrm>
        </p:spPr>
        <p:txBody>
          <a:bodyPr/>
          <a:lstStyle/>
          <a:p>
            <a:pPr marL="0" indent="0">
              <a:buNone/>
            </a:pPr>
            <a:endParaRPr lang="en-US" dirty="0" smtClean="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92237"/>
            <a:ext cx="4675188"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3657600"/>
            <a:ext cx="4248150"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3" name="Slide Number Placeholder 2"/>
          <p:cNvSpPr>
            <a:spLocks noGrp="1"/>
          </p:cNvSpPr>
          <p:nvPr>
            <p:ph type="sldNum" sz="quarter" idx="12"/>
          </p:nvPr>
        </p:nvSpPr>
        <p:spPr/>
        <p:txBody>
          <a:bodyPr/>
          <a:lstStyle/>
          <a:p>
            <a:pPr>
              <a:defRPr/>
            </a:pPr>
            <a:fld id="{DE279984-D4C8-4C5F-8637-F44FF01E8ACA}" type="slidenum">
              <a:rPr lang="en-US" smtClean="0"/>
              <a:pPr>
                <a:defRPr/>
              </a:pPr>
              <a:t>76</a:t>
            </a:fld>
            <a:endParaRPr lang="en-US" dirty="0"/>
          </a:p>
        </p:txBody>
      </p:sp>
    </p:spTree>
    <p:extLst>
      <p:ext uri="{BB962C8B-B14F-4D97-AF65-F5344CB8AC3E}">
        <p14:creationId xmlns:p14="http://schemas.microsoft.com/office/powerpoint/2010/main" val="2976679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There are many types of attacks</a:t>
            </a:r>
          </a:p>
          <a:p>
            <a:r>
              <a:rPr lang="en-US" sz="3200" b="0" i="0" u="none" strike="noStrike" baseline="0" dirty="0" smtClean="0">
                <a:solidFill>
                  <a:schemeClr val="tx1"/>
                </a:solidFill>
                <a:latin typeface="+mn-lt"/>
                <a:ea typeface="+mn-ea"/>
                <a:cs typeface="+mn-cs"/>
              </a:rPr>
              <a:t>Such as</a:t>
            </a:r>
          </a:p>
          <a:p>
            <a:pPr lvl="1"/>
            <a:r>
              <a:rPr lang="en-US" sz="2800" b="0" i="0" u="none" strike="noStrike" baseline="0" dirty="0" smtClean="0">
                <a:solidFill>
                  <a:schemeClr val="tx1"/>
                </a:solidFill>
                <a:latin typeface="+mn-lt"/>
                <a:ea typeface="+mn-ea"/>
                <a:cs typeface="+mn-cs"/>
              </a:rPr>
              <a:t>Insider abuse of network access </a:t>
            </a:r>
          </a:p>
          <a:p>
            <a:pPr lvl="1"/>
            <a:r>
              <a:rPr lang="en-US" sz="2800" b="0" i="0" u="none" strike="noStrike" baseline="0" dirty="0" smtClean="0">
                <a:solidFill>
                  <a:schemeClr val="tx1"/>
                </a:solidFill>
                <a:latin typeface="+mn-lt"/>
                <a:ea typeface="+mn-ea"/>
                <a:cs typeface="+mn-cs"/>
              </a:rPr>
              <a:t>Viruses </a:t>
            </a:r>
          </a:p>
          <a:p>
            <a:pPr lvl="1"/>
            <a:r>
              <a:rPr lang="en-US" sz="2800" b="0" i="0" u="none" strike="noStrike" baseline="0" dirty="0" smtClean="0">
                <a:solidFill>
                  <a:schemeClr val="tx1"/>
                </a:solidFill>
                <a:latin typeface="+mn-lt"/>
                <a:ea typeface="+mn-ea"/>
                <a:cs typeface="+mn-cs"/>
              </a:rPr>
              <a:t>Mobile device theft </a:t>
            </a:r>
          </a:p>
          <a:p>
            <a:pPr lvl="1"/>
            <a:r>
              <a:rPr lang="en-US" sz="2800" b="0" i="0" u="none" strike="noStrike" baseline="0" dirty="0" smtClean="0">
                <a:solidFill>
                  <a:schemeClr val="tx1"/>
                </a:solidFill>
                <a:latin typeface="+mn-lt"/>
                <a:ea typeface="+mn-ea"/>
                <a:cs typeface="+mn-cs"/>
              </a:rPr>
              <a:t>Phishing, in which an organization is fraudulently represented as the sender </a:t>
            </a:r>
          </a:p>
          <a:p>
            <a:pPr lvl="1"/>
            <a:r>
              <a:rPr lang="en-US" sz="2800" b="0" i="0" u="none" strike="noStrike" baseline="0" dirty="0" smtClean="0">
                <a:solidFill>
                  <a:schemeClr val="tx1"/>
                </a:solidFill>
                <a:latin typeface="+mn-lt"/>
                <a:ea typeface="+mn-ea"/>
                <a:cs typeface="+mn-cs"/>
              </a:rPr>
              <a:t>Instant-messaging misuse</a:t>
            </a:r>
          </a:p>
          <a:p>
            <a:pPr lvl="1"/>
            <a:r>
              <a:rPr lang="en-US" sz="2800" b="0" i="0" u="none" strike="noStrike" baseline="0" dirty="0" smtClean="0">
                <a:solidFill>
                  <a:schemeClr val="tx1"/>
                </a:solidFill>
                <a:latin typeface="+mn-lt"/>
                <a:ea typeface="+mn-ea"/>
                <a:cs typeface="+mn-cs"/>
              </a:rPr>
              <a:t>Denial of service </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8</a:t>
            </a:fld>
            <a:endParaRPr lang="en-US" dirty="0"/>
          </a:p>
        </p:txBody>
      </p:sp>
    </p:spTree>
    <p:extLst>
      <p:ext uri="{BB962C8B-B14F-4D97-AF65-F5344CB8AC3E}">
        <p14:creationId xmlns:p14="http://schemas.microsoft.com/office/powerpoint/2010/main" val="2461650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Attacks</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Unauthorized access to information </a:t>
            </a:r>
          </a:p>
          <a:p>
            <a:pPr lvl="1"/>
            <a:r>
              <a:rPr lang="en-US" sz="2800" b="0" i="0" u="none" strike="noStrike" baseline="0" dirty="0" smtClean="0">
                <a:solidFill>
                  <a:schemeClr val="tx1"/>
                </a:solidFill>
                <a:latin typeface="+mn-lt"/>
                <a:ea typeface="+mn-ea"/>
                <a:cs typeface="+mn-cs"/>
              </a:rPr>
              <a:t>Bots within the organization</a:t>
            </a:r>
          </a:p>
          <a:p>
            <a:pPr lvl="1"/>
            <a:r>
              <a:rPr lang="en-US" sz="2800" b="0" i="0" u="none" strike="noStrike" baseline="0" dirty="0" smtClean="0">
                <a:solidFill>
                  <a:schemeClr val="tx1"/>
                </a:solidFill>
                <a:latin typeface="+mn-lt"/>
                <a:ea typeface="+mn-ea"/>
                <a:cs typeface="+mn-cs"/>
              </a:rPr>
              <a:t>Theft of customer or employee data </a:t>
            </a:r>
          </a:p>
          <a:p>
            <a:pPr lvl="1"/>
            <a:r>
              <a:rPr lang="en-US" sz="2800" b="0" i="0" u="none" strike="noStrike" baseline="0" dirty="0" smtClean="0">
                <a:solidFill>
                  <a:schemeClr val="tx1"/>
                </a:solidFill>
                <a:latin typeface="+mn-lt"/>
                <a:ea typeface="+mn-ea"/>
                <a:cs typeface="+mn-cs"/>
              </a:rPr>
              <a:t>Abuse of a wireless network </a:t>
            </a:r>
          </a:p>
          <a:p>
            <a:pPr lvl="1"/>
            <a:r>
              <a:rPr lang="en-US" sz="2800" b="0" i="0" u="none" strike="noStrike" baseline="0" dirty="0" smtClean="0">
                <a:solidFill>
                  <a:schemeClr val="tx1"/>
                </a:solidFill>
                <a:latin typeface="+mn-lt"/>
                <a:ea typeface="+mn-ea"/>
                <a:cs typeface="+mn-cs"/>
              </a:rPr>
              <a:t>System penetration </a:t>
            </a:r>
          </a:p>
          <a:p>
            <a:pPr lvl="1"/>
            <a:r>
              <a:rPr lang="en-US" sz="2800" b="0" i="0" u="none" strike="noStrike" baseline="0" dirty="0" smtClean="0">
                <a:solidFill>
                  <a:schemeClr val="tx1"/>
                </a:solidFill>
                <a:latin typeface="+mn-lt"/>
                <a:ea typeface="+mn-ea"/>
                <a:cs typeface="+mn-cs"/>
              </a:rPr>
              <a:t>Financial fraud </a:t>
            </a:r>
          </a:p>
          <a:p>
            <a:pPr lvl="1"/>
            <a:r>
              <a:rPr lang="en-US" sz="2800" b="0" i="0" u="none" strike="noStrike" baseline="0" dirty="0" smtClean="0">
                <a:solidFill>
                  <a:schemeClr val="tx1"/>
                </a:solidFill>
                <a:latin typeface="+mn-lt"/>
                <a:ea typeface="+mn-ea"/>
                <a:cs typeface="+mn-cs"/>
              </a:rPr>
              <a:t>Password sniffing </a:t>
            </a:r>
          </a:p>
          <a:p>
            <a:pPr lvl="1"/>
            <a:r>
              <a:rPr lang="en-US" sz="2800" b="0" i="0" u="none" strike="noStrike" baseline="0" dirty="0" smtClean="0">
                <a:solidFill>
                  <a:schemeClr val="tx1"/>
                </a:solidFill>
                <a:latin typeface="+mn-lt"/>
                <a:ea typeface="+mn-ea"/>
                <a:cs typeface="+mn-cs"/>
              </a:rPr>
              <a:t>Key logging </a:t>
            </a:r>
          </a:p>
          <a:p>
            <a:pPr lvl="1"/>
            <a:r>
              <a:rPr lang="en-US" sz="2800" b="0" i="0" u="none" strike="noStrike" baseline="0" dirty="0" smtClean="0">
                <a:solidFill>
                  <a:schemeClr val="tx1"/>
                </a:solidFill>
                <a:latin typeface="+mn-lt"/>
                <a:ea typeface="+mn-ea"/>
                <a:cs typeface="+mn-cs"/>
              </a:rPr>
              <a:t>Website defacement </a:t>
            </a:r>
          </a:p>
        </p:txBody>
      </p:sp>
      <p:sp>
        <p:nvSpPr>
          <p:cNvPr id="4" name="Footer Placeholder 3"/>
          <p:cNvSpPr>
            <a:spLocks noGrp="1"/>
          </p:cNvSpPr>
          <p:nvPr>
            <p:ph type="ftr" sz="quarter" idx="11"/>
          </p:nvPr>
        </p:nvSpPr>
        <p:spPr/>
        <p:txBody>
          <a:bodyPr/>
          <a:lstStyle/>
          <a:p>
            <a:pPr>
              <a:defRPr/>
            </a:pPr>
            <a:r>
              <a:rPr lang="en-US" dirty="0" smtClean="0"/>
              <a:t>Copyright 2010-2011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DE279984-D4C8-4C5F-8637-F44FF01E8ACA}" type="slidenum">
              <a:rPr lang="en-US" smtClean="0"/>
              <a:pPr>
                <a:defRPr/>
              </a:pPr>
              <a:t>9</a:t>
            </a:fld>
            <a:endParaRPr lang="en-US" dirty="0"/>
          </a:p>
        </p:txBody>
      </p:sp>
    </p:spTree>
    <p:extLst>
      <p:ext uri="{BB962C8B-B14F-4D97-AF65-F5344CB8AC3E}">
        <p14:creationId xmlns:p14="http://schemas.microsoft.com/office/powerpoint/2010/main" val="3579639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1705</TotalTime>
  <Words>3723</Words>
  <Application>Microsoft Office PowerPoint</Application>
  <PresentationFormat>On-screen Show (4:3)</PresentationFormat>
  <Paragraphs>494</Paragraphs>
  <Slides>76</Slides>
  <Notes>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CCNA</vt:lpstr>
      <vt:lpstr>Basic Network Security</vt:lpstr>
      <vt:lpstr>Objectives of This Section</vt:lpstr>
      <vt:lpstr>Sources</vt:lpstr>
      <vt:lpstr>Types of Attackers</vt:lpstr>
      <vt:lpstr>Types of Attackers</vt:lpstr>
      <vt:lpstr>Types of Attackers</vt:lpstr>
      <vt:lpstr>Types of Attackers</vt:lpstr>
      <vt:lpstr>Types of Attacks</vt:lpstr>
      <vt:lpstr>Types of Attacks</vt:lpstr>
      <vt:lpstr>Types of Attacks</vt:lpstr>
      <vt:lpstr>Types of Attacks</vt:lpstr>
      <vt:lpstr>Types of Attacks</vt:lpstr>
      <vt:lpstr>Types of Attacks</vt:lpstr>
      <vt:lpstr>Types of Attacks</vt:lpstr>
      <vt:lpstr>Types of Attacks</vt:lpstr>
      <vt:lpstr>Types of Attacks</vt:lpstr>
      <vt:lpstr>Types of Attacks</vt:lpstr>
      <vt:lpstr>Types of Attacks</vt:lpstr>
      <vt:lpstr>Types of Attacks</vt:lpstr>
      <vt:lpstr>Types of Attacks</vt:lpstr>
      <vt:lpstr>Types of Attacks</vt:lpstr>
      <vt:lpstr>Types of Attacks</vt:lpstr>
      <vt:lpstr>Types of Attacks</vt:lpstr>
      <vt:lpstr>Defense Against Attacks</vt:lpstr>
      <vt:lpstr>Defense Against Attacks</vt:lpstr>
      <vt:lpstr>Defense Against Attacks</vt:lpstr>
      <vt:lpstr>Defense Against Attacks</vt:lpstr>
      <vt:lpstr>Defense Against Attacks</vt:lpstr>
      <vt:lpstr>Defense Against Attacks</vt:lpstr>
      <vt:lpstr>Defense Against Attacks</vt:lpstr>
      <vt:lpstr>Defense Against Attacks</vt:lpstr>
      <vt:lpstr>Defense Against Attacks</vt:lpstr>
      <vt:lpstr>Security Policy</vt:lpstr>
      <vt:lpstr>Security Policy</vt:lpstr>
      <vt:lpstr>Security Policy</vt:lpstr>
      <vt:lpstr>Security Policy</vt:lpstr>
      <vt:lpstr>Security Policy</vt:lpstr>
      <vt:lpstr>Common Security Threats</vt:lpstr>
      <vt:lpstr>Vulnerabilities</vt:lpstr>
      <vt:lpstr>Vulnerabilities</vt:lpstr>
      <vt:lpstr>Technology Weaknesses</vt:lpstr>
      <vt:lpstr>Technology Weaknesses</vt:lpstr>
      <vt:lpstr>Configuration Weaknesses</vt:lpstr>
      <vt:lpstr>Configuration Weaknesses</vt:lpstr>
      <vt:lpstr>Configuration Weaknesses</vt:lpstr>
      <vt:lpstr>Security Policy Weaknesses</vt:lpstr>
      <vt:lpstr>Security Policy Weaknesses</vt:lpstr>
      <vt:lpstr>Security Policy Weaknesses</vt:lpstr>
      <vt:lpstr>Security Policy Weaknesses</vt:lpstr>
      <vt:lpstr>Security Policy Weaknesses</vt:lpstr>
      <vt:lpstr>Pesky Users</vt:lpstr>
      <vt:lpstr>Pesky Users</vt:lpstr>
      <vt:lpstr>Physical Security</vt:lpstr>
      <vt:lpstr>Physical Security</vt:lpstr>
      <vt:lpstr>Secure Routers</vt:lpstr>
      <vt:lpstr>Secure Routers</vt:lpstr>
      <vt:lpstr>Secure Local Access</vt:lpstr>
      <vt:lpstr>Secure Local Access</vt:lpstr>
      <vt:lpstr>Secure Local Access</vt:lpstr>
      <vt:lpstr>Secure Local Access</vt:lpstr>
      <vt:lpstr>Secure Remote Access</vt:lpstr>
      <vt:lpstr>Secure Remote Access</vt:lpstr>
      <vt:lpstr>Secure Remote Access</vt:lpstr>
      <vt:lpstr>Secure Remote Access</vt:lpstr>
      <vt:lpstr>Secure Remote Access</vt:lpstr>
      <vt:lpstr>Secure Remote Access</vt:lpstr>
      <vt:lpstr>Secure Remote Access</vt:lpstr>
      <vt:lpstr>Log Activity</vt:lpstr>
      <vt:lpstr>Log Activity</vt:lpstr>
      <vt:lpstr>Disable Unneeded Services</vt:lpstr>
      <vt:lpstr>Disable Unneeded Services</vt:lpstr>
      <vt:lpstr>Secure Services Used</vt:lpstr>
      <vt:lpstr>Secure Services Used</vt:lpstr>
      <vt:lpstr>Secure Routing Protocols</vt:lpstr>
      <vt:lpstr>Secure Routing Protocols</vt:lpstr>
      <vt:lpstr>The Easy Way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Network Security</dc:title>
  <dc:creator>Kenneth M. Chipps Ph.D.</dc:creator>
  <cp:lastModifiedBy>Kenneth M. Chipps Ph.D.</cp:lastModifiedBy>
  <cp:revision>185</cp:revision>
  <dcterms:created xsi:type="dcterms:W3CDTF">2000-09-27T16:26:34Z</dcterms:created>
  <dcterms:modified xsi:type="dcterms:W3CDTF">2013-10-07T14:20:12Z</dcterms:modified>
</cp:coreProperties>
</file>