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7"/>
  </p:notesMasterIdLst>
  <p:sldIdLst>
    <p:sldId id="285" r:id="rId2"/>
    <p:sldId id="496" r:id="rId3"/>
    <p:sldId id="498" r:id="rId4"/>
    <p:sldId id="499" r:id="rId5"/>
    <p:sldId id="500" r:id="rId6"/>
    <p:sldId id="511" r:id="rId7"/>
    <p:sldId id="512" r:id="rId8"/>
    <p:sldId id="535" r:id="rId9"/>
    <p:sldId id="529" r:id="rId10"/>
    <p:sldId id="530" r:id="rId11"/>
    <p:sldId id="502" r:id="rId12"/>
    <p:sldId id="501" r:id="rId13"/>
    <p:sldId id="503" r:id="rId14"/>
    <p:sldId id="504" r:id="rId15"/>
    <p:sldId id="570" r:id="rId16"/>
    <p:sldId id="571" r:id="rId17"/>
    <p:sldId id="573" r:id="rId18"/>
    <p:sldId id="566" r:id="rId19"/>
    <p:sldId id="568" r:id="rId20"/>
    <p:sldId id="567" r:id="rId21"/>
    <p:sldId id="516" r:id="rId22"/>
    <p:sldId id="517" r:id="rId23"/>
    <p:sldId id="531" r:id="rId24"/>
    <p:sldId id="518" r:id="rId25"/>
    <p:sldId id="519" r:id="rId26"/>
    <p:sldId id="532" r:id="rId27"/>
    <p:sldId id="520" r:id="rId28"/>
    <p:sldId id="522" r:id="rId29"/>
    <p:sldId id="523" r:id="rId30"/>
    <p:sldId id="524" r:id="rId31"/>
    <p:sldId id="525" r:id="rId32"/>
    <p:sldId id="533" r:id="rId33"/>
    <p:sldId id="534" r:id="rId34"/>
    <p:sldId id="526" r:id="rId35"/>
    <p:sldId id="559" r:id="rId36"/>
    <p:sldId id="497" r:id="rId37"/>
    <p:sldId id="528" r:id="rId38"/>
    <p:sldId id="521" r:id="rId39"/>
    <p:sldId id="594" r:id="rId40"/>
    <p:sldId id="505" r:id="rId41"/>
    <p:sldId id="506" r:id="rId42"/>
    <p:sldId id="507" r:id="rId43"/>
    <p:sldId id="513" r:id="rId44"/>
    <p:sldId id="508" r:id="rId45"/>
    <p:sldId id="509" r:id="rId46"/>
    <p:sldId id="510" r:id="rId47"/>
    <p:sldId id="553" r:id="rId48"/>
    <p:sldId id="554" r:id="rId49"/>
    <p:sldId id="555" r:id="rId50"/>
    <p:sldId id="556" r:id="rId51"/>
    <p:sldId id="557" r:id="rId52"/>
    <p:sldId id="558" r:id="rId53"/>
    <p:sldId id="552" r:id="rId54"/>
    <p:sldId id="548" r:id="rId55"/>
    <p:sldId id="549" r:id="rId56"/>
    <p:sldId id="550" r:id="rId57"/>
    <p:sldId id="551" r:id="rId58"/>
    <p:sldId id="539" r:id="rId59"/>
    <p:sldId id="540" r:id="rId60"/>
    <p:sldId id="543" r:id="rId61"/>
    <p:sldId id="545" r:id="rId62"/>
    <p:sldId id="546" r:id="rId63"/>
    <p:sldId id="560" r:id="rId64"/>
    <p:sldId id="564" r:id="rId65"/>
    <p:sldId id="565" r:id="rId66"/>
    <p:sldId id="569" r:id="rId67"/>
    <p:sldId id="591" r:id="rId68"/>
    <p:sldId id="592" r:id="rId69"/>
    <p:sldId id="593" r:id="rId70"/>
    <p:sldId id="577" r:id="rId71"/>
    <p:sldId id="578" r:id="rId72"/>
    <p:sldId id="579" r:id="rId73"/>
    <p:sldId id="580" r:id="rId74"/>
    <p:sldId id="581" r:id="rId75"/>
    <p:sldId id="582" r:id="rId76"/>
    <p:sldId id="583" r:id="rId77"/>
    <p:sldId id="584" r:id="rId78"/>
    <p:sldId id="585" r:id="rId79"/>
    <p:sldId id="586" r:id="rId80"/>
    <p:sldId id="589" r:id="rId81"/>
    <p:sldId id="588" r:id="rId82"/>
    <p:sldId id="590" r:id="rId83"/>
    <p:sldId id="574" r:id="rId84"/>
    <p:sldId id="575" r:id="rId85"/>
    <p:sldId id="576" r:id="rId8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54" autoAdjust="0"/>
  </p:normalViewPr>
  <p:slideViewPr>
    <p:cSldViewPr>
      <p:cViewPr varScale="1">
        <p:scale>
          <a:sx n="52" d="100"/>
          <a:sy n="52" d="100"/>
        </p:scale>
        <p:origin x="-948" y="-102"/>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dirty="0">
                <a:latin typeface="Times New Roman" pitchFamily="18" charset="0"/>
              </a:defRPr>
            </a:lvl1pPr>
          </a:lstStyle>
          <a:p>
            <a:pPr>
              <a:defRPr/>
            </a:pPr>
            <a:endParaRPr lang="en-US" dirty="0"/>
          </a:p>
        </p:txBody>
      </p:sp>
      <p:sp>
        <p:nvSpPr>
          <p:cNvPr id="138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4017C9F8-6F60-4546-A11C-6BF616766406}" type="slidenum">
              <a:rPr lang="en-US"/>
              <a:pPr>
                <a:defRPr/>
              </a:pPr>
              <a:t>‹#›</a:t>
            </a:fld>
            <a:endParaRPr lang="en-US" dirty="0"/>
          </a:p>
        </p:txBody>
      </p:sp>
    </p:spTree>
    <p:extLst>
      <p:ext uri="{BB962C8B-B14F-4D97-AF65-F5344CB8AC3E}">
        <p14:creationId xmlns:p14="http://schemas.microsoft.com/office/powerpoint/2010/main" val="39474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a:lvl1pPr>
          </a:lstStyle>
          <a:p>
            <a:pPr>
              <a:defRPr/>
            </a:pPr>
            <a:r>
              <a:rPr lang="en-US" smtClean="0"/>
              <a:t>Copyright 2012-2013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E090D99-A8E9-451F-BB7E-604471D52A4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9E8C0B-0F9C-4E67-B182-29CC711EEE6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105EFB-A2DB-4C9D-9E61-8A715E58E00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EBC60FE-66B0-40EE-A525-1DB84F59D63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FCFFBA-E63A-4554-AFA0-79D65B1920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DAE3D8-E2DB-452F-B617-6686889251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AD6013-2053-46BF-B5AF-A2CFBC96FF5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D9E2BD-FCC1-465F-B935-242FD8534E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A365395-398D-4EBD-B935-18DA01AD78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0F59E5-2BB9-4FC2-8A9C-C1D624CDBE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72E7DE3-4388-4086-8021-81C8419E25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3E53D2-E510-43FC-AA7A-8006655CB6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5A90586-734D-49C3-BCB8-6C58DF1A0B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pPr>
              <a:defRPr/>
            </a:pPr>
            <a:r>
              <a:rPr lang="en-US" smtClean="0"/>
              <a:t>Copyright 2012-2013 Kenneth M. Chipps Ph.D. www.chipps.com</a:t>
            </a:r>
            <a:endParaRPr lang="en-US" dirty="0"/>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E448D4-E664-4CAB-A123-F9ADC9E9A8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1"/>
          </p:nvPr>
        </p:nvSpPr>
        <p:spPr>
          <a:xfrm>
            <a:off x="2667000" y="6245225"/>
            <a:ext cx="3886200" cy="476250"/>
          </a:xfrm>
          <a:noFill/>
        </p:spPr>
        <p:txBody>
          <a:bodyPr/>
          <a:lstStyle/>
          <a:p>
            <a:r>
              <a:rPr lang="en-US" smtClean="0"/>
              <a:t>Copyright 2012-2013 Kenneth M. Chipps Ph.D. www.chipps.com</a:t>
            </a:r>
            <a:endParaRPr lang="en-US" dirty="0" smtClean="0"/>
          </a:p>
        </p:txBody>
      </p:sp>
      <p:sp>
        <p:nvSpPr>
          <p:cNvPr id="5123" name="Rectangle 2"/>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endParaRPr lang="en-US" altLang="en-US" sz="3200" dirty="0"/>
          </a:p>
        </p:txBody>
      </p:sp>
      <p:sp>
        <p:nvSpPr>
          <p:cNvPr id="5124" name="Rectangle 3"/>
          <p:cNvSpPr>
            <a:spLocks noGrp="1" noChangeArrowheads="1"/>
          </p:cNvSpPr>
          <p:nvPr>
            <p:ph type="ctrTitle"/>
          </p:nvPr>
        </p:nvSpPr>
        <p:spPr/>
        <p:txBody>
          <a:bodyPr/>
          <a:lstStyle/>
          <a:p>
            <a:pPr eaLnBrk="1" hangingPunct="1"/>
            <a:r>
              <a:rPr lang="en-US" altLang="en-US" sz="4400" b="0" dirty="0" smtClean="0"/>
              <a:t>Bandwidth</a:t>
            </a:r>
            <a:r>
              <a:rPr lang="en-US" altLang="en-US" sz="4400" b="0" baseline="0" dirty="0" smtClean="0"/>
              <a:t> Management</a:t>
            </a:r>
            <a:r>
              <a:rPr lang="en-US" altLang="en-US" b="0" dirty="0" smtClean="0"/>
              <a:t/>
            </a:r>
            <a:br>
              <a:rPr lang="en-US" altLang="en-US" b="0" dirty="0" smtClean="0"/>
            </a:br>
            <a:r>
              <a:rPr lang="en-US" sz="2400" b="0" dirty="0" smtClean="0"/>
              <a:t>Last </a:t>
            </a:r>
            <a:r>
              <a:rPr lang="en-US" sz="2400" b="0" smtClean="0"/>
              <a:t>Update </a:t>
            </a:r>
            <a:r>
              <a:rPr lang="en-US" sz="2400" b="0" smtClean="0"/>
              <a:t>2013.07.12</a:t>
            </a:r>
            <a:r>
              <a:rPr lang="en-US" sz="2400" b="0" smtClean="0"/>
              <a:t/>
            </a:r>
            <a:br>
              <a:rPr lang="en-US" sz="2400" b="0" smtClean="0"/>
            </a:br>
            <a:r>
              <a:rPr lang="en-US" sz="2400" b="0" smtClean="0"/>
              <a:t>1.9.0</a:t>
            </a:r>
            <a:endParaRPr lang="en-US" sz="2400" b="0" dirty="0" smtClean="0"/>
          </a:p>
        </p:txBody>
      </p:sp>
      <p:sp>
        <p:nvSpPr>
          <p:cNvPr id="5125" name="Slide Number Placeholder 5"/>
          <p:cNvSpPr>
            <a:spLocks noGrp="1"/>
          </p:cNvSpPr>
          <p:nvPr>
            <p:ph type="sldNum" sz="quarter" idx="12"/>
          </p:nvPr>
        </p:nvSpPr>
        <p:spPr>
          <a:noFill/>
        </p:spPr>
        <p:txBody>
          <a:bodyPr/>
          <a:lstStyle/>
          <a:p>
            <a:fld id="{28080188-1208-4215-A7B5-BBACD75C025E}"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a:t>
            </a:r>
            <a:endParaRPr lang="en-US" dirty="0"/>
          </a:p>
        </p:txBody>
      </p:sp>
      <p:sp>
        <p:nvSpPr>
          <p:cNvPr id="3" name="Content Placeholder 2"/>
          <p:cNvSpPr>
            <a:spLocks noGrp="1"/>
          </p:cNvSpPr>
          <p:nvPr>
            <p:ph idx="1"/>
          </p:nvPr>
        </p:nvSpPr>
        <p:spPr/>
        <p:txBody>
          <a:bodyPr/>
          <a:lstStyle/>
          <a:p>
            <a:r>
              <a:rPr lang="en-US" dirty="0" smtClean="0"/>
              <a:t>For example, lets say that packet 2 of a stream from 0 to 9 was lost in transit</a:t>
            </a:r>
          </a:p>
          <a:p>
            <a:r>
              <a:rPr lang="en-US" dirty="0" smtClean="0"/>
              <a:t>With TCP the acknowledgement</a:t>
            </a:r>
            <a:r>
              <a:rPr lang="en-US" baseline="0" dirty="0" smtClean="0"/>
              <a:t> can only state that 1 was received</a:t>
            </a:r>
          </a:p>
          <a:p>
            <a:r>
              <a:rPr lang="en-US" dirty="0" smtClean="0"/>
              <a:t>With selective acknowledgement packet</a:t>
            </a:r>
            <a:r>
              <a:rPr lang="en-US" baseline="0" dirty="0" smtClean="0"/>
              <a:t> 1 is acknowledged and packets 3 through 9 are acknowledged using a selective acknowledgement so the sender knows only 2 needs to be resent</a:t>
            </a:r>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a:t>
            </a:fld>
            <a:endParaRPr lang="en-US" dirty="0"/>
          </a:p>
        </p:txBody>
      </p:sp>
    </p:spTree>
    <p:extLst>
      <p:ext uri="{BB962C8B-B14F-4D97-AF65-F5344CB8AC3E}">
        <p14:creationId xmlns:p14="http://schemas.microsoft.com/office/powerpoint/2010/main" val="456055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Capacity v Throughout</a:t>
            </a:r>
            <a:endParaRPr lang="en-US" b="0" dirty="0"/>
          </a:p>
        </p:txBody>
      </p:sp>
      <p:sp>
        <p:nvSpPr>
          <p:cNvPr id="3" name="Content Placeholder 2"/>
          <p:cNvSpPr>
            <a:spLocks noGrp="1"/>
          </p:cNvSpPr>
          <p:nvPr>
            <p:ph idx="1"/>
          </p:nvPr>
        </p:nvSpPr>
        <p:spPr/>
        <p:txBody>
          <a:bodyPr/>
          <a:lstStyle/>
          <a:p>
            <a:r>
              <a:rPr lang="en-US" b="0" dirty="0" smtClean="0"/>
              <a:t>You may buy</a:t>
            </a:r>
            <a:r>
              <a:rPr lang="en-US" b="0" baseline="0" dirty="0" smtClean="0"/>
              <a:t> a big pipe, but that does not mean your application will be able to use all of it</a:t>
            </a:r>
          </a:p>
          <a:p>
            <a:r>
              <a:rPr lang="en-US" b="0" baseline="0" dirty="0" smtClean="0"/>
              <a:t>For example, an application may create several connections on this data line, but only use one or two of these to transfer data</a:t>
            </a:r>
            <a:endParaRPr lang="en-US" b="0"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a:t>
            </a:fld>
            <a:endParaRPr lang="en-US" dirty="0"/>
          </a:p>
        </p:txBody>
      </p:sp>
    </p:spTree>
    <p:extLst>
      <p:ext uri="{BB962C8B-B14F-4D97-AF65-F5344CB8AC3E}">
        <p14:creationId xmlns:p14="http://schemas.microsoft.com/office/powerpoint/2010/main" val="2036532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v Throughout</a:t>
            </a:r>
            <a:endParaRPr lang="en-US" b="0" dirty="0"/>
          </a:p>
        </p:txBody>
      </p:sp>
      <p:sp>
        <p:nvSpPr>
          <p:cNvPr id="3" name="Content Placeholder 2"/>
          <p:cNvSpPr>
            <a:spLocks noGrp="1"/>
          </p:cNvSpPr>
          <p:nvPr>
            <p:ph idx="1"/>
          </p:nvPr>
        </p:nvSpPr>
        <p:spPr/>
        <p:txBody>
          <a:bodyPr/>
          <a:lstStyle/>
          <a:p>
            <a:r>
              <a:rPr lang="en-US" b="0" dirty="0" smtClean="0"/>
              <a:t>This inability</a:t>
            </a:r>
            <a:r>
              <a:rPr lang="en-US" b="0" baseline="0" dirty="0" smtClean="0"/>
              <a:t> to utilize all of the capacity is due to frames being just like cars on a freeway</a:t>
            </a:r>
          </a:p>
          <a:p>
            <a:r>
              <a:rPr lang="en-US" b="0" baseline="0" dirty="0" smtClean="0"/>
              <a:t>Just as the people in the cars are what is important the data is what we want to get from Point A to Point B</a:t>
            </a:r>
          </a:p>
          <a:p>
            <a:r>
              <a:rPr lang="en-US" b="0" baseline="0" dirty="0" smtClean="0"/>
              <a:t>We require a car into which we may place ourselves before entering the freeway</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a:t>
            </a:fld>
            <a:endParaRPr lang="en-US" dirty="0"/>
          </a:p>
        </p:txBody>
      </p:sp>
    </p:spTree>
    <p:extLst>
      <p:ext uri="{BB962C8B-B14F-4D97-AF65-F5344CB8AC3E}">
        <p14:creationId xmlns:p14="http://schemas.microsoft.com/office/powerpoint/2010/main" val="3300837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v Throughout</a:t>
            </a:r>
            <a:endParaRPr lang="en-US" b="0" dirty="0"/>
          </a:p>
        </p:txBody>
      </p:sp>
      <p:sp>
        <p:nvSpPr>
          <p:cNvPr id="3" name="Content Placeholder 2"/>
          <p:cNvSpPr>
            <a:spLocks noGrp="1"/>
          </p:cNvSpPr>
          <p:nvPr>
            <p:ph idx="1"/>
          </p:nvPr>
        </p:nvSpPr>
        <p:spPr/>
        <p:txBody>
          <a:bodyPr/>
          <a:lstStyle/>
          <a:p>
            <a:r>
              <a:rPr lang="en-US" b="0" baseline="0" dirty="0" smtClean="0"/>
              <a:t>This car takes up a bunch more space then we do without the car</a:t>
            </a:r>
          </a:p>
          <a:p>
            <a:r>
              <a:rPr lang="en-US" b="0" baseline="0" dirty="0" smtClean="0"/>
              <a:t>Each of these cars must leave some distance before and after it in order to stay away from the other cars on the freeway</a:t>
            </a:r>
          </a:p>
          <a:p>
            <a:r>
              <a:rPr lang="en-US" b="0" baseline="0" dirty="0" smtClean="0"/>
              <a:t>So it is for a frame over a WAN link</a:t>
            </a:r>
          </a:p>
          <a:p>
            <a:r>
              <a:rPr lang="en-US" b="0" baseline="0" dirty="0" smtClean="0"/>
              <a:t>The frame itself takes up space</a:t>
            </a:r>
          </a:p>
          <a:p>
            <a:r>
              <a:rPr lang="en-US" b="0" baseline="0" dirty="0" smtClean="0"/>
              <a:t>Frames can only be sent out so fast</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a:t>
            </a:fld>
            <a:endParaRPr lang="en-US" dirty="0"/>
          </a:p>
        </p:txBody>
      </p:sp>
    </p:spTree>
    <p:extLst>
      <p:ext uri="{BB962C8B-B14F-4D97-AF65-F5344CB8AC3E}">
        <p14:creationId xmlns:p14="http://schemas.microsoft.com/office/powerpoint/2010/main" val="70469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Latency</a:t>
            </a:r>
            <a:endParaRPr lang="en-US" b="0" dirty="0"/>
          </a:p>
        </p:txBody>
      </p:sp>
      <p:sp>
        <p:nvSpPr>
          <p:cNvPr id="3" name="Content Placeholder 2"/>
          <p:cNvSpPr>
            <a:spLocks noGrp="1"/>
          </p:cNvSpPr>
          <p:nvPr>
            <p:ph idx="1"/>
          </p:nvPr>
        </p:nvSpPr>
        <p:spPr/>
        <p:txBody>
          <a:bodyPr/>
          <a:lstStyle/>
          <a:p>
            <a:r>
              <a:rPr lang="en-US" b="0" dirty="0" smtClean="0"/>
              <a:t>Further,</a:t>
            </a:r>
            <a:r>
              <a:rPr lang="en-US" b="0" baseline="0" dirty="0" smtClean="0"/>
              <a:t> the longer the link the greater the latency</a:t>
            </a:r>
          </a:p>
          <a:p>
            <a:r>
              <a:rPr lang="en-US" b="0" baseline="0" dirty="0" smtClean="0"/>
              <a:t>We cannot yet overcome the laws of physics</a:t>
            </a:r>
          </a:p>
          <a:p>
            <a:r>
              <a:rPr lang="en-US" b="0" baseline="0" dirty="0" smtClean="0"/>
              <a:t>Distance is distance</a:t>
            </a:r>
          </a:p>
          <a:p>
            <a:r>
              <a:rPr lang="en-US" b="0" baseline="0" dirty="0" smtClean="0"/>
              <a:t>It will always result in </a:t>
            </a:r>
            <a:r>
              <a:rPr lang="en-US" b="0" baseline="0" dirty="0" smtClean="0"/>
              <a:t>latency</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14</a:t>
            </a:fld>
            <a:endParaRPr lang="en-US" dirty="0"/>
          </a:p>
        </p:txBody>
      </p:sp>
    </p:spTree>
    <p:extLst>
      <p:ext uri="{BB962C8B-B14F-4D97-AF65-F5344CB8AC3E}">
        <p14:creationId xmlns:p14="http://schemas.microsoft.com/office/powerpoint/2010/main" val="2936856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Mitigation</a:t>
            </a:r>
            <a:endParaRPr lang="en-US" dirty="0"/>
          </a:p>
        </p:txBody>
      </p:sp>
      <p:sp>
        <p:nvSpPr>
          <p:cNvPr id="3" name="Content Placeholder 2"/>
          <p:cNvSpPr>
            <a:spLocks noGrp="1"/>
          </p:cNvSpPr>
          <p:nvPr>
            <p:ph idx="1"/>
          </p:nvPr>
        </p:nvSpPr>
        <p:spPr/>
        <p:txBody>
          <a:bodyPr/>
          <a:lstStyle/>
          <a:p>
            <a:r>
              <a:rPr lang="en-US" dirty="0" smtClean="0"/>
              <a:t>As long as the laws of physics</a:t>
            </a:r>
            <a:r>
              <a:rPr lang="en-US" baseline="0" dirty="0" smtClean="0"/>
              <a:t> cannot be overcome latency is best dealt with by using some mitigation methods</a:t>
            </a:r>
          </a:p>
          <a:p>
            <a:r>
              <a:rPr lang="en-US" baseline="0" dirty="0" smtClean="0"/>
              <a:t>First, is to replication file services at remote locations</a:t>
            </a:r>
          </a:p>
          <a:p>
            <a:r>
              <a:rPr lang="en-US" baseline="0" dirty="0" smtClean="0"/>
              <a:t>This produces LAN like latency since the data is now on the LAN</a:t>
            </a:r>
          </a:p>
          <a:p>
            <a:pPr lvl="0"/>
            <a:r>
              <a:rPr lang="en-US" baseline="0" dirty="0" smtClean="0"/>
              <a:t>The problem is keeping all of these remote sites in sync</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15</a:t>
            </a:fld>
            <a:endParaRPr lang="en-US" dirty="0"/>
          </a:p>
        </p:txBody>
      </p:sp>
    </p:spTree>
    <p:extLst>
      <p:ext uri="{BB962C8B-B14F-4D97-AF65-F5344CB8AC3E}">
        <p14:creationId xmlns:p14="http://schemas.microsoft.com/office/powerpoint/2010/main" val="101633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Mitigation</a:t>
            </a:r>
            <a:endParaRPr lang="en-US" dirty="0"/>
          </a:p>
        </p:txBody>
      </p:sp>
      <p:sp>
        <p:nvSpPr>
          <p:cNvPr id="3" name="Content Placeholder 2"/>
          <p:cNvSpPr>
            <a:spLocks noGrp="1"/>
          </p:cNvSpPr>
          <p:nvPr>
            <p:ph idx="1"/>
          </p:nvPr>
        </p:nvSpPr>
        <p:spPr/>
        <p:txBody>
          <a:bodyPr/>
          <a:lstStyle/>
          <a:p>
            <a:r>
              <a:rPr lang="en-US" dirty="0" smtClean="0"/>
              <a:t>Caching is a similar technique where static information,</a:t>
            </a:r>
            <a:r>
              <a:rPr lang="en-US" baseline="0" dirty="0" smtClean="0"/>
              <a:t> such as web pages, is stored locally</a:t>
            </a:r>
          </a:p>
          <a:p>
            <a:r>
              <a:rPr lang="en-US" baseline="0" dirty="0" smtClean="0"/>
              <a:t>Finally colocation can be done where the source and destinations of the data are moved to the same site</a:t>
            </a:r>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16</a:t>
            </a:fld>
            <a:endParaRPr lang="en-US" dirty="0"/>
          </a:p>
        </p:txBody>
      </p:sp>
    </p:spTree>
    <p:extLst>
      <p:ext uri="{BB962C8B-B14F-4D97-AF65-F5344CB8AC3E}">
        <p14:creationId xmlns:p14="http://schemas.microsoft.com/office/powerpoint/2010/main" val="7921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Frame Loss</a:t>
            </a:r>
            <a:endParaRPr lang="en-US" dirty="0"/>
          </a:p>
        </p:txBody>
      </p:sp>
      <p:sp>
        <p:nvSpPr>
          <p:cNvPr id="3" name="Content Placeholder 2"/>
          <p:cNvSpPr>
            <a:spLocks noGrp="1"/>
          </p:cNvSpPr>
          <p:nvPr>
            <p:ph idx="1"/>
          </p:nvPr>
        </p:nvSpPr>
        <p:spPr/>
        <p:txBody>
          <a:bodyPr/>
          <a:lstStyle/>
          <a:p>
            <a:r>
              <a:rPr lang="en-US" b="0" baseline="0" dirty="0" smtClean="0"/>
              <a:t>Finally frames will be lost, and then retransmitted</a:t>
            </a:r>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17</a:t>
            </a:fld>
            <a:endParaRPr lang="en-US" dirty="0"/>
          </a:p>
        </p:txBody>
      </p:sp>
    </p:spTree>
    <p:extLst>
      <p:ext uri="{BB962C8B-B14F-4D97-AF65-F5344CB8AC3E}">
        <p14:creationId xmlns:p14="http://schemas.microsoft.com/office/powerpoint/2010/main" val="175797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Maximizing Throughput</a:t>
            </a:r>
            <a:endParaRPr lang="en-US" dirty="0"/>
          </a:p>
        </p:txBody>
      </p:sp>
      <p:sp>
        <p:nvSpPr>
          <p:cNvPr id="3" name="Content Placeholder 2"/>
          <p:cNvSpPr>
            <a:spLocks noGrp="1"/>
          </p:cNvSpPr>
          <p:nvPr>
            <p:ph idx="1"/>
          </p:nvPr>
        </p:nvSpPr>
        <p:spPr/>
        <p:txBody>
          <a:bodyPr/>
          <a:lstStyle/>
          <a:p>
            <a:r>
              <a:rPr lang="en-US" b="0" dirty="0" smtClean="0"/>
              <a:t>In essence</a:t>
            </a:r>
            <a:r>
              <a:rPr lang="en-US" b="0" baseline="0" dirty="0" smtClean="0"/>
              <a:t> a WAN link with plenty of bandwidth, very low latency, and no packet loss is a LAN</a:t>
            </a:r>
          </a:p>
          <a:p>
            <a:r>
              <a:rPr lang="en-US" b="0" baseline="0" dirty="0" smtClean="0"/>
              <a:t>This is what we would like to have between and within all networks, LAN like speeds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18</a:t>
            </a:fld>
            <a:endParaRPr lang="en-US" dirty="0"/>
          </a:p>
        </p:txBody>
      </p:sp>
    </p:spTree>
    <p:extLst>
      <p:ext uri="{BB962C8B-B14F-4D97-AF65-F5344CB8AC3E}">
        <p14:creationId xmlns:p14="http://schemas.microsoft.com/office/powerpoint/2010/main" val="333074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Throughput</a:t>
            </a:r>
            <a:endParaRPr lang="en-US" dirty="0"/>
          </a:p>
        </p:txBody>
      </p:sp>
      <p:sp>
        <p:nvSpPr>
          <p:cNvPr id="3" name="Content Placeholder 2"/>
          <p:cNvSpPr>
            <a:spLocks noGrp="1"/>
          </p:cNvSpPr>
          <p:nvPr>
            <p:ph idx="1"/>
          </p:nvPr>
        </p:nvSpPr>
        <p:spPr/>
        <p:txBody>
          <a:bodyPr/>
          <a:lstStyle/>
          <a:p>
            <a:r>
              <a:rPr lang="en-US" b="0" baseline="0" dirty="0" smtClean="0"/>
              <a:t>We are not quite there yet as no matter what strides we make in increasing bandwidth at lower and lower monthly cost with little to no packet loss, the speed of light is the speed of light</a:t>
            </a:r>
          </a:p>
          <a:p>
            <a:r>
              <a:rPr lang="en-US" b="0" baseline="0" dirty="0" smtClean="0"/>
              <a:t>Latency can never go below certain levels that increase with distance</a:t>
            </a:r>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19</a:t>
            </a:fld>
            <a:endParaRPr lang="en-US" dirty="0"/>
          </a:p>
        </p:txBody>
      </p:sp>
    </p:spTree>
    <p:extLst>
      <p:ext uri="{BB962C8B-B14F-4D97-AF65-F5344CB8AC3E}">
        <p14:creationId xmlns:p14="http://schemas.microsoft.com/office/powerpoint/2010/main" val="3273353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p>
            <a:r>
              <a:rPr lang="en-US" smtClean="0"/>
              <a:t>Copyright 2012-2013 Kenneth M. Chipps Ph.D. www.chipps.com</a:t>
            </a:r>
            <a:endParaRPr lang="en-US" dirty="0"/>
          </a:p>
        </p:txBody>
      </p:sp>
      <p:sp>
        <p:nvSpPr>
          <p:cNvPr id="4099" name="Slide Number Placeholder 5"/>
          <p:cNvSpPr>
            <a:spLocks noGrp="1"/>
          </p:cNvSpPr>
          <p:nvPr>
            <p:ph type="sldNum" sz="quarter" idx="12"/>
          </p:nvPr>
        </p:nvSpPr>
        <p:spPr>
          <a:noFill/>
        </p:spPr>
        <p:txBody>
          <a:bodyPr/>
          <a:lstStyle/>
          <a:p>
            <a:fld id="{96A84006-795F-4738-B316-45CEFAA58DDD}" type="slidenum">
              <a:rPr lang="en-US"/>
              <a:pPr/>
              <a:t>2</a:t>
            </a:fld>
            <a:endParaRPr lang="en-US" dirty="0"/>
          </a:p>
        </p:txBody>
      </p:sp>
      <p:sp>
        <p:nvSpPr>
          <p:cNvPr id="4100" name="Rectangle 2"/>
          <p:cNvSpPr>
            <a:spLocks noGrp="1" noChangeArrowheads="1"/>
          </p:cNvSpPr>
          <p:nvPr>
            <p:ph type="title"/>
          </p:nvPr>
        </p:nvSpPr>
        <p:spPr/>
        <p:txBody>
          <a:bodyPr/>
          <a:lstStyle/>
          <a:p>
            <a:pPr eaLnBrk="1" hangingPunct="1"/>
            <a:r>
              <a:rPr lang="en-US" altLang="en-US" b="0" dirty="0" smtClean="0"/>
              <a:t>Objectives</a:t>
            </a:r>
          </a:p>
        </p:txBody>
      </p:sp>
      <p:sp>
        <p:nvSpPr>
          <p:cNvPr id="6" name="Content Placeholder 5"/>
          <p:cNvSpPr>
            <a:spLocks noGrp="1"/>
          </p:cNvSpPr>
          <p:nvPr>
            <p:ph idx="1"/>
          </p:nvPr>
        </p:nvSpPr>
        <p:spPr/>
        <p:txBody>
          <a:bodyPr/>
          <a:lstStyle/>
          <a:p>
            <a:r>
              <a:rPr lang="en-US" b="0" dirty="0" smtClean="0"/>
              <a:t>Learn how</a:t>
            </a:r>
            <a:r>
              <a:rPr lang="en-US" b="0" baseline="0" dirty="0" smtClean="0"/>
              <a:t> to determine how much bandwidth is required for a WAN link</a:t>
            </a:r>
          </a:p>
          <a:p>
            <a:r>
              <a:rPr lang="en-US" b="0" baseline="0" dirty="0" smtClean="0"/>
              <a:t>Learn how to make optimum use of the link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Throughput Formula</a:t>
            </a:r>
            <a:endParaRPr lang="en-US" dirty="0"/>
          </a:p>
        </p:txBody>
      </p:sp>
      <p:sp>
        <p:nvSpPr>
          <p:cNvPr id="3" name="Content Placeholder 2"/>
          <p:cNvSpPr>
            <a:spLocks noGrp="1"/>
          </p:cNvSpPr>
          <p:nvPr>
            <p:ph idx="1"/>
          </p:nvPr>
        </p:nvSpPr>
        <p:spPr/>
        <p:txBody>
          <a:bodyPr/>
          <a:lstStyle/>
          <a:p>
            <a:r>
              <a:rPr lang="en-US" b="0" dirty="0" smtClean="0"/>
              <a:t>What sort of throughput can we expect</a:t>
            </a:r>
          </a:p>
          <a:p>
            <a:r>
              <a:rPr lang="en-US" b="0" dirty="0" smtClean="0"/>
              <a:t>A basic calculation</a:t>
            </a:r>
            <a:r>
              <a:rPr lang="en-US" b="0" baseline="0" dirty="0" smtClean="0"/>
              <a:t> of throughput can be made using just the TCP window size and the latency</a:t>
            </a:r>
          </a:p>
          <a:p>
            <a:r>
              <a:rPr lang="en-US" b="0" baseline="0" dirty="0" smtClean="0"/>
              <a:t>This basic approach does not account for loss</a:t>
            </a:r>
          </a:p>
          <a:p>
            <a:r>
              <a:rPr lang="en-US" b="0" baseline="0" dirty="0" smtClean="0"/>
              <a:t>We will add that later</a:t>
            </a:r>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20</a:t>
            </a:fld>
            <a:endParaRPr lang="en-US" dirty="0"/>
          </a:p>
        </p:txBody>
      </p:sp>
    </p:spTree>
    <p:extLst>
      <p:ext uri="{BB962C8B-B14F-4D97-AF65-F5344CB8AC3E}">
        <p14:creationId xmlns:p14="http://schemas.microsoft.com/office/powerpoint/2010/main" val="2181358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Throughput </a:t>
            </a:r>
            <a:r>
              <a:rPr lang="en-US" dirty="0" smtClean="0"/>
              <a:t>Formula</a:t>
            </a:r>
            <a:endParaRPr lang="en-US" dirty="0"/>
          </a:p>
        </p:txBody>
      </p:sp>
      <p:sp>
        <p:nvSpPr>
          <p:cNvPr id="3" name="Content Placeholder 2"/>
          <p:cNvSpPr>
            <a:spLocks noGrp="1"/>
          </p:cNvSpPr>
          <p:nvPr>
            <p:ph idx="1"/>
          </p:nvPr>
        </p:nvSpPr>
        <p:spPr/>
        <p:txBody>
          <a:bodyPr/>
          <a:lstStyle/>
          <a:p>
            <a:r>
              <a:rPr lang="en-US" b="0" dirty="0" smtClean="0"/>
              <a:t>The formula</a:t>
            </a:r>
            <a:r>
              <a:rPr lang="en-US" b="0" baseline="0" dirty="0" smtClean="0"/>
              <a:t> is</a:t>
            </a:r>
          </a:p>
          <a:p>
            <a:pPr lvl="1"/>
            <a:r>
              <a:rPr lang="en-US" b="0" dirty="0" smtClean="0"/>
              <a:t>Window Size in Bytes Divided By RTT in ms</a:t>
            </a:r>
            <a:r>
              <a:rPr lang="en-US" b="0" baseline="0" dirty="0" smtClean="0"/>
              <a:t> Divided by 1000</a:t>
            </a:r>
            <a:endParaRPr lang="en-US" b="0" dirty="0" smtClean="0"/>
          </a:p>
          <a:p>
            <a:pPr lvl="0"/>
            <a:r>
              <a:rPr lang="en-US" b="0" dirty="0" smtClean="0"/>
              <a:t>The window</a:t>
            </a:r>
            <a:r>
              <a:rPr lang="en-US" b="0" baseline="0" dirty="0" smtClean="0"/>
              <a:t> size varies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3200" b="0" baseline="0" dirty="0" smtClean="0">
                <a:solidFill>
                  <a:schemeClr val="tx1"/>
                </a:solidFill>
                <a:effectLst/>
                <a:latin typeface="+mn-lt"/>
                <a:ea typeface="+mn-ea"/>
                <a:cs typeface="+mn-cs"/>
              </a:rPr>
              <a:t>In general delay is 10ms per 1000 miles one way so the round trip time would be double that or t</a:t>
            </a:r>
            <a:r>
              <a:rPr lang="en-US" b="0" baseline="0" dirty="0" smtClean="0"/>
              <a:t>he </a:t>
            </a:r>
            <a:r>
              <a:rPr lang="en-US" b="0" baseline="0" dirty="0" smtClean="0"/>
              <a:t>RTT can be approximated by using pings between the two end points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21</a:t>
            </a:fld>
            <a:endParaRPr lang="en-US" dirty="0"/>
          </a:p>
        </p:txBody>
      </p:sp>
    </p:spTree>
    <p:extLst>
      <p:ext uri="{BB962C8B-B14F-4D97-AF65-F5344CB8AC3E}">
        <p14:creationId xmlns:p14="http://schemas.microsoft.com/office/powerpoint/2010/main" val="4282676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Throughput </a:t>
            </a:r>
            <a:r>
              <a:rPr lang="en-US" dirty="0" smtClean="0"/>
              <a:t>Formula</a:t>
            </a:r>
            <a:endParaRPr lang="en-US" dirty="0"/>
          </a:p>
        </p:txBody>
      </p:sp>
      <p:sp>
        <p:nvSpPr>
          <p:cNvPr id="3" name="Content Placeholder 2"/>
          <p:cNvSpPr>
            <a:spLocks noGrp="1"/>
          </p:cNvSpPr>
          <p:nvPr>
            <p:ph idx="1"/>
          </p:nvPr>
        </p:nvSpPr>
        <p:spPr/>
        <p:txBody>
          <a:bodyPr/>
          <a:lstStyle/>
          <a:p>
            <a:pPr lvl="0"/>
            <a:r>
              <a:rPr lang="en-US" b="0" baseline="0" dirty="0" smtClean="0"/>
              <a:t>For example, with a window size of 32,000 bytes and a ping time of 70ms we would compute it this way</a:t>
            </a:r>
          </a:p>
          <a:p>
            <a:pPr lvl="0"/>
            <a:r>
              <a:rPr lang="en-US" b="0" baseline="0" dirty="0" smtClean="0"/>
              <a:t>32000 Divided By .70/1000</a:t>
            </a:r>
          </a:p>
          <a:p>
            <a:pPr lvl="0"/>
            <a:r>
              <a:rPr lang="en-US" b="0" baseline="0" dirty="0" smtClean="0"/>
              <a:t>Or</a:t>
            </a:r>
          </a:p>
          <a:p>
            <a:pPr lvl="0"/>
            <a:r>
              <a:rPr lang="en-US" b="0" baseline="0" dirty="0" smtClean="0"/>
              <a:t>32000 Divided by .07</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22</a:t>
            </a:fld>
            <a:endParaRPr lang="en-US" dirty="0"/>
          </a:p>
        </p:txBody>
      </p:sp>
    </p:spTree>
    <p:extLst>
      <p:ext uri="{BB962C8B-B14F-4D97-AF65-F5344CB8AC3E}">
        <p14:creationId xmlns:p14="http://schemas.microsoft.com/office/powerpoint/2010/main" val="92652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a:t>
            </a:r>
            <a:r>
              <a:rPr lang="en-US" baseline="0" dirty="0" smtClean="0"/>
              <a:t> Throughput Formula</a:t>
            </a:r>
            <a:endParaRPr lang="en-US" dirty="0"/>
          </a:p>
        </p:txBody>
      </p:sp>
      <p:sp>
        <p:nvSpPr>
          <p:cNvPr id="3" name="Content Placeholder 2"/>
          <p:cNvSpPr>
            <a:spLocks noGrp="1"/>
          </p:cNvSpPr>
          <p:nvPr>
            <p:ph idx="1"/>
          </p:nvPr>
        </p:nvSpPr>
        <p:spPr/>
        <p:txBody>
          <a:bodyPr/>
          <a:lstStyle/>
          <a:p>
            <a:pPr lvl="0"/>
            <a:r>
              <a:rPr lang="en-US" b="0" baseline="0" dirty="0" smtClean="0"/>
              <a:t>This yields</a:t>
            </a:r>
          </a:p>
          <a:p>
            <a:pPr lvl="1"/>
            <a:r>
              <a:rPr lang="en-US" sz="2800" b="0" i="0" u="none" strike="noStrike" dirty="0" smtClean="0">
                <a:solidFill>
                  <a:schemeClr val="tx1"/>
                </a:solidFill>
                <a:effectLst/>
                <a:latin typeface="+mn-lt"/>
              </a:rPr>
              <a:t>457,142</a:t>
            </a:r>
            <a:r>
              <a:rPr lang="en-US" sz="2800" b="0" i="0" u="none" strike="noStrike" baseline="0" dirty="0" smtClean="0">
                <a:solidFill>
                  <a:schemeClr val="tx1"/>
                </a:solidFill>
                <a:effectLst/>
                <a:latin typeface="+mn-lt"/>
              </a:rPr>
              <a:t> </a:t>
            </a:r>
            <a:r>
              <a:rPr lang="en-US" sz="2800" b="0" i="0" u="none" strike="noStrike" dirty="0" smtClean="0">
                <a:solidFill>
                  <a:schemeClr val="tx1"/>
                </a:solidFill>
                <a:effectLst/>
                <a:latin typeface="+mn-lt"/>
              </a:rPr>
              <a:t>bytes per second</a:t>
            </a:r>
          </a:p>
          <a:p>
            <a:pPr lvl="1"/>
            <a:r>
              <a:rPr lang="en-US" sz="2800" b="0" i="0" u="none" strike="noStrike" dirty="0" smtClean="0">
                <a:solidFill>
                  <a:schemeClr val="tx1"/>
                </a:solidFill>
                <a:effectLst/>
                <a:latin typeface="+mn-lt"/>
              </a:rPr>
              <a:t>457</a:t>
            </a:r>
            <a:r>
              <a:rPr lang="en-US" b="0" dirty="0" smtClean="0"/>
              <a:t> </a:t>
            </a:r>
            <a:r>
              <a:rPr lang="en-US" sz="2800" b="0" i="0" u="none" strike="noStrike" dirty="0" smtClean="0">
                <a:solidFill>
                  <a:schemeClr val="tx1"/>
                </a:solidFill>
                <a:effectLst/>
                <a:latin typeface="+mn-lt"/>
              </a:rPr>
              <a:t>kilobytes per second</a:t>
            </a:r>
          </a:p>
          <a:p>
            <a:pPr lvl="1"/>
            <a:r>
              <a:rPr lang="en-US" sz="2800" b="0" i="0" u="none" strike="noStrike" dirty="0" smtClean="0">
                <a:solidFill>
                  <a:schemeClr val="tx1"/>
                </a:solidFill>
                <a:effectLst/>
                <a:latin typeface="+mn-lt"/>
              </a:rPr>
              <a:t>0.457143</a:t>
            </a:r>
            <a:r>
              <a:rPr lang="en-US" b="0" dirty="0" smtClean="0"/>
              <a:t> </a:t>
            </a:r>
            <a:r>
              <a:rPr lang="en-US" sz="2800" b="0" i="0" u="none" strike="noStrike" dirty="0" smtClean="0">
                <a:solidFill>
                  <a:schemeClr val="tx1"/>
                </a:solidFill>
                <a:effectLst/>
                <a:latin typeface="+mn-lt"/>
              </a:rPr>
              <a:t>megabytes per second</a:t>
            </a:r>
          </a:p>
          <a:p>
            <a:pPr lvl="1"/>
            <a:r>
              <a:rPr lang="en-US" sz="2800" b="0" i="0" u="none" strike="noStrike" dirty="0" smtClean="0">
                <a:solidFill>
                  <a:schemeClr val="tx1"/>
                </a:solidFill>
                <a:effectLst/>
                <a:latin typeface="+mn-lt"/>
              </a:rPr>
              <a:t>To convert from bytes to bits per</a:t>
            </a:r>
            <a:r>
              <a:rPr lang="en-US" sz="2800" b="0" i="0" u="none" strike="noStrike" baseline="0" dirty="0" smtClean="0">
                <a:solidFill>
                  <a:schemeClr val="tx1"/>
                </a:solidFill>
                <a:effectLst/>
                <a:latin typeface="+mn-lt"/>
              </a:rPr>
              <a:t> </a:t>
            </a:r>
            <a:r>
              <a:rPr lang="en-US" sz="2800" b="0" i="0" u="none" strike="noStrike" dirty="0" smtClean="0">
                <a:solidFill>
                  <a:schemeClr val="tx1"/>
                </a:solidFill>
                <a:effectLst/>
                <a:latin typeface="+mn-lt"/>
              </a:rPr>
              <a:t>second multiply the kilo bytes per second by 8 as there are 8 bits in a byte</a:t>
            </a:r>
          </a:p>
          <a:p>
            <a:pPr lvl="1"/>
            <a:r>
              <a:rPr lang="en-US" sz="2800" b="0" i="0" u="none" strike="noStrike" dirty="0" smtClean="0">
                <a:solidFill>
                  <a:schemeClr val="tx1"/>
                </a:solidFill>
                <a:effectLst/>
                <a:latin typeface="+mn-lt"/>
              </a:rPr>
              <a:t>This yields 3657</a:t>
            </a:r>
            <a:r>
              <a:rPr lang="en-US" b="0" dirty="0" smtClean="0"/>
              <a:t> </a:t>
            </a:r>
            <a:r>
              <a:rPr lang="en-US" sz="2800" b="0" i="0" u="none" strike="noStrike" dirty="0" smtClean="0">
                <a:solidFill>
                  <a:schemeClr val="tx1"/>
                </a:solidFill>
                <a:effectLst/>
                <a:latin typeface="+mn-lt"/>
              </a:rPr>
              <a:t>kilo bits per second or kbps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23</a:t>
            </a:fld>
            <a:endParaRPr lang="en-US" dirty="0"/>
          </a:p>
        </p:txBody>
      </p:sp>
    </p:spTree>
    <p:extLst>
      <p:ext uri="{BB962C8B-B14F-4D97-AF65-F5344CB8AC3E}">
        <p14:creationId xmlns:p14="http://schemas.microsoft.com/office/powerpoint/2010/main" val="3753025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Throughput </a:t>
            </a:r>
            <a:r>
              <a:rPr lang="en-US" dirty="0" smtClean="0"/>
              <a:t>Formula</a:t>
            </a:r>
            <a:endParaRPr lang="en-US" dirty="0"/>
          </a:p>
        </p:txBody>
      </p:sp>
      <p:sp>
        <p:nvSpPr>
          <p:cNvPr id="3" name="Content Placeholder 2"/>
          <p:cNvSpPr>
            <a:spLocks noGrp="1"/>
          </p:cNvSpPr>
          <p:nvPr>
            <p:ph idx="1"/>
          </p:nvPr>
        </p:nvSpPr>
        <p:spPr/>
        <p:txBody>
          <a:bodyPr/>
          <a:lstStyle/>
          <a:p>
            <a:pPr lvl="1"/>
            <a:r>
              <a:rPr lang="en-US" sz="2800" b="0" i="0" u="none" strike="noStrike" dirty="0" smtClean="0">
                <a:solidFill>
                  <a:schemeClr val="tx1"/>
                </a:solidFill>
                <a:effectLst/>
                <a:latin typeface="+mn-lt"/>
              </a:rPr>
              <a:t>To convert to mega bits per second or Mbps</a:t>
            </a:r>
            <a:r>
              <a:rPr lang="en-US" sz="2800" b="0" i="0" u="none" strike="noStrike" baseline="0" dirty="0" smtClean="0">
                <a:solidFill>
                  <a:schemeClr val="tx1"/>
                </a:solidFill>
                <a:effectLst/>
                <a:latin typeface="+mn-lt"/>
              </a:rPr>
              <a:t> divide the kbps</a:t>
            </a:r>
            <a:r>
              <a:rPr lang="en-US" b="0" dirty="0" smtClean="0"/>
              <a:t> by 1000</a:t>
            </a:r>
          </a:p>
          <a:p>
            <a:pPr lvl="1"/>
            <a:r>
              <a:rPr lang="en-US" sz="2800" b="0" i="0" u="none" strike="noStrike" dirty="0" smtClean="0">
                <a:solidFill>
                  <a:schemeClr val="tx1"/>
                </a:solidFill>
                <a:effectLst/>
                <a:latin typeface="+mn-lt"/>
              </a:rPr>
              <a:t>So we have a maximum throughput of 3.65 Mbps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24</a:t>
            </a:fld>
            <a:endParaRPr lang="en-US" dirty="0"/>
          </a:p>
        </p:txBody>
      </p:sp>
    </p:spTree>
    <p:extLst>
      <p:ext uri="{BB962C8B-B14F-4D97-AF65-F5344CB8AC3E}">
        <p14:creationId xmlns:p14="http://schemas.microsoft.com/office/powerpoint/2010/main" val="2622350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Throughput</a:t>
            </a:r>
            <a:endParaRPr lang="en-US" dirty="0"/>
          </a:p>
        </p:txBody>
      </p:sp>
      <p:sp>
        <p:nvSpPr>
          <p:cNvPr id="3" name="Content Placeholder 2"/>
          <p:cNvSpPr>
            <a:spLocks noGrp="1"/>
          </p:cNvSpPr>
          <p:nvPr>
            <p:ph idx="1"/>
          </p:nvPr>
        </p:nvSpPr>
        <p:spPr/>
        <p:txBody>
          <a:bodyPr/>
          <a:lstStyle/>
          <a:p>
            <a:pPr lvl="0"/>
            <a:r>
              <a:rPr lang="en-US" dirty="0" smtClean="0"/>
              <a:t>So no</a:t>
            </a:r>
            <a:r>
              <a:rPr lang="en-US" baseline="0" dirty="0" smtClean="0"/>
              <a:t> matter how much bandwidth you purchase this is the maximum transfer rate for a single stream of data</a:t>
            </a:r>
          </a:p>
          <a:p>
            <a:pPr lvl="0"/>
            <a:r>
              <a:rPr lang="en-US" baseline="0" dirty="0" smtClean="0"/>
              <a:t>What can we do to fix this</a:t>
            </a:r>
          </a:p>
          <a:p>
            <a:pPr lvl="0"/>
            <a:r>
              <a:rPr lang="en-US" baseline="0" dirty="0" smtClean="0"/>
              <a:t>First, send multiple streams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25</a:t>
            </a:fld>
            <a:endParaRPr lang="en-US" dirty="0"/>
          </a:p>
        </p:txBody>
      </p:sp>
    </p:spTree>
    <p:extLst>
      <p:ext uri="{BB962C8B-B14F-4D97-AF65-F5344CB8AC3E}">
        <p14:creationId xmlns:p14="http://schemas.microsoft.com/office/powerpoint/2010/main" val="3364507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Window Size</a:t>
            </a:r>
            <a:endParaRPr lang="en-US" dirty="0"/>
          </a:p>
        </p:txBody>
      </p:sp>
      <p:sp>
        <p:nvSpPr>
          <p:cNvPr id="3" name="Content Placeholder 2"/>
          <p:cNvSpPr>
            <a:spLocks noGrp="1"/>
          </p:cNvSpPr>
          <p:nvPr>
            <p:ph idx="1"/>
          </p:nvPr>
        </p:nvSpPr>
        <p:spPr/>
        <p:txBody>
          <a:bodyPr/>
          <a:lstStyle/>
          <a:p>
            <a:pPr lvl="0"/>
            <a:r>
              <a:rPr lang="en-US" baseline="0" dirty="0" smtClean="0"/>
              <a:t>Second, as the laws of physics are unlikely to allow for a decrease in latency, unless the circuit we have is going over too many weird hops, the only thing we can do is to increase the window size</a:t>
            </a:r>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26</a:t>
            </a:fld>
            <a:endParaRPr lang="en-US" dirty="0"/>
          </a:p>
        </p:txBody>
      </p:sp>
    </p:spTree>
    <p:extLst>
      <p:ext uri="{BB962C8B-B14F-4D97-AF65-F5344CB8AC3E}">
        <p14:creationId xmlns:p14="http://schemas.microsoft.com/office/powerpoint/2010/main" val="1292376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Window</a:t>
            </a:r>
            <a:r>
              <a:rPr lang="en-US" baseline="0" dirty="0" smtClean="0"/>
              <a:t> Size</a:t>
            </a:r>
            <a:endParaRPr lang="en-US" dirty="0"/>
          </a:p>
        </p:txBody>
      </p:sp>
      <p:sp>
        <p:nvSpPr>
          <p:cNvPr id="3" name="Content Placeholder 2"/>
          <p:cNvSpPr>
            <a:spLocks noGrp="1"/>
          </p:cNvSpPr>
          <p:nvPr>
            <p:ph idx="1"/>
          </p:nvPr>
        </p:nvSpPr>
        <p:spPr/>
        <p:txBody>
          <a:bodyPr/>
          <a:lstStyle/>
          <a:p>
            <a:r>
              <a:rPr lang="en-US" dirty="0" smtClean="0"/>
              <a:t>If we double the window size from 32,000</a:t>
            </a:r>
            <a:r>
              <a:rPr lang="en-US" baseline="0" dirty="0" smtClean="0"/>
              <a:t> bytes to 64,000 bytes the throughput goes from 3.65 Mbps to 7.31 Mbps</a:t>
            </a:r>
          </a:p>
          <a:p>
            <a:r>
              <a:rPr lang="en-US" baseline="0" dirty="0" smtClean="0"/>
              <a:t>However, a larger and larger window size also results in larger retransmission when there is loss on the circuit</a:t>
            </a:r>
          </a:p>
          <a:p>
            <a:r>
              <a:rPr lang="en-US" baseline="0" dirty="0" smtClean="0"/>
              <a:t>At some point increasing the window size no longer helps throughput</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27</a:t>
            </a:fld>
            <a:endParaRPr lang="en-US" dirty="0"/>
          </a:p>
        </p:txBody>
      </p:sp>
    </p:spTree>
    <p:extLst>
      <p:ext uri="{BB962C8B-B14F-4D97-AF65-F5344CB8AC3E}">
        <p14:creationId xmlns:p14="http://schemas.microsoft.com/office/powerpoint/2010/main" val="93497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Window Size</a:t>
            </a:r>
            <a:endParaRPr lang="en-US" dirty="0"/>
          </a:p>
        </p:txBody>
      </p:sp>
      <p:sp>
        <p:nvSpPr>
          <p:cNvPr id="3" name="Content Placeholder 2"/>
          <p:cNvSpPr>
            <a:spLocks noGrp="1"/>
          </p:cNvSpPr>
          <p:nvPr>
            <p:ph idx="1"/>
          </p:nvPr>
        </p:nvSpPr>
        <p:spPr/>
        <p:txBody>
          <a:bodyPr/>
          <a:lstStyle/>
          <a:p>
            <a:r>
              <a:rPr lang="en-US" sz="3200" b="0" i="0" u="none" strike="noStrike" dirty="0" smtClean="0">
                <a:solidFill>
                  <a:schemeClr val="tx1"/>
                </a:solidFill>
                <a:effectLst/>
                <a:latin typeface="+mn-lt"/>
                <a:ea typeface="+mn-ea"/>
                <a:cs typeface="+mn-cs"/>
              </a:rPr>
              <a:t>The maximum standard window size used by most operating systems is 65,535</a:t>
            </a:r>
          </a:p>
          <a:p>
            <a:r>
              <a:rPr lang="en-US" baseline="0" dirty="0" smtClean="0"/>
              <a:t>Cisco has an option called WINScale TCP that can increase this</a:t>
            </a:r>
          </a:p>
          <a:p>
            <a:r>
              <a:rPr lang="en-US" baseline="0" dirty="0" smtClean="0"/>
              <a:t>Here is what Cisco says about this option</a:t>
            </a:r>
          </a:p>
          <a:p>
            <a:pPr lvl="1"/>
            <a:r>
              <a:rPr lang="en-US" dirty="0" smtClean="0"/>
              <a:t>The TCP Window Scaling feature adds support for the Window Scaling option in RFC 1323</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28</a:t>
            </a:fld>
            <a:endParaRPr lang="en-US" dirty="0"/>
          </a:p>
        </p:txBody>
      </p:sp>
    </p:spTree>
    <p:extLst>
      <p:ext uri="{BB962C8B-B14F-4D97-AF65-F5344CB8AC3E}">
        <p14:creationId xmlns:p14="http://schemas.microsoft.com/office/powerpoint/2010/main" val="1901714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Window Size</a:t>
            </a:r>
          </a:p>
        </p:txBody>
      </p:sp>
      <p:sp>
        <p:nvSpPr>
          <p:cNvPr id="3" name="Content Placeholder 2"/>
          <p:cNvSpPr>
            <a:spLocks noGrp="1"/>
          </p:cNvSpPr>
          <p:nvPr>
            <p:ph idx="1"/>
          </p:nvPr>
        </p:nvSpPr>
        <p:spPr/>
        <p:txBody>
          <a:bodyPr/>
          <a:lstStyle/>
          <a:p>
            <a:pPr lvl="1"/>
            <a:r>
              <a:rPr lang="en-US" dirty="0" smtClean="0"/>
              <a:t>A larger window size is recommended to improve TCP performance in network paths with large bandwidth, long-delay characteristics that are called Long Fat Networks (LFNs)</a:t>
            </a:r>
          </a:p>
          <a:p>
            <a:pPr lvl="1"/>
            <a:r>
              <a:rPr lang="en-US" dirty="0" smtClean="0"/>
              <a:t>This TCP Window Scaling enhancement provides that support</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29</a:t>
            </a:fld>
            <a:endParaRPr lang="en-US" dirty="0"/>
          </a:p>
        </p:txBody>
      </p:sp>
    </p:spTree>
    <p:extLst>
      <p:ext uri="{BB962C8B-B14F-4D97-AF65-F5344CB8AC3E}">
        <p14:creationId xmlns:p14="http://schemas.microsoft.com/office/powerpoint/2010/main" val="3653360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Bandwidth Required</a:t>
            </a:r>
            <a:endParaRPr lang="en-US" b="0" dirty="0"/>
          </a:p>
        </p:txBody>
      </p:sp>
      <p:sp>
        <p:nvSpPr>
          <p:cNvPr id="3" name="Content Placeholder 2"/>
          <p:cNvSpPr>
            <a:spLocks noGrp="1"/>
          </p:cNvSpPr>
          <p:nvPr>
            <p:ph idx="1"/>
          </p:nvPr>
        </p:nvSpPr>
        <p:spPr/>
        <p:txBody>
          <a:bodyPr/>
          <a:lstStyle/>
          <a:p>
            <a:r>
              <a:rPr lang="en-US" b="0" dirty="0" smtClean="0"/>
              <a:t>An application may work fine on a LAN</a:t>
            </a:r>
            <a:r>
              <a:rPr lang="en-US" b="0" baseline="0" dirty="0" smtClean="0"/>
              <a:t> when being tested, but not when deployed to remote sites</a:t>
            </a:r>
          </a:p>
          <a:p>
            <a:r>
              <a:rPr lang="en-US" b="0" baseline="0" dirty="0" smtClean="0"/>
              <a:t>The problem is failure to account for</a:t>
            </a:r>
          </a:p>
          <a:p>
            <a:pPr lvl="1"/>
            <a:r>
              <a:rPr lang="en-US" b="0" dirty="0" smtClean="0"/>
              <a:t>Using</a:t>
            </a:r>
            <a:r>
              <a:rPr lang="en-US" b="0" baseline="0" dirty="0" smtClean="0"/>
              <a:t> a file protocol not suited for a WAN link</a:t>
            </a:r>
          </a:p>
          <a:p>
            <a:pPr lvl="1"/>
            <a:r>
              <a:rPr lang="en-US" b="0" baseline="0" dirty="0" smtClean="0"/>
              <a:t>The inherent limitations of TCP</a:t>
            </a:r>
          </a:p>
          <a:p>
            <a:pPr lvl="1"/>
            <a:r>
              <a:rPr lang="en-US" b="0" dirty="0" smtClean="0"/>
              <a:t>Mistaking capacity</a:t>
            </a:r>
            <a:r>
              <a:rPr lang="en-US" b="0" baseline="0" dirty="0" smtClean="0"/>
              <a:t> for throughput</a:t>
            </a:r>
          </a:p>
          <a:p>
            <a:pPr lvl="1"/>
            <a:r>
              <a:rPr lang="en-US" b="0" dirty="0" smtClean="0"/>
              <a:t>Latency</a:t>
            </a:r>
          </a:p>
          <a:p>
            <a:pPr lvl="1"/>
            <a:r>
              <a:rPr lang="en-US" b="0" baseline="0" dirty="0" smtClean="0"/>
              <a:t>Frame loss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a:t>
            </a:fld>
            <a:endParaRPr lang="en-US" dirty="0"/>
          </a:p>
        </p:txBody>
      </p:sp>
    </p:spTree>
    <p:extLst>
      <p:ext uri="{BB962C8B-B14F-4D97-AF65-F5344CB8AC3E}">
        <p14:creationId xmlns:p14="http://schemas.microsoft.com/office/powerpoint/2010/main" val="4331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Window Size</a:t>
            </a:r>
          </a:p>
        </p:txBody>
      </p:sp>
      <p:sp>
        <p:nvSpPr>
          <p:cNvPr id="3" name="Content Placeholder 2"/>
          <p:cNvSpPr>
            <a:spLocks noGrp="1"/>
          </p:cNvSpPr>
          <p:nvPr>
            <p:ph idx="1"/>
          </p:nvPr>
        </p:nvSpPr>
        <p:spPr/>
        <p:txBody>
          <a:bodyPr/>
          <a:lstStyle/>
          <a:p>
            <a:pPr lvl="1"/>
            <a:r>
              <a:rPr lang="en-US" dirty="0" smtClean="0"/>
              <a:t>The window scaling extension in Cisco IOS software expands the definition of the TCP window to 32 bits and then uses a scale factor to carry this 32-bit value in the 16-bit window field of the TCP header</a:t>
            </a:r>
          </a:p>
          <a:p>
            <a:pPr lvl="1"/>
            <a:r>
              <a:rPr lang="en-US" dirty="0" smtClean="0"/>
              <a:t>The window size can increase to a scale factor of 14</a:t>
            </a:r>
          </a:p>
          <a:p>
            <a:pPr lvl="1"/>
            <a:r>
              <a:rPr lang="en-US" dirty="0" smtClean="0"/>
              <a:t>Typical applications use a scale factor of 3 when deployed in LFNs</a:t>
            </a:r>
            <a:endParaRPr lang="en-US" b="1" dirty="0" smtClean="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30</a:t>
            </a:fld>
            <a:endParaRPr lang="en-US" dirty="0"/>
          </a:p>
        </p:txBody>
      </p:sp>
    </p:spTree>
    <p:extLst>
      <p:ext uri="{BB962C8B-B14F-4D97-AF65-F5344CB8AC3E}">
        <p14:creationId xmlns:p14="http://schemas.microsoft.com/office/powerpoint/2010/main" val="1134918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Window Size</a:t>
            </a:r>
          </a:p>
        </p:txBody>
      </p:sp>
      <p:sp>
        <p:nvSpPr>
          <p:cNvPr id="3" name="Content Placeholder 2"/>
          <p:cNvSpPr>
            <a:spLocks noGrp="1"/>
          </p:cNvSpPr>
          <p:nvPr>
            <p:ph idx="1"/>
          </p:nvPr>
        </p:nvSpPr>
        <p:spPr/>
        <p:txBody>
          <a:bodyPr/>
          <a:lstStyle/>
          <a:p>
            <a:pPr lvl="1"/>
            <a:r>
              <a:rPr lang="en-US" i="0" dirty="0" smtClean="0"/>
              <a:t>The Cisco IOS window scaling feature complies with RFC 1323, TCP Extensions for High Performance</a:t>
            </a:r>
          </a:p>
          <a:p>
            <a:pPr lvl="1"/>
            <a:r>
              <a:rPr lang="en-US" dirty="0" smtClean="0"/>
              <a:t>The maximum window size has been increased to 1,073,741,823 bytes. The larger scalable window size will allow TCP to perform better over LFNs</a:t>
            </a:r>
            <a:endParaRPr lang="en-US" baseline="0" dirty="0" smtClean="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31</a:t>
            </a:fld>
            <a:endParaRPr lang="en-US" dirty="0"/>
          </a:p>
        </p:txBody>
      </p:sp>
    </p:spTree>
    <p:extLst>
      <p:ext uri="{BB962C8B-B14F-4D97-AF65-F5344CB8AC3E}">
        <p14:creationId xmlns:p14="http://schemas.microsoft.com/office/powerpoint/2010/main" val="2730490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Size Needed</a:t>
            </a:r>
            <a:r>
              <a:rPr lang="en-US" baseline="0" dirty="0" smtClean="0"/>
              <a:t> Formula</a:t>
            </a:r>
            <a:endParaRPr lang="en-US" dirty="0"/>
          </a:p>
        </p:txBody>
      </p:sp>
      <p:sp>
        <p:nvSpPr>
          <p:cNvPr id="3" name="Content Placeholder 2"/>
          <p:cNvSpPr>
            <a:spLocks noGrp="1"/>
          </p:cNvSpPr>
          <p:nvPr>
            <p:ph idx="1"/>
          </p:nvPr>
        </p:nvSpPr>
        <p:spPr/>
        <p:txBody>
          <a:bodyPr/>
          <a:lstStyle/>
          <a:p>
            <a:r>
              <a:rPr lang="en-US" baseline="0" dirty="0" smtClean="0"/>
              <a:t>Let’s look at it another way</a:t>
            </a:r>
          </a:p>
          <a:p>
            <a:r>
              <a:rPr lang="en-US" baseline="0" dirty="0" smtClean="0"/>
              <a:t>How big of a window size would you need to fill a circuit of a set size</a:t>
            </a:r>
          </a:p>
          <a:p>
            <a:r>
              <a:rPr lang="en-US" sz="3200" b="0" i="0" u="none" strike="noStrike" dirty="0" smtClean="0">
                <a:solidFill>
                  <a:schemeClr val="tx1"/>
                </a:solidFill>
                <a:effectLst/>
                <a:latin typeface="+mn-lt"/>
                <a:ea typeface="+mn-ea"/>
                <a:cs typeface="+mn-cs"/>
              </a:rPr>
              <a:t>The formula is</a:t>
            </a:r>
          </a:p>
          <a:p>
            <a:pPr lvl="1"/>
            <a:r>
              <a:rPr lang="en-US" sz="2800" b="0" i="0" u="none" strike="noStrike" dirty="0" smtClean="0">
                <a:solidFill>
                  <a:schemeClr val="tx1"/>
                </a:solidFill>
                <a:effectLst/>
                <a:latin typeface="+mn-lt"/>
                <a:ea typeface="+mn-ea"/>
                <a:cs typeface="+mn-cs"/>
              </a:rPr>
              <a:t>Latency Multiplied By Circuit Size Multiplied By 1000 Divided By 8 Bits Multiplied by 1000</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32</a:t>
            </a:fld>
            <a:endParaRPr lang="en-US" dirty="0"/>
          </a:p>
        </p:txBody>
      </p:sp>
    </p:spTree>
    <p:extLst>
      <p:ext uri="{BB962C8B-B14F-4D97-AF65-F5344CB8AC3E}">
        <p14:creationId xmlns:p14="http://schemas.microsoft.com/office/powerpoint/2010/main" val="3868177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Size Needed</a:t>
            </a:r>
            <a:r>
              <a:rPr lang="en-US" baseline="0" dirty="0" smtClean="0"/>
              <a:t> Formula</a:t>
            </a:r>
            <a:endParaRPr lang="en-US" dirty="0"/>
          </a:p>
        </p:txBody>
      </p:sp>
      <p:sp>
        <p:nvSpPr>
          <p:cNvPr id="3" name="Content Placeholder 2"/>
          <p:cNvSpPr>
            <a:spLocks noGrp="1"/>
          </p:cNvSpPr>
          <p:nvPr>
            <p:ph idx="1"/>
          </p:nvPr>
        </p:nvSpPr>
        <p:spPr/>
        <p:txBody>
          <a:bodyPr/>
          <a:lstStyle/>
          <a:p>
            <a:pPr lvl="0"/>
            <a:r>
              <a:rPr lang="en-US" sz="3200" b="0" i="0" u="none" strike="noStrike" dirty="0" smtClean="0">
                <a:solidFill>
                  <a:schemeClr val="tx1"/>
                </a:solidFill>
                <a:effectLst/>
                <a:latin typeface="+mn-lt"/>
                <a:ea typeface="+mn-ea"/>
                <a:cs typeface="+mn-cs"/>
              </a:rPr>
              <a:t>The formula in Excel is</a:t>
            </a:r>
          </a:p>
          <a:p>
            <a:pPr lvl="1"/>
            <a:r>
              <a:rPr lang="en-US" sz="2800" b="0" i="0" u="none" strike="noStrike" dirty="0" smtClean="0">
                <a:solidFill>
                  <a:schemeClr val="tx1"/>
                </a:solidFill>
                <a:effectLst/>
                <a:latin typeface="+mn-lt"/>
              </a:rPr>
              <a:t>=A20*A19*(1000/8)*1000</a:t>
            </a:r>
          </a:p>
          <a:p>
            <a:pPr lvl="1"/>
            <a:r>
              <a:rPr lang="en-US" sz="2800" b="0" i="0" u="none" strike="noStrike" dirty="0" smtClean="0">
                <a:solidFill>
                  <a:schemeClr val="tx1"/>
                </a:solidFill>
                <a:effectLst/>
                <a:latin typeface="+mn-lt"/>
                <a:ea typeface="+mn-ea"/>
                <a:cs typeface="+mn-cs"/>
              </a:rPr>
              <a:t>A20</a:t>
            </a:r>
            <a:r>
              <a:rPr lang="en-US" sz="2800" b="0" i="0" u="none" strike="noStrike" baseline="0" dirty="0" smtClean="0">
                <a:solidFill>
                  <a:schemeClr val="tx1"/>
                </a:solidFill>
                <a:effectLst/>
                <a:latin typeface="+mn-lt"/>
                <a:ea typeface="+mn-ea"/>
                <a:cs typeface="+mn-cs"/>
              </a:rPr>
              <a:t> is latency</a:t>
            </a:r>
          </a:p>
          <a:p>
            <a:pPr lvl="1"/>
            <a:r>
              <a:rPr lang="en-US" sz="2800" b="0" i="0" u="none" strike="noStrike" baseline="0" dirty="0" smtClean="0">
                <a:solidFill>
                  <a:schemeClr val="tx1"/>
                </a:solidFill>
                <a:effectLst/>
                <a:latin typeface="+mn-lt"/>
                <a:ea typeface="+mn-ea"/>
                <a:cs typeface="+mn-cs"/>
              </a:rPr>
              <a:t>A19 is the circuit size</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33</a:t>
            </a:fld>
            <a:endParaRPr lang="en-US" dirty="0"/>
          </a:p>
        </p:txBody>
      </p:sp>
    </p:spTree>
    <p:extLst>
      <p:ext uri="{BB962C8B-B14F-4D97-AF65-F5344CB8AC3E}">
        <p14:creationId xmlns:p14="http://schemas.microsoft.com/office/powerpoint/2010/main" val="2057142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a:t>
            </a:r>
            <a:r>
              <a:rPr lang="en-US" baseline="0" dirty="0" smtClean="0"/>
              <a:t> Size Needed Formula</a:t>
            </a:r>
            <a:endParaRPr lang="en-US" dirty="0"/>
          </a:p>
        </p:txBody>
      </p:sp>
      <p:sp>
        <p:nvSpPr>
          <p:cNvPr id="3" name="Content Placeholder 2"/>
          <p:cNvSpPr>
            <a:spLocks noGrp="1"/>
          </p:cNvSpPr>
          <p:nvPr>
            <p:ph idx="1"/>
          </p:nvPr>
        </p:nvSpPr>
        <p:spPr/>
        <p:txBody>
          <a:bodyPr/>
          <a:lstStyle/>
          <a:p>
            <a:r>
              <a:rPr lang="en-US" sz="3200" b="0" i="0" u="none" strike="noStrike" dirty="0" smtClean="0">
                <a:solidFill>
                  <a:schemeClr val="tx1"/>
                </a:solidFill>
                <a:effectLst/>
                <a:latin typeface="+mn-lt"/>
                <a:ea typeface="+mn-ea"/>
                <a:cs typeface="+mn-cs"/>
              </a:rPr>
              <a:t>For</a:t>
            </a:r>
            <a:r>
              <a:rPr lang="en-US" sz="3200" b="0" i="0" u="none" strike="noStrike" baseline="0" dirty="0" smtClean="0">
                <a:solidFill>
                  <a:schemeClr val="tx1"/>
                </a:solidFill>
                <a:effectLst/>
                <a:latin typeface="+mn-lt"/>
                <a:ea typeface="+mn-ea"/>
                <a:cs typeface="+mn-cs"/>
              </a:rPr>
              <a:t> a 10 Mbps LAN link with the common .05 latency the window size needed is 65,536 bytes</a:t>
            </a:r>
          </a:p>
          <a:p>
            <a:r>
              <a:rPr lang="en-US" sz="3200" b="0" i="0" u="none" strike="noStrike" baseline="0" dirty="0" smtClean="0">
                <a:solidFill>
                  <a:schemeClr val="tx1"/>
                </a:solidFill>
                <a:effectLst/>
                <a:latin typeface="+mn-lt"/>
                <a:ea typeface="+mn-ea"/>
                <a:cs typeface="+mn-cs"/>
              </a:rPr>
              <a:t>For a 6 Mbps DSL Internet connection with a latency of 200ms or .2 the window size needed is 153,600 bytes</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34</a:t>
            </a:fld>
            <a:endParaRPr lang="en-US" dirty="0"/>
          </a:p>
        </p:txBody>
      </p:sp>
    </p:spTree>
    <p:extLst>
      <p:ext uri="{BB962C8B-B14F-4D97-AF65-F5344CB8AC3E}">
        <p14:creationId xmlns:p14="http://schemas.microsoft.com/office/powerpoint/2010/main" val="1308219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RFC 6349</a:t>
            </a:r>
            <a:endParaRPr lang="en-US" dirty="0"/>
          </a:p>
        </p:txBody>
      </p:sp>
      <p:sp>
        <p:nvSpPr>
          <p:cNvPr id="3" name="Content Placeholder 2"/>
          <p:cNvSpPr>
            <a:spLocks noGrp="1"/>
          </p:cNvSpPr>
          <p:nvPr>
            <p:ph idx="1"/>
          </p:nvPr>
        </p:nvSpPr>
        <p:spPr/>
        <p:txBody>
          <a:bodyPr/>
          <a:lstStyle/>
          <a:p>
            <a:r>
              <a:rPr lang="en-US" dirty="0" smtClean="0"/>
              <a:t>RFC 6349 Framework for TCP Throughput Testing has some more detail on all of this</a:t>
            </a:r>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35</a:t>
            </a:fld>
            <a:endParaRPr lang="en-US" dirty="0"/>
          </a:p>
        </p:txBody>
      </p:sp>
    </p:spTree>
    <p:extLst>
      <p:ext uri="{BB962C8B-B14F-4D97-AF65-F5344CB8AC3E}">
        <p14:creationId xmlns:p14="http://schemas.microsoft.com/office/powerpoint/2010/main" val="877617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Throughput With</a:t>
            </a:r>
            <a:r>
              <a:rPr lang="en-US" b="0" baseline="0" dirty="0" smtClean="0"/>
              <a:t> Loss Formula</a:t>
            </a:r>
            <a:endParaRPr lang="en-US" b="0" dirty="0"/>
          </a:p>
        </p:txBody>
      </p:sp>
      <p:sp>
        <p:nvSpPr>
          <p:cNvPr id="3" name="Content Placeholder 2"/>
          <p:cNvSpPr>
            <a:spLocks noGrp="1"/>
          </p:cNvSpPr>
          <p:nvPr>
            <p:ph idx="1"/>
          </p:nvPr>
        </p:nvSpPr>
        <p:spPr/>
        <p:txBody>
          <a:bodyPr/>
          <a:lstStyle/>
          <a:p>
            <a:r>
              <a:rPr lang="en-US" b="0" dirty="0" smtClean="0"/>
              <a:t>What if loss is expected</a:t>
            </a:r>
            <a:r>
              <a:rPr lang="en-US" b="0" baseline="0" dirty="0" smtClean="0"/>
              <a:t> on a circuit</a:t>
            </a:r>
          </a:p>
          <a:p>
            <a:r>
              <a:rPr lang="en-US" b="0" baseline="0" dirty="0" smtClean="0"/>
              <a:t>T1 lines should have no loss, but a MPLS, IP VPN, or especially a satellite circuit will have some </a:t>
            </a:r>
            <a:r>
              <a:rPr lang="en-US" b="0" baseline="0" dirty="0" smtClean="0"/>
              <a:t>loss</a:t>
            </a:r>
          </a:p>
          <a:p>
            <a:r>
              <a:rPr lang="en-US" b="0" baseline="0" dirty="0" smtClean="0"/>
              <a:t>For fiber optic cable based links the typical loss figure is 10</a:t>
            </a:r>
            <a:r>
              <a:rPr lang="en-US" b="0" baseline="30000" dirty="0" smtClean="0"/>
              <a:t>-13</a:t>
            </a:r>
          </a:p>
          <a:p>
            <a:r>
              <a:rPr lang="en-US" b="0" baseline="0" dirty="0" smtClean="0"/>
              <a:t>With anything with a higher loss rate than 10</a:t>
            </a:r>
            <a:r>
              <a:rPr lang="en-US" b="0" baseline="30000" dirty="0" smtClean="0"/>
              <a:t>-10</a:t>
            </a:r>
            <a:r>
              <a:rPr lang="en-US" b="0" baseline="0" dirty="0" smtClean="0"/>
              <a:t> indicating a problem on the link</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36</a:t>
            </a:fld>
            <a:endParaRPr lang="en-US" dirty="0"/>
          </a:p>
        </p:txBody>
      </p:sp>
    </p:spTree>
    <p:extLst>
      <p:ext uri="{BB962C8B-B14F-4D97-AF65-F5344CB8AC3E}">
        <p14:creationId xmlns:p14="http://schemas.microsoft.com/office/powerpoint/2010/main" val="809462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Throughput With </a:t>
            </a:r>
            <a:r>
              <a:rPr lang="en-US" dirty="0" smtClean="0"/>
              <a:t>Loss Formula</a:t>
            </a:r>
            <a:endParaRPr lang="en-US" dirty="0"/>
          </a:p>
        </p:txBody>
      </p:sp>
      <p:sp>
        <p:nvSpPr>
          <p:cNvPr id="3" name="Content Placeholder 2"/>
          <p:cNvSpPr>
            <a:spLocks noGrp="1"/>
          </p:cNvSpPr>
          <p:nvPr>
            <p:ph idx="1"/>
          </p:nvPr>
        </p:nvSpPr>
        <p:spPr/>
        <p:txBody>
          <a:bodyPr/>
          <a:lstStyle/>
          <a:p>
            <a:r>
              <a:rPr lang="en-US" b="0" dirty="0" smtClean="0"/>
              <a:t>A formula</a:t>
            </a:r>
            <a:r>
              <a:rPr lang="en-US" b="0" baseline="0" dirty="0" smtClean="0"/>
              <a:t> sometimes called the Mathis Equation as Mathis was the principle author of this paper - The macroscopic behavior of the TCP congestion avoidance algorithm by Mathis, </a:t>
            </a:r>
            <a:r>
              <a:rPr lang="en-US" b="0" baseline="0" dirty="0" err="1" smtClean="0"/>
              <a:t>Semke</a:t>
            </a:r>
            <a:r>
              <a:rPr lang="en-US" b="0" baseline="0" dirty="0" smtClean="0"/>
              <a:t>, </a:t>
            </a:r>
            <a:r>
              <a:rPr lang="en-US" b="0" baseline="0" dirty="0" err="1" smtClean="0"/>
              <a:t>Mahdavi</a:t>
            </a:r>
            <a:r>
              <a:rPr lang="en-US" b="0" baseline="0" dirty="0" smtClean="0"/>
              <a:t> &amp; </a:t>
            </a:r>
            <a:r>
              <a:rPr lang="en-US" b="0" baseline="0" dirty="0" err="1" smtClean="0"/>
              <a:t>Ott</a:t>
            </a:r>
            <a:r>
              <a:rPr lang="en-US" b="0" baseline="0" dirty="0" smtClean="0"/>
              <a:t> in Computer Communication Review, 27(3), July 1997 - provides a short and useful formula for the upper bound on the transfer rate</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37</a:t>
            </a:fld>
            <a:endParaRPr lang="en-US" dirty="0"/>
          </a:p>
        </p:txBody>
      </p:sp>
    </p:spTree>
    <p:extLst>
      <p:ext uri="{BB962C8B-B14F-4D97-AF65-F5344CB8AC3E}">
        <p14:creationId xmlns:p14="http://schemas.microsoft.com/office/powerpoint/2010/main" val="1461347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Throughput With </a:t>
            </a:r>
            <a:r>
              <a:rPr lang="en-US" dirty="0" smtClean="0"/>
              <a:t>Loss Formula</a:t>
            </a:r>
            <a:endParaRPr lang="en-US" dirty="0"/>
          </a:p>
        </p:txBody>
      </p:sp>
      <p:sp>
        <p:nvSpPr>
          <p:cNvPr id="3" name="Content Placeholder 2"/>
          <p:cNvSpPr>
            <a:spLocks noGrp="1"/>
          </p:cNvSpPr>
          <p:nvPr>
            <p:ph idx="1"/>
          </p:nvPr>
        </p:nvSpPr>
        <p:spPr/>
        <p:txBody>
          <a:bodyPr/>
          <a:lstStyle/>
          <a:p>
            <a:r>
              <a:rPr lang="en-US" b="0" baseline="0" dirty="0" smtClean="0"/>
              <a:t>This formula does not work with a loss of zero</a:t>
            </a:r>
          </a:p>
          <a:p>
            <a:r>
              <a:rPr lang="en-US" b="0" baseline="0" dirty="0" smtClean="0"/>
              <a:t>For that use the formula above</a:t>
            </a:r>
            <a:endParaRPr lang="en-US" dirty="0" smtClean="0"/>
          </a:p>
          <a:p>
            <a:r>
              <a:rPr lang="en-US" b="0" dirty="0" smtClean="0"/>
              <a:t>The </a:t>
            </a:r>
            <a:r>
              <a:rPr lang="en-US" b="0" dirty="0" smtClean="0"/>
              <a:t>formula uses</a:t>
            </a:r>
          </a:p>
          <a:p>
            <a:pPr lvl="1"/>
            <a:r>
              <a:rPr lang="en-US" b="0" dirty="0" smtClean="0"/>
              <a:t>Maximum Segment Size</a:t>
            </a:r>
          </a:p>
          <a:p>
            <a:pPr lvl="1"/>
            <a:r>
              <a:rPr lang="en-US" b="0" dirty="0" smtClean="0"/>
              <a:t>Latency</a:t>
            </a:r>
          </a:p>
          <a:p>
            <a:pPr lvl="1"/>
            <a:r>
              <a:rPr lang="en-US" b="0" dirty="0" smtClean="0"/>
              <a:t>Loss</a:t>
            </a:r>
            <a:endParaRPr lang="en-US" b="0" dirty="0" smtClean="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38</a:t>
            </a:fld>
            <a:endParaRPr lang="en-US" dirty="0"/>
          </a:p>
        </p:txBody>
      </p:sp>
    </p:spTree>
    <p:extLst>
      <p:ext uri="{BB962C8B-B14F-4D97-AF65-F5344CB8AC3E}">
        <p14:creationId xmlns:p14="http://schemas.microsoft.com/office/powerpoint/2010/main" val="342869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Throughput With Loss Formula</a:t>
            </a:r>
          </a:p>
        </p:txBody>
      </p:sp>
      <p:sp>
        <p:nvSpPr>
          <p:cNvPr id="3" name="Content Placeholder 2"/>
          <p:cNvSpPr>
            <a:spLocks noGrp="1"/>
          </p:cNvSpPr>
          <p:nvPr>
            <p:ph idx="1"/>
          </p:nvPr>
        </p:nvSpPr>
        <p:spPr/>
        <p:txBody>
          <a:bodyPr/>
          <a:lstStyle/>
          <a:p>
            <a:pPr lvl="0"/>
            <a:r>
              <a:rPr lang="en-US" b="0" smtClean="0"/>
              <a:t>This formula</a:t>
            </a:r>
            <a:r>
              <a:rPr lang="en-US" b="0" baseline="0" smtClean="0"/>
              <a:t> yields the maximum transfer rate for TCP in bps</a:t>
            </a:r>
          </a:p>
          <a:p>
            <a:pPr lvl="0"/>
            <a:r>
              <a:rPr lang="en-US" b="0" baseline="0" smtClean="0"/>
              <a:t>This is then converted to kbps or mbps</a:t>
            </a:r>
            <a:endParaRPr lang="en-US"/>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39</a:t>
            </a:fld>
            <a:endParaRPr lang="en-US" dirty="0"/>
          </a:p>
        </p:txBody>
      </p:sp>
    </p:spTree>
    <p:extLst>
      <p:ext uri="{BB962C8B-B14F-4D97-AF65-F5344CB8AC3E}">
        <p14:creationId xmlns:p14="http://schemas.microsoft.com/office/powerpoint/2010/main" val="3458498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File Protocol Used</a:t>
            </a:r>
            <a:endParaRPr lang="en-US" b="0" dirty="0"/>
          </a:p>
        </p:txBody>
      </p:sp>
      <p:sp>
        <p:nvSpPr>
          <p:cNvPr id="3" name="Content Placeholder 2"/>
          <p:cNvSpPr>
            <a:spLocks noGrp="1"/>
          </p:cNvSpPr>
          <p:nvPr>
            <p:ph idx="1"/>
          </p:nvPr>
        </p:nvSpPr>
        <p:spPr/>
        <p:txBody>
          <a:bodyPr/>
          <a:lstStyle/>
          <a:p>
            <a:pPr lvl="0"/>
            <a:r>
              <a:rPr lang="en-US" b="0" dirty="0" smtClean="0"/>
              <a:t>If whoever</a:t>
            </a:r>
            <a:r>
              <a:rPr lang="en-US" b="0" baseline="0" dirty="0" smtClean="0"/>
              <a:t> created the application selected a protocol that is too chatty for a WAN link, such as CIFS, this will require much higher traffic than is actually needed for the application</a:t>
            </a:r>
          </a:p>
          <a:p>
            <a:pPr lvl="0"/>
            <a:r>
              <a:rPr lang="en-US" b="0" baseline="0" dirty="0" smtClean="0"/>
              <a:t>CIFS for example requires an acknowledgment for each transmission</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a:t>
            </a:fld>
            <a:endParaRPr lang="en-US" dirty="0"/>
          </a:p>
        </p:txBody>
      </p:sp>
    </p:spTree>
    <p:extLst>
      <p:ext uri="{BB962C8B-B14F-4D97-AF65-F5344CB8AC3E}">
        <p14:creationId xmlns:p14="http://schemas.microsoft.com/office/powerpoint/2010/main" val="3296902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Throughput With </a:t>
            </a:r>
            <a:r>
              <a:rPr lang="en-US" dirty="0" smtClean="0"/>
              <a:t>Loss Formula</a:t>
            </a:r>
            <a:endParaRPr lang="en-US" b="0" dirty="0"/>
          </a:p>
        </p:txBody>
      </p:sp>
      <p:sp>
        <p:nvSpPr>
          <p:cNvPr id="3" name="Content Placeholder 2"/>
          <p:cNvSpPr>
            <a:spLocks noGrp="1"/>
          </p:cNvSpPr>
          <p:nvPr>
            <p:ph idx="1"/>
          </p:nvPr>
        </p:nvSpPr>
        <p:spPr/>
        <p:txBody>
          <a:bodyPr/>
          <a:lstStyle/>
          <a:p>
            <a:r>
              <a:rPr lang="en-US" b="0" dirty="0" smtClean="0"/>
              <a:t>The formula is</a:t>
            </a:r>
          </a:p>
          <a:p>
            <a:pPr lvl="1"/>
            <a:r>
              <a:rPr lang="en-US" b="0" dirty="0" smtClean="0"/>
              <a:t>MSS Divided</a:t>
            </a:r>
            <a:r>
              <a:rPr lang="en-US" b="0" baseline="0" dirty="0" smtClean="0"/>
              <a:t> by </a:t>
            </a:r>
            <a:r>
              <a:rPr lang="en-US" b="0" dirty="0" smtClean="0"/>
              <a:t>RTT</a:t>
            </a:r>
          </a:p>
          <a:p>
            <a:pPr lvl="1"/>
            <a:r>
              <a:rPr lang="en-US" b="0" dirty="0" smtClean="0"/>
              <a:t>Multiplied By</a:t>
            </a:r>
          </a:p>
          <a:p>
            <a:pPr lvl="1"/>
            <a:r>
              <a:rPr lang="en-US" b="0" dirty="0" smtClean="0"/>
              <a:t>1 Divided by the Square Root of the</a:t>
            </a:r>
            <a:r>
              <a:rPr lang="en-US" b="0" baseline="0" dirty="0" smtClean="0"/>
              <a:t> Loss</a:t>
            </a:r>
          </a:p>
          <a:p>
            <a:pPr lvl="0"/>
            <a:r>
              <a:rPr lang="en-US" b="0" dirty="0" smtClean="0"/>
              <a:t>This formula</a:t>
            </a:r>
            <a:r>
              <a:rPr lang="en-US" b="0" baseline="0" dirty="0" smtClean="0"/>
              <a:t> in Excel is</a:t>
            </a:r>
          </a:p>
          <a:p>
            <a:pPr lvl="1"/>
            <a:r>
              <a:rPr lang="en-US" sz="2800" b="0" i="0" u="none" strike="noStrike" dirty="0" smtClean="0">
                <a:solidFill>
                  <a:schemeClr val="tx1"/>
                </a:solidFill>
                <a:effectLst/>
                <a:latin typeface="+mn-lt"/>
              </a:rPr>
              <a:t>=(J6/J7)*(1/SQRT(J8))</a:t>
            </a:r>
          </a:p>
          <a:p>
            <a:pPr lvl="1"/>
            <a:r>
              <a:rPr lang="en-US" sz="2800" b="0" i="0" u="none" strike="noStrike" dirty="0" smtClean="0">
                <a:solidFill>
                  <a:schemeClr val="tx1"/>
                </a:solidFill>
                <a:effectLst/>
                <a:latin typeface="+mn-lt"/>
              </a:rPr>
              <a:t>J6</a:t>
            </a:r>
            <a:r>
              <a:rPr lang="en-US" sz="2800" b="0" i="0" u="none" strike="noStrike" baseline="0" dirty="0" smtClean="0">
                <a:solidFill>
                  <a:schemeClr val="tx1"/>
                </a:solidFill>
                <a:effectLst/>
                <a:latin typeface="+mn-lt"/>
              </a:rPr>
              <a:t> is MSS</a:t>
            </a:r>
          </a:p>
          <a:p>
            <a:pPr lvl="1"/>
            <a:r>
              <a:rPr lang="en-US" sz="2800" b="0" i="0" u="none" strike="noStrike" baseline="0" dirty="0" smtClean="0">
                <a:solidFill>
                  <a:schemeClr val="tx1"/>
                </a:solidFill>
                <a:effectLst/>
                <a:latin typeface="+mn-lt"/>
              </a:rPr>
              <a:t>J7 is RTT</a:t>
            </a:r>
          </a:p>
          <a:p>
            <a:pPr lvl="1"/>
            <a:r>
              <a:rPr lang="en-US" sz="2800" b="0" i="0" u="none" strike="noStrike" baseline="0" dirty="0" smtClean="0">
                <a:solidFill>
                  <a:schemeClr val="tx1"/>
                </a:solidFill>
                <a:effectLst/>
                <a:latin typeface="+mn-lt"/>
              </a:rPr>
              <a:t>J8 is Loss</a:t>
            </a:r>
            <a:endParaRPr lang="en-US" b="0" dirty="0" smtClean="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40</a:t>
            </a:fld>
            <a:endParaRPr lang="en-US" dirty="0"/>
          </a:p>
        </p:txBody>
      </p:sp>
    </p:spTree>
    <p:extLst>
      <p:ext uri="{BB962C8B-B14F-4D97-AF65-F5344CB8AC3E}">
        <p14:creationId xmlns:p14="http://schemas.microsoft.com/office/powerpoint/2010/main" val="1409199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Throughput With </a:t>
            </a:r>
            <a:r>
              <a:rPr lang="en-US" dirty="0" smtClean="0"/>
              <a:t>Loss </a:t>
            </a:r>
            <a:r>
              <a:rPr lang="en-US" b="0" dirty="0" smtClean="0"/>
              <a:t>Formula</a:t>
            </a:r>
            <a:endParaRPr lang="en-US" b="0" dirty="0"/>
          </a:p>
        </p:txBody>
      </p:sp>
      <p:sp>
        <p:nvSpPr>
          <p:cNvPr id="3" name="Content Placeholder 2"/>
          <p:cNvSpPr>
            <a:spLocks noGrp="1"/>
          </p:cNvSpPr>
          <p:nvPr>
            <p:ph idx="1"/>
          </p:nvPr>
        </p:nvSpPr>
        <p:spPr/>
        <p:txBody>
          <a:bodyPr/>
          <a:lstStyle/>
          <a:p>
            <a:r>
              <a:rPr lang="en-US" b="0" dirty="0" smtClean="0"/>
              <a:t>MSS is the Maximum Segment Size</a:t>
            </a:r>
          </a:p>
          <a:p>
            <a:pPr lvl="1"/>
            <a:r>
              <a:rPr lang="en-US" b="0" dirty="0" smtClean="0"/>
              <a:t>This is the</a:t>
            </a:r>
            <a:r>
              <a:rPr lang="en-US" b="0" baseline="0" dirty="0" smtClean="0"/>
              <a:t> MTU – Maximum Transfer Unit</a:t>
            </a:r>
          </a:p>
          <a:p>
            <a:pPr lvl="1"/>
            <a:r>
              <a:rPr lang="en-US" b="0" baseline="0" dirty="0" smtClean="0"/>
              <a:t>In most cases this is 1460 bytes or the standard 1500 byte Ethernet frame with the IP and TCP headers removed</a:t>
            </a:r>
          </a:p>
          <a:p>
            <a:pPr lvl="1"/>
            <a:r>
              <a:rPr lang="en-US" b="0" baseline="0" dirty="0" smtClean="0"/>
              <a:t>In other words the maximum data that can be sent at one time</a:t>
            </a:r>
          </a:p>
          <a:p>
            <a:pPr lvl="1"/>
            <a:r>
              <a:rPr lang="en-US" b="0" baseline="0" dirty="0" smtClean="0"/>
              <a:t>A single car on the freeway</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41</a:t>
            </a:fld>
            <a:endParaRPr lang="en-US" dirty="0"/>
          </a:p>
        </p:txBody>
      </p:sp>
    </p:spTree>
    <p:extLst>
      <p:ext uri="{BB962C8B-B14F-4D97-AF65-F5344CB8AC3E}">
        <p14:creationId xmlns:p14="http://schemas.microsoft.com/office/powerpoint/2010/main" val="1065670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Throughput With Loss Formula</a:t>
            </a:r>
            <a:endParaRPr lang="en-US" b="0" dirty="0"/>
          </a:p>
        </p:txBody>
      </p:sp>
      <p:sp>
        <p:nvSpPr>
          <p:cNvPr id="3" name="Content Placeholder 2"/>
          <p:cNvSpPr>
            <a:spLocks noGrp="1"/>
          </p:cNvSpPr>
          <p:nvPr>
            <p:ph idx="1"/>
          </p:nvPr>
        </p:nvSpPr>
        <p:spPr/>
        <p:txBody>
          <a:bodyPr/>
          <a:lstStyle/>
          <a:p>
            <a:pPr lvl="0"/>
            <a:r>
              <a:rPr lang="en-US" b="0" dirty="0" smtClean="0"/>
              <a:t>RTT is</a:t>
            </a:r>
            <a:r>
              <a:rPr lang="en-US" b="0" baseline="0" dirty="0" smtClean="0"/>
              <a:t> the Round Trip Time</a:t>
            </a:r>
            <a:endParaRPr lang="en-US" b="0" dirty="0" smtClean="0"/>
          </a:p>
          <a:p>
            <a:pPr lvl="1"/>
            <a:r>
              <a:rPr lang="en-US" b="0" dirty="0" smtClean="0"/>
              <a:t>This value is variable depending</a:t>
            </a:r>
            <a:r>
              <a:rPr lang="en-US" b="0" baseline="0" dirty="0" smtClean="0"/>
              <a:t> how far away the other end of the link is</a:t>
            </a:r>
          </a:p>
          <a:p>
            <a:pPr lvl="1"/>
            <a:r>
              <a:rPr lang="en-US" b="0" baseline="0" dirty="0" smtClean="0"/>
              <a:t>To do a basic calculation of this ping the other end of the link</a:t>
            </a:r>
          </a:p>
          <a:p>
            <a:pPr lvl="1"/>
            <a:r>
              <a:rPr lang="en-US" b="0" baseline="0" dirty="0" smtClean="0"/>
              <a:t>Then divide the result in ms by 1000</a:t>
            </a:r>
          </a:p>
          <a:p>
            <a:pPr lvl="1"/>
            <a:r>
              <a:rPr lang="en-US" b="0" baseline="0" dirty="0" smtClean="0"/>
              <a:t>For example, a ping time of 80ms becomes a RTT of .08</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42</a:t>
            </a:fld>
            <a:endParaRPr lang="en-US" dirty="0"/>
          </a:p>
        </p:txBody>
      </p:sp>
    </p:spTree>
    <p:extLst>
      <p:ext uri="{BB962C8B-B14F-4D97-AF65-F5344CB8AC3E}">
        <p14:creationId xmlns:p14="http://schemas.microsoft.com/office/powerpoint/2010/main" val="2196085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Throughput With Loss Formula</a:t>
            </a:r>
            <a:endParaRPr lang="en-US" b="0" dirty="0"/>
          </a:p>
        </p:txBody>
      </p:sp>
      <p:sp>
        <p:nvSpPr>
          <p:cNvPr id="3" name="Content Placeholder 2"/>
          <p:cNvSpPr>
            <a:spLocks noGrp="1"/>
          </p:cNvSpPr>
          <p:nvPr>
            <p:ph idx="1"/>
          </p:nvPr>
        </p:nvSpPr>
        <p:spPr/>
        <p:txBody>
          <a:bodyPr/>
          <a:lstStyle/>
          <a:p>
            <a:pPr lvl="0"/>
            <a:r>
              <a:rPr lang="en-US" b="0" dirty="0" smtClean="0"/>
              <a:t>Loss is the frame</a:t>
            </a:r>
            <a:r>
              <a:rPr lang="en-US" b="0" baseline="0" dirty="0" smtClean="0"/>
              <a:t> loss rate</a:t>
            </a:r>
          </a:p>
          <a:p>
            <a:pPr lvl="1"/>
            <a:r>
              <a:rPr lang="en-US" b="0" dirty="0" smtClean="0"/>
              <a:t>This value is variable depending on the type and quality</a:t>
            </a:r>
            <a:r>
              <a:rPr lang="en-US" b="0" baseline="0" dirty="0" smtClean="0"/>
              <a:t> of the date line</a:t>
            </a:r>
            <a:endParaRPr lang="en-US" b="0"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43</a:t>
            </a:fld>
            <a:endParaRPr lang="en-US" dirty="0"/>
          </a:p>
        </p:txBody>
      </p:sp>
    </p:spTree>
    <p:extLst>
      <p:ext uri="{BB962C8B-B14F-4D97-AF65-F5344CB8AC3E}">
        <p14:creationId xmlns:p14="http://schemas.microsoft.com/office/powerpoint/2010/main" val="1905741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Values</a:t>
            </a:r>
            <a:endParaRPr lang="en-US" b="0" dirty="0"/>
          </a:p>
        </p:txBody>
      </p:sp>
      <p:sp>
        <p:nvSpPr>
          <p:cNvPr id="3" name="Content Placeholder 2"/>
          <p:cNvSpPr>
            <a:spLocks noGrp="1"/>
          </p:cNvSpPr>
          <p:nvPr>
            <p:ph idx="1"/>
          </p:nvPr>
        </p:nvSpPr>
        <p:spPr/>
        <p:txBody>
          <a:bodyPr/>
          <a:lstStyle/>
          <a:p>
            <a:r>
              <a:rPr lang="en-US" b="0" dirty="0" smtClean="0"/>
              <a:t>Typical values for these elements</a:t>
            </a:r>
            <a:r>
              <a:rPr lang="en-US" b="0" baseline="0" dirty="0" smtClean="0"/>
              <a:t> are</a:t>
            </a:r>
          </a:p>
          <a:p>
            <a:pPr lvl="1"/>
            <a:r>
              <a:rPr lang="en-US" b="0" dirty="0" smtClean="0"/>
              <a:t>RTT</a:t>
            </a:r>
          </a:p>
          <a:p>
            <a:pPr lvl="2"/>
            <a:r>
              <a:rPr lang="en-US" b="0" dirty="0" smtClean="0"/>
              <a:t>LAN</a:t>
            </a:r>
            <a:r>
              <a:rPr lang="en-US" b="0" baseline="0" dirty="0" smtClean="0"/>
              <a:t> 5ms</a:t>
            </a:r>
          </a:p>
          <a:p>
            <a:pPr lvl="2"/>
            <a:r>
              <a:rPr lang="en-US" b="0" baseline="0" dirty="0" smtClean="0"/>
              <a:t>Across the US 80 to 100ms</a:t>
            </a:r>
          </a:p>
          <a:p>
            <a:pPr lvl="2"/>
            <a:r>
              <a:rPr lang="en-US" b="0" baseline="0" dirty="0" smtClean="0"/>
              <a:t>Across the Atlantic or Pacific 100 to 200ms</a:t>
            </a:r>
          </a:p>
          <a:p>
            <a:pPr lvl="2"/>
            <a:r>
              <a:rPr lang="en-US" b="0" baseline="0" dirty="0" smtClean="0"/>
              <a:t>Through a satellite 500ms to 2500ms</a:t>
            </a:r>
          </a:p>
          <a:p>
            <a:pPr lvl="1"/>
            <a:r>
              <a:rPr lang="en-US" b="0" dirty="0" smtClean="0"/>
              <a:t>Loss</a:t>
            </a:r>
          </a:p>
          <a:p>
            <a:pPr lvl="2"/>
            <a:r>
              <a:rPr lang="en-US" b="0" dirty="0" smtClean="0"/>
              <a:t>LAN 0%</a:t>
            </a:r>
          </a:p>
          <a:p>
            <a:pPr lvl="2"/>
            <a:r>
              <a:rPr lang="en-US" b="0" dirty="0" smtClean="0"/>
              <a:t>T1 0%</a:t>
            </a:r>
          </a:p>
          <a:p>
            <a:pPr lvl="2"/>
            <a:r>
              <a:rPr lang="en-US" b="0" dirty="0" smtClean="0"/>
              <a:t>MPLS .1 to 1 Percent</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44</a:t>
            </a:fld>
            <a:endParaRPr lang="en-US" dirty="0"/>
          </a:p>
        </p:txBody>
      </p:sp>
    </p:spTree>
    <p:extLst>
      <p:ext uri="{BB962C8B-B14F-4D97-AF65-F5344CB8AC3E}">
        <p14:creationId xmlns:p14="http://schemas.microsoft.com/office/powerpoint/2010/main" val="42579589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Values</a:t>
            </a:r>
            <a:endParaRPr lang="en-US" b="0" dirty="0"/>
          </a:p>
        </p:txBody>
      </p:sp>
      <p:sp>
        <p:nvSpPr>
          <p:cNvPr id="3" name="Content Placeholder 2"/>
          <p:cNvSpPr>
            <a:spLocks noGrp="1"/>
          </p:cNvSpPr>
          <p:nvPr>
            <p:ph idx="1"/>
          </p:nvPr>
        </p:nvSpPr>
        <p:spPr/>
        <p:txBody>
          <a:bodyPr/>
          <a:lstStyle/>
          <a:p>
            <a:pPr lvl="0"/>
            <a:r>
              <a:rPr lang="en-US" b="0" dirty="0" smtClean="0"/>
              <a:t>RTT over the Internet is typically 200ms</a:t>
            </a:r>
          </a:p>
          <a:p>
            <a:pPr lvl="0"/>
            <a:r>
              <a:rPr lang="en-US" b="0" dirty="0" smtClean="0"/>
              <a:t>Losses of 2</a:t>
            </a:r>
            <a:r>
              <a:rPr lang="en-US" b="0" baseline="0" dirty="0" smtClean="0"/>
              <a:t> to 10 percent will have a noticeable impact</a:t>
            </a:r>
          </a:p>
          <a:p>
            <a:pPr lvl="0"/>
            <a:r>
              <a:rPr lang="en-US" b="0" baseline="0" dirty="0" smtClean="0"/>
              <a:t>Losses under 2 percent are generally acceptable</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45</a:t>
            </a:fld>
            <a:endParaRPr lang="en-US" dirty="0"/>
          </a:p>
        </p:txBody>
      </p:sp>
    </p:spTree>
    <p:extLst>
      <p:ext uri="{BB962C8B-B14F-4D97-AF65-F5344CB8AC3E}">
        <p14:creationId xmlns:p14="http://schemas.microsoft.com/office/powerpoint/2010/main" val="699510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Bandwidth Needed Formula</a:t>
            </a:r>
            <a:endParaRPr lang="en-US" b="0" dirty="0"/>
          </a:p>
        </p:txBody>
      </p:sp>
      <p:sp>
        <p:nvSpPr>
          <p:cNvPr id="3" name="Content Placeholder 2"/>
          <p:cNvSpPr>
            <a:spLocks noGrp="1"/>
          </p:cNvSpPr>
          <p:nvPr>
            <p:ph idx="1"/>
          </p:nvPr>
        </p:nvSpPr>
        <p:spPr/>
        <p:txBody>
          <a:bodyPr/>
          <a:lstStyle/>
          <a:p>
            <a:r>
              <a:rPr lang="en-US" dirty="0" smtClean="0"/>
              <a:t>Finally we need a formula</a:t>
            </a:r>
            <a:r>
              <a:rPr lang="en-US" baseline="0" dirty="0" smtClean="0"/>
              <a:t> that tells us how much bandwidth we need to buy based on an application we are going to use</a:t>
            </a:r>
          </a:p>
          <a:p>
            <a:r>
              <a:rPr lang="en-US" baseline="0" dirty="0" smtClean="0"/>
              <a:t>The application vendor is the best source for this type of formula</a:t>
            </a:r>
          </a:p>
          <a:p>
            <a:r>
              <a:rPr lang="en-US" baseline="0" dirty="0" smtClean="0"/>
              <a:t>A rough estimate can be made as described here in an article from Network World in April 2012 by Dave Greenfield</a:t>
            </a:r>
          </a:p>
          <a:p>
            <a:r>
              <a:rPr lang="en-US" baseline="0" dirty="0" smtClean="0"/>
              <a:t>Here is what they said</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46</a:t>
            </a:fld>
            <a:endParaRPr lang="en-US" dirty="0"/>
          </a:p>
        </p:txBody>
      </p:sp>
    </p:spTree>
    <p:extLst>
      <p:ext uri="{BB962C8B-B14F-4D97-AF65-F5344CB8AC3E}">
        <p14:creationId xmlns:p14="http://schemas.microsoft.com/office/powerpoint/2010/main" val="1117523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pPr lvl="1"/>
            <a:r>
              <a:rPr lang="en-US" dirty="0" smtClean="0">
                <a:effectLst/>
              </a:rPr>
              <a:t>There was an interesting discussion over in one of the Cisco forums on how to calculate your WAN speed</a:t>
            </a:r>
          </a:p>
          <a:p>
            <a:pPr lvl="1"/>
            <a:r>
              <a:rPr lang="en-US" dirty="0" smtClean="0">
                <a:effectLst/>
              </a:rPr>
              <a:t>Those of you who read my last post know that packet loss, latency, and bandwidth all play into throughput calculations</a:t>
            </a:r>
          </a:p>
          <a:p>
            <a:pPr lvl="1"/>
            <a:r>
              <a:rPr lang="en-US" dirty="0" smtClean="0">
                <a:effectLst/>
              </a:rPr>
              <a:t>But that still doesn’t tell you how much to dimension your network if you’re replicating or backing up a database or running interactive traffic</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47</a:t>
            </a:fld>
            <a:endParaRPr lang="en-US" dirty="0"/>
          </a:p>
        </p:txBody>
      </p:sp>
    </p:spTree>
    <p:extLst>
      <p:ext uri="{BB962C8B-B14F-4D97-AF65-F5344CB8AC3E}">
        <p14:creationId xmlns:p14="http://schemas.microsoft.com/office/powerpoint/2010/main" val="1449862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pPr lvl="1"/>
            <a:r>
              <a:rPr lang="en-US" dirty="0" smtClean="0">
                <a:effectLst/>
              </a:rPr>
              <a:t>One poster, JospherDoherty, had some great insight that I thought you might like</a:t>
            </a:r>
          </a:p>
          <a:p>
            <a:pPr lvl="2"/>
            <a:r>
              <a:rPr lang="en-US" dirty="0" smtClean="0">
                <a:effectLst/>
              </a:rPr>
              <a:t>For bulk transfers, you calculate how much data needs to be transferred in how much time</a:t>
            </a:r>
          </a:p>
          <a:p>
            <a:pPr lvl="2"/>
            <a:r>
              <a:rPr lang="en-US" dirty="0" smtClean="0">
                <a:effectLst/>
              </a:rPr>
              <a:t>For example, if we had a database backup of 10 GB, and a time window of 5 hours e.g. midnight to 5 AM) you need to transfer 2 GB an hour or about 4.5 Kbps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48</a:t>
            </a:fld>
            <a:endParaRPr lang="en-US" dirty="0"/>
          </a:p>
        </p:txBody>
      </p:sp>
    </p:spTree>
    <p:extLst>
      <p:ext uri="{BB962C8B-B14F-4D97-AF65-F5344CB8AC3E}">
        <p14:creationId xmlns:p14="http://schemas.microsoft.com/office/powerpoint/2010/main" val="1411927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pPr lvl="2"/>
            <a:r>
              <a:rPr lang="en-US" dirty="0" smtClean="0">
                <a:effectLst/>
              </a:rPr>
              <a:t>An actual production calculation would need to allow for how the protocol works, so for example if using TCP, you might need to allow an extra 30% to allow for TCP overrunning available bandwidth, slowing down, and speeding up</a:t>
            </a:r>
          </a:p>
          <a:p>
            <a:pPr lvl="2"/>
            <a:r>
              <a:rPr lang="en-US" dirty="0" smtClean="0">
                <a:effectLst/>
              </a:rPr>
              <a:t>A constant bit rate streaming protocol might not need similar allowance</a:t>
            </a:r>
          </a:p>
          <a:p>
            <a:pPr lvl="2"/>
            <a:r>
              <a:rPr lang="en-US" dirty="0" smtClean="0">
                <a:effectLst/>
              </a:rPr>
              <a:t>For interactive traffic, you need to know your expected average transfer rate and then add a cushion to minimize multiple flow bandwidth competition queuing delays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49</a:t>
            </a:fld>
            <a:endParaRPr lang="en-US" dirty="0"/>
          </a:p>
        </p:txBody>
      </p:sp>
    </p:spTree>
    <p:extLst>
      <p:ext uri="{BB962C8B-B14F-4D97-AF65-F5344CB8AC3E}">
        <p14:creationId xmlns:p14="http://schemas.microsoft.com/office/powerpoint/2010/main" val="4242568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TCP</a:t>
            </a:r>
            <a:endParaRPr lang="en-US" b="0" dirty="0"/>
          </a:p>
        </p:txBody>
      </p:sp>
      <p:sp>
        <p:nvSpPr>
          <p:cNvPr id="3" name="Content Placeholder 2"/>
          <p:cNvSpPr>
            <a:spLocks noGrp="1"/>
          </p:cNvSpPr>
          <p:nvPr>
            <p:ph idx="1"/>
          </p:nvPr>
        </p:nvSpPr>
        <p:spPr/>
        <p:txBody>
          <a:bodyPr/>
          <a:lstStyle/>
          <a:p>
            <a:r>
              <a:rPr lang="en-US" b="0" dirty="0" smtClean="0"/>
              <a:t>TCP has several well known and currently unfixable limitations,</a:t>
            </a:r>
            <a:r>
              <a:rPr lang="en-US" b="0" baseline="0" dirty="0" smtClean="0"/>
              <a:t> such as limited window sizes and too many acknowledgments</a:t>
            </a:r>
          </a:p>
          <a:p>
            <a:r>
              <a:rPr lang="en-US" b="0" dirty="0" smtClean="0"/>
              <a:t>TCP provides reliable transportation of data between two end points</a:t>
            </a:r>
          </a:p>
          <a:p>
            <a:pPr lvl="0"/>
            <a:r>
              <a:rPr lang="en-US" b="0" dirty="0" smtClean="0"/>
              <a:t>The sender sends data as a stream</a:t>
            </a:r>
          </a:p>
          <a:p>
            <a:r>
              <a:rPr lang="en-US" b="0" dirty="0" smtClean="0"/>
              <a:t>The bytes in the stream are identified by a sequence number</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a:t>
            </a:fld>
            <a:endParaRPr lang="en-US" dirty="0"/>
          </a:p>
        </p:txBody>
      </p:sp>
    </p:spTree>
    <p:extLst>
      <p:ext uri="{BB962C8B-B14F-4D97-AF65-F5344CB8AC3E}">
        <p14:creationId xmlns:p14="http://schemas.microsoft.com/office/powerpoint/2010/main" val="2137742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pPr lvl="2"/>
            <a:r>
              <a:rPr lang="en-US" dirty="0" smtClean="0">
                <a:effectLst/>
              </a:rPr>
              <a:t>Allowance varies on number of flows and per-flow bandwidth usage relative to overall bandwidth</a:t>
            </a:r>
          </a:p>
          <a:p>
            <a:pPr lvl="2"/>
            <a:r>
              <a:rPr lang="en-US" dirty="0" smtClean="0">
                <a:effectLst/>
              </a:rPr>
              <a:t>Generally, fewer flows and higher percentage of overall bandwidth need larger cushions</a:t>
            </a:r>
          </a:p>
          <a:p>
            <a:pPr lvl="2"/>
            <a:r>
              <a:rPr lang="en-US" dirty="0" smtClean="0">
                <a:effectLst/>
              </a:rPr>
              <a:t>For example, few 100 Mbps hosts running across 1 Mbps might need 3x their average aggregate bandwidth usage</a:t>
            </a:r>
          </a:p>
          <a:p>
            <a:pPr lvl="2"/>
            <a:r>
              <a:rPr lang="en-US" dirty="0" smtClean="0">
                <a:effectLst/>
              </a:rPr>
              <a:t>Many 100 Mbps hosts running across a gig might be fine with only an extra 20% above their average aggregate</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50</a:t>
            </a:fld>
            <a:endParaRPr lang="en-US" dirty="0"/>
          </a:p>
        </p:txBody>
      </p:sp>
    </p:spTree>
    <p:extLst>
      <p:ext uri="{BB962C8B-B14F-4D97-AF65-F5344CB8AC3E}">
        <p14:creationId xmlns:p14="http://schemas.microsoft.com/office/powerpoint/2010/main" val="2351742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pPr lvl="2"/>
            <a:r>
              <a:rPr lang="en-US" dirty="0" smtClean="0">
                <a:effectLst/>
              </a:rPr>
              <a:t>Mixing bulk and interactive often will require 3x or more average aggregate bandwidth usage unless you can use QoS policies to treat each separately on the shared link</a:t>
            </a:r>
          </a:p>
          <a:p>
            <a:pPr lvl="2"/>
            <a:r>
              <a:rPr lang="en-US" dirty="0" smtClean="0">
                <a:effectLst/>
              </a:rPr>
              <a:t>If you can use QoS, class bandwidth allowance can generally be as the above</a:t>
            </a:r>
          </a:p>
          <a:p>
            <a:pPr lvl="2"/>
            <a:r>
              <a:rPr lang="en-US" dirty="0" smtClean="0">
                <a:effectLst/>
              </a:rPr>
              <a:t>Other than utilization, more bandwidth, if you can afford it, also allows transactional traffic to arrive faster, i.e. the above bandwidth recommendations for transactional traffic was to minimize queuing delays, but bandwidth can also be used to minimize serialization delay</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51</a:t>
            </a:fld>
            <a:endParaRPr lang="en-US" dirty="0"/>
          </a:p>
        </p:txBody>
      </p:sp>
    </p:spTree>
    <p:extLst>
      <p:ext uri="{BB962C8B-B14F-4D97-AF65-F5344CB8AC3E}">
        <p14:creationId xmlns:p14="http://schemas.microsoft.com/office/powerpoint/2010/main" val="2464101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pPr lvl="2"/>
            <a:r>
              <a:rPr lang="en-US" dirty="0" smtClean="0">
                <a:effectLst/>
              </a:rPr>
              <a:t>From what you describe, your key factor would be sharing Internet traffic with file downloads, i.e. whether you can use QoS or not may have a huge impact on your bandwidth requirements</a:t>
            </a:r>
          </a:p>
          <a:p>
            <a:pPr lvl="1"/>
            <a:r>
              <a:rPr lang="en-US" dirty="0" smtClean="0">
                <a:effectLst/>
              </a:rPr>
              <a:t>One often overlooked issue is even if you have LAN like bandwidths for WAN connections, you can't buy</a:t>
            </a:r>
            <a:r>
              <a:rPr lang="en-US" baseline="0" dirty="0" smtClean="0">
                <a:effectLst/>
              </a:rPr>
              <a:t> </a:t>
            </a:r>
            <a:r>
              <a:rPr lang="en-US" dirty="0" smtClean="0">
                <a:effectLst/>
              </a:rPr>
              <a:t>LAN like latencies</a:t>
            </a:r>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52</a:t>
            </a:fld>
            <a:endParaRPr lang="en-US" dirty="0"/>
          </a:p>
        </p:txBody>
      </p:sp>
    </p:spTree>
    <p:extLst>
      <p:ext uri="{BB962C8B-B14F-4D97-AF65-F5344CB8AC3E}">
        <p14:creationId xmlns:p14="http://schemas.microsoft.com/office/powerpoint/2010/main" val="34327978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r>
              <a:rPr lang="en-US" dirty="0" smtClean="0"/>
              <a:t>As an example of what you will hear when you ask the application vendor how much bandwidth you need here is what Microsoft says to do </a:t>
            </a:r>
            <a:r>
              <a:rPr lang="en-US" baseline="0" dirty="0" smtClean="0"/>
              <a:t>to calculate the bandwidth requirements for remote Sharepoint users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53</a:t>
            </a:fld>
            <a:endParaRPr lang="en-US" dirty="0"/>
          </a:p>
        </p:txBody>
      </p:sp>
    </p:spTree>
    <p:extLst>
      <p:ext uri="{BB962C8B-B14F-4D97-AF65-F5344CB8AC3E}">
        <p14:creationId xmlns:p14="http://schemas.microsoft.com/office/powerpoint/2010/main" val="17366396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54</a:t>
            </a:fld>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61" t="26500" r="64323" b="11719"/>
          <a:stretch/>
        </p:blipFill>
        <p:spPr bwMode="auto">
          <a:xfrm>
            <a:off x="2057400" y="1652778"/>
            <a:ext cx="5029200" cy="451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162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55</a:t>
            </a:fld>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47" t="27604" r="64670" b="40250"/>
          <a:stretch/>
        </p:blipFill>
        <p:spPr bwMode="auto">
          <a:xfrm>
            <a:off x="2057400" y="1600200"/>
            <a:ext cx="4933950" cy="235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1906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56</a:t>
            </a:fld>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34" t="28906" r="65365" b="39323"/>
          <a:stretch/>
        </p:blipFill>
        <p:spPr bwMode="auto">
          <a:xfrm>
            <a:off x="2133600" y="1600200"/>
            <a:ext cx="47625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0010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57</a:t>
            </a:fld>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87" t="29687" r="64062" b="9115"/>
          <a:stretch/>
        </p:blipFill>
        <p:spPr bwMode="auto">
          <a:xfrm>
            <a:off x="1981200" y="1600200"/>
            <a:ext cx="512445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364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58</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94" t="27499" r="64670" b="18230"/>
          <a:stretch/>
        </p:blipFill>
        <p:spPr bwMode="auto">
          <a:xfrm>
            <a:off x="1701019" y="1600200"/>
            <a:ext cx="5537981" cy="452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2578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59</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60" t="31250" r="65191" b="12761"/>
          <a:stretch/>
        </p:blipFill>
        <p:spPr bwMode="auto">
          <a:xfrm>
            <a:off x="1791749" y="1600200"/>
            <a:ext cx="5371051" cy="454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445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TCP</a:t>
            </a:r>
            <a:endParaRPr lang="en-US" b="0" dirty="0"/>
          </a:p>
        </p:txBody>
      </p:sp>
      <p:sp>
        <p:nvSpPr>
          <p:cNvPr id="3" name="Content Placeholder 2"/>
          <p:cNvSpPr>
            <a:spLocks noGrp="1"/>
          </p:cNvSpPr>
          <p:nvPr>
            <p:ph idx="1"/>
          </p:nvPr>
        </p:nvSpPr>
        <p:spPr/>
        <p:txBody>
          <a:bodyPr/>
          <a:lstStyle/>
          <a:p>
            <a:r>
              <a:rPr lang="en-US" b="0" dirty="0" smtClean="0"/>
              <a:t>The receiving end lets the sender know it received everything – In other words it acknowledges receipt - by sending the sequence number of the next byte of data that it expects to receive</a:t>
            </a:r>
          </a:p>
          <a:p>
            <a:r>
              <a:rPr lang="en-US" b="0" dirty="0" smtClean="0"/>
              <a:t>This is the acknowledgment number</a:t>
            </a:r>
          </a:p>
          <a:p>
            <a:r>
              <a:rPr lang="en-US" b="0" dirty="0" smtClean="0"/>
              <a:t>The receiver also</a:t>
            </a:r>
            <a:r>
              <a:rPr lang="en-US" b="0" baseline="0" dirty="0" smtClean="0"/>
              <a:t> tells the sender how much data it can send in the next stream by sending </a:t>
            </a:r>
            <a:r>
              <a:rPr lang="en-US" b="0" dirty="0" smtClean="0"/>
              <a:t>its TCP Window Size</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a:t>
            </a:fld>
            <a:endParaRPr lang="en-US" dirty="0"/>
          </a:p>
        </p:txBody>
      </p:sp>
    </p:spTree>
    <p:extLst>
      <p:ext uri="{BB962C8B-B14F-4D97-AF65-F5344CB8AC3E}">
        <p14:creationId xmlns:p14="http://schemas.microsoft.com/office/powerpoint/2010/main" val="1378304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60</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47" t="26302" r="64757" b="9636"/>
          <a:stretch/>
        </p:blipFill>
        <p:spPr bwMode="auto">
          <a:xfrm>
            <a:off x="2041362" y="1524000"/>
            <a:ext cx="4816638" cy="45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012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61</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74" t="27654" r="64496" b="20832"/>
          <a:stretch/>
        </p:blipFill>
        <p:spPr bwMode="auto">
          <a:xfrm>
            <a:off x="1600200" y="1600200"/>
            <a:ext cx="5811809" cy="437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1984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Needed Formula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62</a:t>
            </a:fld>
            <a:endParaRPr lang="en-US"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021" t="34001" r="64410" b="32999"/>
          <a:stretch/>
        </p:blipFill>
        <p:spPr bwMode="auto">
          <a:xfrm>
            <a:off x="1981200" y="1600200"/>
            <a:ext cx="4953000" cy="241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3385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Optimization Devices</a:t>
            </a:r>
            <a:endParaRPr lang="en-US" dirty="0"/>
          </a:p>
        </p:txBody>
      </p:sp>
      <p:sp>
        <p:nvSpPr>
          <p:cNvPr id="3" name="Content Placeholder 2"/>
          <p:cNvSpPr>
            <a:spLocks noGrp="1"/>
          </p:cNvSpPr>
          <p:nvPr>
            <p:ph idx="1"/>
          </p:nvPr>
        </p:nvSpPr>
        <p:spPr/>
        <p:txBody>
          <a:bodyPr/>
          <a:lstStyle/>
          <a:p>
            <a:r>
              <a:rPr lang="en-US" dirty="0" smtClean="0"/>
              <a:t>With these limitations to throughput</a:t>
            </a:r>
            <a:r>
              <a:rPr lang="en-US" baseline="0" dirty="0" smtClean="0"/>
              <a:t> in mind a typical solution is to add a bandwidth optimization device at each end of a WAN circuit</a:t>
            </a:r>
          </a:p>
          <a:p>
            <a:r>
              <a:rPr lang="en-US" baseline="0" dirty="0" smtClean="0"/>
              <a:t>The devices increase throughput in one or more of these ways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63</a:t>
            </a:fld>
            <a:endParaRPr lang="en-US" dirty="0"/>
          </a:p>
        </p:txBody>
      </p:sp>
    </p:spTree>
    <p:extLst>
      <p:ext uri="{BB962C8B-B14F-4D97-AF65-F5344CB8AC3E}">
        <p14:creationId xmlns:p14="http://schemas.microsoft.com/office/powerpoint/2010/main" val="2952392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Optimization Devices</a:t>
            </a:r>
            <a:endParaRPr lang="en-US" dirty="0"/>
          </a:p>
        </p:txBody>
      </p:sp>
      <p:sp>
        <p:nvSpPr>
          <p:cNvPr id="3" name="Content Placeholder 2"/>
          <p:cNvSpPr>
            <a:spLocks noGrp="1"/>
          </p:cNvSpPr>
          <p:nvPr>
            <p:ph idx="1"/>
          </p:nvPr>
        </p:nvSpPr>
        <p:spPr/>
        <p:txBody>
          <a:bodyPr/>
          <a:lstStyle/>
          <a:p>
            <a:pPr lvl="1"/>
            <a:r>
              <a:rPr lang="en-US" baseline="0" dirty="0" smtClean="0"/>
              <a:t>Rather than have each device at a location advertise its own constantly changing window size, the device advertises a single window size shared by all the hosts on its side of the link</a:t>
            </a:r>
          </a:p>
          <a:p>
            <a:pPr lvl="1"/>
            <a:r>
              <a:rPr lang="en-US" baseline="0" dirty="0" smtClean="0"/>
              <a:t>This also avoids severe reductions in window sizes and the resulting slow start as they come back up</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64</a:t>
            </a:fld>
            <a:endParaRPr lang="en-US" dirty="0"/>
          </a:p>
        </p:txBody>
      </p:sp>
    </p:spTree>
    <p:extLst>
      <p:ext uri="{BB962C8B-B14F-4D97-AF65-F5344CB8AC3E}">
        <p14:creationId xmlns:p14="http://schemas.microsoft.com/office/powerpoint/2010/main" val="32003155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Optimization</a:t>
            </a:r>
            <a:r>
              <a:rPr lang="en-US" baseline="0" dirty="0" smtClean="0"/>
              <a:t> Devices</a:t>
            </a:r>
            <a:endParaRPr lang="en-US" dirty="0"/>
          </a:p>
        </p:txBody>
      </p:sp>
      <p:sp>
        <p:nvSpPr>
          <p:cNvPr id="3" name="Content Placeholder 2"/>
          <p:cNvSpPr>
            <a:spLocks noGrp="1"/>
          </p:cNvSpPr>
          <p:nvPr>
            <p:ph idx="1"/>
          </p:nvPr>
        </p:nvSpPr>
        <p:spPr/>
        <p:txBody>
          <a:bodyPr/>
          <a:lstStyle/>
          <a:p>
            <a:pPr lvl="1"/>
            <a:r>
              <a:rPr lang="en-US" baseline="0" dirty="0" smtClean="0"/>
              <a:t>Compression can be applied to the data crossing the link using any one of several forms</a:t>
            </a:r>
          </a:p>
          <a:p>
            <a:r>
              <a:rPr lang="en-US" baseline="0" dirty="0" smtClean="0"/>
              <a:t>Now doing this introduces statefulness to what was a staleless network</a:t>
            </a:r>
          </a:p>
          <a:p>
            <a:r>
              <a:rPr lang="en-US" baseline="0" dirty="0" smtClean="0"/>
              <a:t>By placing a box such as this at the end of a circuit it now intervenes in the end to end conversation between two hosts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65</a:t>
            </a:fld>
            <a:endParaRPr lang="en-US" dirty="0"/>
          </a:p>
        </p:txBody>
      </p:sp>
    </p:spTree>
    <p:extLst>
      <p:ext uri="{BB962C8B-B14F-4D97-AF65-F5344CB8AC3E}">
        <p14:creationId xmlns:p14="http://schemas.microsoft.com/office/powerpoint/2010/main" val="10618990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a:t>
            </a:r>
            <a:r>
              <a:rPr lang="en-US" baseline="0" dirty="0" smtClean="0"/>
              <a:t> Optimization Devices</a:t>
            </a:r>
            <a:endParaRPr lang="en-US" dirty="0"/>
          </a:p>
        </p:txBody>
      </p:sp>
      <p:sp>
        <p:nvSpPr>
          <p:cNvPr id="3" name="Content Placeholder 2"/>
          <p:cNvSpPr>
            <a:spLocks noGrp="1"/>
          </p:cNvSpPr>
          <p:nvPr>
            <p:ph idx="1"/>
          </p:nvPr>
        </p:nvSpPr>
        <p:spPr/>
        <p:txBody>
          <a:bodyPr/>
          <a:lstStyle/>
          <a:p>
            <a:r>
              <a:rPr lang="en-US" baseline="0" dirty="0" smtClean="0"/>
              <a:t>This increases the complexity of the transaction</a:t>
            </a:r>
          </a:p>
          <a:p>
            <a:r>
              <a:rPr lang="en-US" baseline="0" dirty="0" smtClean="0"/>
              <a:t>It makes high availability more difficult</a:t>
            </a:r>
          </a:p>
          <a:p>
            <a:r>
              <a:rPr lang="en-US" baseline="0" dirty="0" smtClean="0"/>
              <a:t>It makes interoperability harder</a:t>
            </a:r>
          </a:p>
          <a:p>
            <a:r>
              <a:rPr lang="en-US" baseline="0" dirty="0" smtClean="0"/>
              <a:t>The advantage is to make more efficient use of the - in comparison to LAN connections – low speed, high cost WAN connection</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66</a:t>
            </a:fld>
            <a:endParaRPr lang="en-US" dirty="0"/>
          </a:p>
        </p:txBody>
      </p:sp>
    </p:spTree>
    <p:extLst>
      <p:ext uri="{BB962C8B-B14F-4D97-AF65-F5344CB8AC3E}">
        <p14:creationId xmlns:p14="http://schemas.microsoft.com/office/powerpoint/2010/main" val="40034459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Jumbo Frames</a:t>
            </a:r>
            <a:endParaRPr lang="en-US" dirty="0"/>
          </a:p>
        </p:txBody>
      </p:sp>
      <p:sp>
        <p:nvSpPr>
          <p:cNvPr id="3" name="Content Placeholder 2"/>
          <p:cNvSpPr>
            <a:spLocks noGrp="1"/>
          </p:cNvSpPr>
          <p:nvPr>
            <p:ph idx="1"/>
          </p:nvPr>
        </p:nvSpPr>
        <p:spPr/>
        <p:txBody>
          <a:bodyPr/>
          <a:lstStyle/>
          <a:p>
            <a:r>
              <a:rPr lang="en-US" dirty="0" smtClean="0"/>
              <a:t>Another</a:t>
            </a:r>
            <a:r>
              <a:rPr lang="en-US" baseline="0" dirty="0" smtClean="0"/>
              <a:t> way to increase the throughput is to use larger than normal frames called jumbo frames</a:t>
            </a:r>
          </a:p>
          <a:p>
            <a:r>
              <a:rPr lang="en-US" baseline="0" dirty="0" smtClean="0"/>
              <a:t>The normal frame size these days is 1500 bytes as used by Ethernet</a:t>
            </a:r>
          </a:p>
          <a:p>
            <a:r>
              <a:rPr lang="en-US" baseline="0" dirty="0" smtClean="0"/>
              <a:t>Most devices across a network path will send this frame size without fragmenting it</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67</a:t>
            </a:fld>
            <a:endParaRPr lang="en-US" dirty="0"/>
          </a:p>
        </p:txBody>
      </p:sp>
    </p:spTree>
    <p:extLst>
      <p:ext uri="{BB962C8B-B14F-4D97-AF65-F5344CB8AC3E}">
        <p14:creationId xmlns:p14="http://schemas.microsoft.com/office/powerpoint/2010/main" val="33990262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Jumbo Frames</a:t>
            </a:r>
            <a:endParaRPr lang="en-US" dirty="0"/>
          </a:p>
        </p:txBody>
      </p:sp>
      <p:sp>
        <p:nvSpPr>
          <p:cNvPr id="3" name="Content Placeholder 2"/>
          <p:cNvSpPr>
            <a:spLocks noGrp="1"/>
          </p:cNvSpPr>
          <p:nvPr>
            <p:ph idx="1"/>
          </p:nvPr>
        </p:nvSpPr>
        <p:spPr/>
        <p:txBody>
          <a:bodyPr/>
          <a:lstStyle/>
          <a:p>
            <a:r>
              <a:rPr lang="en-US" dirty="0" smtClean="0"/>
              <a:t>In a reliable network, which all are these days, a larger frame</a:t>
            </a:r>
            <a:r>
              <a:rPr lang="en-US" baseline="0" dirty="0" smtClean="0"/>
              <a:t> size is more efficient as it reduces the overhead associated with each frame’s header and trailer</a:t>
            </a:r>
          </a:p>
          <a:p>
            <a:r>
              <a:rPr lang="en-US" baseline="0" dirty="0" smtClean="0"/>
              <a:t>The fewer of these there are, the fewer headers needed</a:t>
            </a:r>
          </a:p>
          <a:p>
            <a:r>
              <a:rPr lang="en-US" baseline="0" dirty="0" smtClean="0"/>
              <a:t>Of course if the network is unreliable this causes the retransmission of larger frames reducing throughput</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68</a:t>
            </a:fld>
            <a:endParaRPr lang="en-US" dirty="0"/>
          </a:p>
        </p:txBody>
      </p:sp>
    </p:spTree>
    <p:extLst>
      <p:ext uri="{BB962C8B-B14F-4D97-AF65-F5344CB8AC3E}">
        <p14:creationId xmlns:p14="http://schemas.microsoft.com/office/powerpoint/2010/main" val="3925028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Jumbo Frames</a:t>
            </a:r>
            <a:endParaRPr lang="en-US" dirty="0"/>
          </a:p>
        </p:txBody>
      </p:sp>
      <p:sp>
        <p:nvSpPr>
          <p:cNvPr id="3" name="Content Placeholder 2"/>
          <p:cNvSpPr>
            <a:spLocks noGrp="1"/>
          </p:cNvSpPr>
          <p:nvPr>
            <p:ph idx="1"/>
          </p:nvPr>
        </p:nvSpPr>
        <p:spPr/>
        <p:txBody>
          <a:bodyPr/>
          <a:lstStyle/>
          <a:p>
            <a:r>
              <a:rPr lang="en-US" dirty="0" smtClean="0"/>
              <a:t>For this to work all the devices the frames will transit through must support this function</a:t>
            </a:r>
          </a:p>
          <a:p>
            <a:r>
              <a:rPr lang="en-US" dirty="0" smtClean="0"/>
              <a:t>To</a:t>
            </a:r>
            <a:r>
              <a:rPr lang="en-US" baseline="0" dirty="0" smtClean="0"/>
              <a:t> implement this a single command is typically all that is required</a:t>
            </a:r>
          </a:p>
          <a:p>
            <a:r>
              <a:rPr lang="en-US" baseline="0" dirty="0" smtClean="0"/>
              <a:t>For example on a Cisco switch it would be</a:t>
            </a:r>
          </a:p>
          <a:p>
            <a:pPr lvl="1"/>
            <a:r>
              <a:rPr lang="en-US" dirty="0" smtClean="0"/>
              <a:t>interface </a:t>
            </a:r>
            <a:r>
              <a:rPr lang="en-US" dirty="0" err="1" smtClean="0"/>
              <a:t>gigabitethernet</a:t>
            </a:r>
            <a:r>
              <a:rPr lang="en-US" dirty="0" smtClean="0"/>
              <a:t> 4/1</a:t>
            </a:r>
          </a:p>
          <a:p>
            <a:pPr lvl="1"/>
            <a:r>
              <a:rPr lang="en-US" dirty="0" err="1" smtClean="0"/>
              <a:t>mtu</a:t>
            </a:r>
            <a:r>
              <a:rPr lang="en-US" dirty="0" smtClean="0"/>
              <a:t> 9216</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69</a:t>
            </a:fld>
            <a:endParaRPr lang="en-US" dirty="0"/>
          </a:p>
        </p:txBody>
      </p:sp>
    </p:spTree>
    <p:extLst>
      <p:ext uri="{BB962C8B-B14F-4D97-AF65-F5344CB8AC3E}">
        <p14:creationId xmlns:p14="http://schemas.microsoft.com/office/powerpoint/2010/main" val="4107568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TCP</a:t>
            </a:r>
            <a:endParaRPr lang="en-US" b="0" dirty="0"/>
          </a:p>
        </p:txBody>
      </p:sp>
      <p:sp>
        <p:nvSpPr>
          <p:cNvPr id="3" name="Content Placeholder 2"/>
          <p:cNvSpPr>
            <a:spLocks noGrp="1"/>
          </p:cNvSpPr>
          <p:nvPr>
            <p:ph idx="1"/>
          </p:nvPr>
        </p:nvSpPr>
        <p:spPr/>
        <p:txBody>
          <a:bodyPr/>
          <a:lstStyle/>
          <a:p>
            <a:r>
              <a:rPr lang="en-US" b="0" dirty="0" smtClean="0"/>
              <a:t>When this stream is sent over a high latency connection, such as satellite or over a very distance, the latency significantly impacts throughput since these acknowledgements must be sent and received before the next block is sent</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a:t>
            </a:fld>
            <a:endParaRPr lang="en-US" dirty="0"/>
          </a:p>
        </p:txBody>
      </p:sp>
    </p:spTree>
    <p:extLst>
      <p:ext uri="{BB962C8B-B14F-4D97-AF65-F5344CB8AC3E}">
        <p14:creationId xmlns:p14="http://schemas.microsoft.com/office/powerpoint/2010/main" val="19119562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Trombone Effect</a:t>
            </a:r>
            <a:endParaRPr lang="en-US" dirty="0"/>
          </a:p>
        </p:txBody>
      </p:sp>
      <p:sp>
        <p:nvSpPr>
          <p:cNvPr id="3" name="Content Placeholder 2"/>
          <p:cNvSpPr>
            <a:spLocks noGrp="1"/>
          </p:cNvSpPr>
          <p:nvPr>
            <p:ph idx="1"/>
          </p:nvPr>
        </p:nvSpPr>
        <p:spPr/>
        <p:txBody>
          <a:bodyPr/>
          <a:lstStyle/>
          <a:p>
            <a:r>
              <a:rPr lang="en-US" dirty="0" smtClean="0"/>
              <a:t>As shown below much of this material is from a series of articles in Network Word by Andy Gottlieb</a:t>
            </a:r>
          </a:p>
          <a:p>
            <a:r>
              <a:rPr lang="en-US" dirty="0" smtClean="0"/>
              <a:t>In the 4 March</a:t>
            </a:r>
            <a:r>
              <a:rPr lang="en-US" baseline="0" dirty="0" smtClean="0"/>
              <a:t> 2013 article in the series he discusses what he calls the trombone effect</a:t>
            </a:r>
          </a:p>
          <a:p>
            <a:r>
              <a:rPr lang="en-US" baseline="0" dirty="0" smtClean="0"/>
              <a:t>He describes it this way</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70</a:t>
            </a:fld>
            <a:endParaRPr lang="en-US" dirty="0"/>
          </a:p>
        </p:txBody>
      </p:sp>
    </p:spTree>
    <p:extLst>
      <p:ext uri="{BB962C8B-B14F-4D97-AF65-F5344CB8AC3E}">
        <p14:creationId xmlns:p14="http://schemas.microsoft.com/office/powerpoint/2010/main" val="5073531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pPr lvl="1"/>
            <a:r>
              <a:rPr lang="en-US" dirty="0" smtClean="0"/>
              <a:t>The trombone effect is a big reason why Internet access from a branch is slow</a:t>
            </a:r>
          </a:p>
          <a:p>
            <a:pPr lvl="1"/>
            <a:r>
              <a:rPr lang="en-US" dirty="0" smtClean="0"/>
              <a:t>It results from the hub-and-spoke architecture of a typical enterprise WAN, where access to the Internet is done only from headquarters or a tiny number of data centers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71</a:t>
            </a:fld>
            <a:endParaRPr lang="en-US" dirty="0"/>
          </a:p>
        </p:txBody>
      </p:sp>
    </p:spTree>
    <p:extLst>
      <p:ext uri="{BB962C8B-B14F-4D97-AF65-F5344CB8AC3E}">
        <p14:creationId xmlns:p14="http://schemas.microsoft.com/office/powerpoint/2010/main" val="12378149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pPr lvl="1"/>
            <a:r>
              <a:rPr lang="en-US" dirty="0" smtClean="0"/>
              <a:t>So traffic between a branch user and an Internet-based site is backhauled over the corporate MPLS WAN, through the data center, then </a:t>
            </a:r>
            <a:r>
              <a:rPr lang="en-US" dirty="0" err="1" smtClean="0"/>
              <a:t>tromboned</a:t>
            </a:r>
            <a:r>
              <a:rPr lang="en-US" dirty="0" smtClean="0"/>
              <a:t> through to its Internet destination, then back to that data center, and finally is sent back over the corporate WAN to the original site</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72</a:t>
            </a:fld>
            <a:endParaRPr lang="en-US" dirty="0"/>
          </a:p>
        </p:txBody>
      </p:sp>
    </p:spTree>
    <p:extLst>
      <p:ext uri="{BB962C8B-B14F-4D97-AF65-F5344CB8AC3E}">
        <p14:creationId xmlns:p14="http://schemas.microsoft.com/office/powerpoint/2010/main" val="31641398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pPr lvl="1"/>
            <a:r>
              <a:rPr lang="en-US" dirty="0" smtClean="0"/>
              <a:t>Obvious problem number one with this type of network design is the huge increase in latency experienced by users at remote locations accessing sites on the Internet</a:t>
            </a:r>
          </a:p>
          <a:p>
            <a:pPr lvl="1"/>
            <a:r>
              <a:rPr lang="en-US" dirty="0" smtClean="0"/>
              <a:t>The </a:t>
            </a:r>
            <a:r>
              <a:rPr lang="en-US" dirty="0" err="1" smtClean="0"/>
              <a:t>tromboning</a:t>
            </a:r>
            <a:r>
              <a:rPr lang="en-US" dirty="0" smtClean="0"/>
              <a:t> can add 30 to 80 milliseconds of access latency for U.S. branch users, even when the private MPLS links being used are not congested</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73</a:t>
            </a:fld>
            <a:endParaRPr lang="en-US" dirty="0"/>
          </a:p>
        </p:txBody>
      </p:sp>
    </p:spTree>
    <p:extLst>
      <p:ext uri="{BB962C8B-B14F-4D97-AF65-F5344CB8AC3E}">
        <p14:creationId xmlns:p14="http://schemas.microsoft.com/office/powerpoint/2010/main" val="13378268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pPr lvl="1"/>
            <a:r>
              <a:rPr lang="en-US" dirty="0" smtClean="0"/>
              <a:t>Depending on the internal WAN design, the additional latency can be even greater for international locations</a:t>
            </a:r>
          </a:p>
          <a:p>
            <a:pPr lvl="1"/>
            <a:r>
              <a:rPr lang="en-US" dirty="0" smtClean="0"/>
              <a:t>Problem number two is that those internal MPLS links frequently will be congested</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74</a:t>
            </a:fld>
            <a:endParaRPr lang="en-US" dirty="0"/>
          </a:p>
        </p:txBody>
      </p:sp>
    </p:spTree>
    <p:extLst>
      <p:ext uri="{BB962C8B-B14F-4D97-AF65-F5344CB8AC3E}">
        <p14:creationId xmlns:p14="http://schemas.microsoft.com/office/powerpoint/2010/main" val="961519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pPr lvl="1"/>
            <a:r>
              <a:rPr lang="en-US" dirty="0" smtClean="0"/>
              <a:t>Because MPLS is so expensive, the links are often not very big at 1.5 Mbps to 4 Mbps typically and so can easily become congested when 2 or more users are accessing anything – intranet servers or public Internet-based resources – simultaneously</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75</a:t>
            </a:fld>
            <a:endParaRPr lang="en-US" dirty="0"/>
          </a:p>
        </p:txBody>
      </p:sp>
    </p:spTree>
    <p:extLst>
      <p:ext uri="{BB962C8B-B14F-4D97-AF65-F5344CB8AC3E}">
        <p14:creationId xmlns:p14="http://schemas.microsoft.com/office/powerpoint/2010/main" val="25907944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pPr lvl="1"/>
            <a:r>
              <a:rPr lang="en-US" dirty="0" smtClean="0"/>
              <a:t>Since even those enterprises with good </a:t>
            </a:r>
            <a:r>
              <a:rPr lang="en-US" dirty="0" err="1" smtClean="0"/>
              <a:t>QoS</a:t>
            </a:r>
            <a:r>
              <a:rPr lang="en-US" dirty="0" smtClean="0"/>
              <a:t> policies will rarely prioritize traffic to or from the Internet, performance of any Internet-based application can become very sluggish from the additional 100 to 200 milliseconds of latency, and also the packet loss experienced, when the internal links become congested</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76</a:t>
            </a:fld>
            <a:endParaRPr lang="en-US" dirty="0"/>
          </a:p>
        </p:txBody>
      </p:sp>
    </p:spTree>
    <p:extLst>
      <p:ext uri="{BB962C8B-B14F-4D97-AF65-F5344CB8AC3E}">
        <p14:creationId xmlns:p14="http://schemas.microsoft.com/office/powerpoint/2010/main" val="40526193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pPr lvl="1"/>
            <a:r>
              <a:rPr lang="en-US" dirty="0" smtClean="0"/>
              <a:t>For casual web surfing, this might not be much of a problem, but when using </a:t>
            </a:r>
            <a:r>
              <a:rPr lang="en-US" dirty="0" err="1" smtClean="0"/>
              <a:t>SaaS</a:t>
            </a:r>
            <a:r>
              <a:rPr lang="en-US" dirty="0" smtClean="0"/>
              <a:t> or public-cloud based services for important or mission-critical applications, this can easily be the difference between an acceptable application experience and an unusable one</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77</a:t>
            </a:fld>
            <a:endParaRPr lang="en-US" dirty="0"/>
          </a:p>
        </p:txBody>
      </p:sp>
    </p:spTree>
    <p:extLst>
      <p:ext uri="{BB962C8B-B14F-4D97-AF65-F5344CB8AC3E}">
        <p14:creationId xmlns:p14="http://schemas.microsoft.com/office/powerpoint/2010/main" val="25016928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Trombone</a:t>
            </a:r>
            <a:r>
              <a:rPr lang="en-US" baseline="0" dirty="0" smtClean="0"/>
              <a:t> Effect</a:t>
            </a:r>
            <a:endParaRPr lang="en-US" dirty="0"/>
          </a:p>
        </p:txBody>
      </p:sp>
      <p:sp>
        <p:nvSpPr>
          <p:cNvPr id="3" name="Content Placeholder 2"/>
          <p:cNvSpPr>
            <a:spLocks noGrp="1"/>
          </p:cNvSpPr>
          <p:nvPr>
            <p:ph idx="1"/>
          </p:nvPr>
        </p:nvSpPr>
        <p:spPr/>
        <p:txBody>
          <a:bodyPr/>
          <a:lstStyle/>
          <a:p>
            <a:pPr lvl="0"/>
            <a:r>
              <a:rPr lang="en-US" dirty="0" smtClean="0"/>
              <a:t>This arrangement</a:t>
            </a:r>
            <a:r>
              <a:rPr lang="en-US" baseline="0" dirty="0" smtClean="0"/>
              <a:t> is unlikely to change as allowing Internet access from each branch location directly to the Internet makes security management much more difficult</a:t>
            </a:r>
          </a:p>
          <a:p>
            <a:pPr lvl="0"/>
            <a:r>
              <a:rPr lang="en-US" baseline="0" dirty="0" smtClean="0"/>
              <a:t>It is also likely to be more expensive overall</a:t>
            </a:r>
          </a:p>
          <a:p>
            <a:pPr lvl="0"/>
            <a:r>
              <a:rPr lang="en-US" baseline="0" dirty="0" smtClean="0"/>
              <a:t>Let’s look at an example of this where we trace route from a host in Fort Worth to a web server outside of Washington DC</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78</a:t>
            </a:fld>
            <a:endParaRPr lang="en-US" dirty="0"/>
          </a:p>
        </p:txBody>
      </p:sp>
    </p:spTree>
    <p:extLst>
      <p:ext uri="{BB962C8B-B14F-4D97-AF65-F5344CB8AC3E}">
        <p14:creationId xmlns:p14="http://schemas.microsoft.com/office/powerpoint/2010/main" val="18263070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r>
              <a:rPr lang="en-US" dirty="0" smtClean="0"/>
              <a:t>The route should look like this where it goes</a:t>
            </a:r>
            <a:r>
              <a:rPr lang="en-US" baseline="0" dirty="0" smtClean="0"/>
              <a:t> from Fort Worth straight to Washington DC</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79</a:t>
            </a:fld>
            <a:endParaRPr lang="en-US" dirty="0"/>
          </a:p>
        </p:txBody>
      </p:sp>
    </p:spTree>
    <p:extLst>
      <p:ext uri="{BB962C8B-B14F-4D97-AF65-F5344CB8AC3E}">
        <p14:creationId xmlns:p14="http://schemas.microsoft.com/office/powerpoint/2010/main" val="1939614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 t="10937" r="44921" b="6250"/>
          <a:stretch/>
        </p:blipFill>
        <p:spPr bwMode="auto">
          <a:xfrm>
            <a:off x="457200" y="1676398"/>
            <a:ext cx="8277643" cy="411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09600" y="3886200"/>
            <a:ext cx="3124200" cy="304800"/>
          </a:xfrm>
          <a:prstGeom prst="rect">
            <a:avLst/>
          </a:prstGeom>
          <a:noFill/>
          <a:ln w="50800" cap="flat" cmpd="sng" algn="ctr">
            <a:solidFill>
              <a:srgbClr val="FF0000"/>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609600" y="4343400"/>
            <a:ext cx="1905000" cy="381000"/>
          </a:xfrm>
          <a:prstGeom prst="rect">
            <a:avLst/>
          </a:prstGeom>
          <a:noFill/>
          <a:ln w="50800" cap="flat" cmpd="sng" algn="ctr">
            <a:solidFill>
              <a:srgbClr val="FF0000"/>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1232673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37" t="13557" r="20790" b="30466"/>
          <a:stretch/>
        </p:blipFill>
        <p:spPr bwMode="auto">
          <a:xfrm>
            <a:off x="457199" y="1600199"/>
            <a:ext cx="8264366" cy="398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80</a:t>
            </a:fld>
            <a:endParaRPr lang="en-US" dirty="0"/>
          </a:p>
        </p:txBody>
      </p:sp>
    </p:spTree>
    <p:extLst>
      <p:ext uri="{BB962C8B-B14F-4D97-AF65-F5344CB8AC3E}">
        <p14:creationId xmlns:p14="http://schemas.microsoft.com/office/powerpoint/2010/main" val="22912510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r>
              <a:rPr lang="en-US" dirty="0" smtClean="0"/>
              <a:t>Instead it goes to the headquarters in Chicago and then out to the Internet</a:t>
            </a:r>
          </a:p>
          <a:p>
            <a:r>
              <a:rPr lang="en-US" dirty="0" smtClean="0"/>
              <a:t>Notice the massive number of hops it takes, especially</a:t>
            </a:r>
            <a:r>
              <a:rPr lang="en-US" baseline="0" dirty="0" smtClean="0"/>
              <a:t> inside the private address network space</a:t>
            </a:r>
          </a:p>
          <a:p>
            <a:r>
              <a:rPr lang="en-US" baseline="0" dirty="0" smtClean="0"/>
              <a:t>As you see they delay is much longer with this trombone routing</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81</a:t>
            </a:fld>
            <a:endParaRPr lang="en-US" dirty="0"/>
          </a:p>
        </p:txBody>
      </p:sp>
    </p:spTree>
    <p:extLst>
      <p:ext uri="{BB962C8B-B14F-4D97-AF65-F5344CB8AC3E}">
        <p14:creationId xmlns:p14="http://schemas.microsoft.com/office/powerpoint/2010/main" val="35294877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Trombone Effect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82</a:t>
            </a:fld>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84" t="12500" r="31039" b="18000"/>
          <a:stretch/>
        </p:blipFill>
        <p:spPr bwMode="auto">
          <a:xfrm>
            <a:off x="1677304" y="1600200"/>
            <a:ext cx="6018896" cy="452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2861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Much of this information is from a series of articles by Andy Gottlieb that appeared in Network World in 2012</a:t>
            </a:r>
          </a:p>
          <a:p>
            <a:r>
              <a:rPr lang="en-US" dirty="0" smtClean="0"/>
              <a:t>This</a:t>
            </a:r>
            <a:r>
              <a:rPr lang="en-US" baseline="0" dirty="0" smtClean="0"/>
              <a:t> series of articles should be consulted for two other ideas he advances where the Internet is substituted for a private circuit and multiple circuits are combined which he calls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83</a:t>
            </a:fld>
            <a:endParaRPr lang="en-US" dirty="0"/>
          </a:p>
        </p:txBody>
      </p:sp>
    </p:spTree>
    <p:extLst>
      <p:ext uri="{BB962C8B-B14F-4D97-AF65-F5344CB8AC3E}">
        <p14:creationId xmlns:p14="http://schemas.microsoft.com/office/powerpoint/2010/main" val="9477659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lvl="0"/>
            <a:r>
              <a:rPr lang="en-US" dirty="0" smtClean="0"/>
              <a:t>As Gottlieb says</a:t>
            </a:r>
          </a:p>
          <a:p>
            <a:pPr lvl="1"/>
            <a:r>
              <a:rPr lang="en-US" dirty="0" smtClean="0"/>
              <a:t>Network as</a:t>
            </a:r>
            <a:r>
              <a:rPr lang="en-US" baseline="0" dirty="0" smtClean="0"/>
              <a:t> a Service</a:t>
            </a:r>
          </a:p>
          <a:p>
            <a:pPr lvl="2"/>
            <a:r>
              <a:rPr lang="en-US" baseline="0" dirty="0" smtClean="0"/>
              <a:t>Network as a Service allows the use of Internet connections rather than requiring MPLS connections, giving you the bandwidth savings and application acceleration benefits that technology offers at the same time, without the high cost of MPLS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84</a:t>
            </a:fld>
            <a:endParaRPr lang="en-US" dirty="0"/>
          </a:p>
        </p:txBody>
      </p:sp>
    </p:spTree>
    <p:extLst>
      <p:ext uri="{BB962C8B-B14F-4D97-AF65-F5344CB8AC3E}">
        <p14:creationId xmlns:p14="http://schemas.microsoft.com/office/powerpoint/2010/main" val="30726462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lvl="1"/>
            <a:r>
              <a:rPr lang="en-US" baseline="0" dirty="0" smtClean="0"/>
              <a:t>WAN Virtualization</a:t>
            </a:r>
          </a:p>
          <a:p>
            <a:pPr lvl="2"/>
            <a:r>
              <a:rPr lang="en-US" dirty="0" smtClean="0"/>
              <a:t>WAN Virtualization allows enterprises to aggregate WAN connections to augment or replace MPLS links, using any kind of Internet bandwidth, including inexpensive broadband connections like cable or DSL at branch locations</a:t>
            </a:r>
          </a:p>
          <a:p>
            <a:pPr lvl="2"/>
            <a:r>
              <a:rPr lang="en-US" dirty="0" smtClean="0"/>
              <a:t>Since Internet bandwidth via broadband or at colocation facilities cost a tiny fraction of what MPLS does per megabit, enterprises can get 30 to 100 times the bandwidth per dollar versus buying more MPLS bandwidth</a:t>
            </a:r>
            <a:endParaRPr lang="en-US" dirty="0"/>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85</a:t>
            </a:fld>
            <a:endParaRPr lang="en-US" dirty="0"/>
          </a:p>
        </p:txBody>
      </p:sp>
    </p:spTree>
    <p:extLst>
      <p:ext uri="{BB962C8B-B14F-4D97-AF65-F5344CB8AC3E}">
        <p14:creationId xmlns:p14="http://schemas.microsoft.com/office/powerpoint/2010/main" val="1486061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a:t>
            </a:r>
            <a:endParaRPr lang="en-US" dirty="0"/>
          </a:p>
        </p:txBody>
      </p:sp>
      <p:sp>
        <p:nvSpPr>
          <p:cNvPr id="3" name="Content Placeholder 2"/>
          <p:cNvSpPr>
            <a:spLocks noGrp="1"/>
          </p:cNvSpPr>
          <p:nvPr>
            <p:ph idx="1"/>
          </p:nvPr>
        </p:nvSpPr>
        <p:spPr/>
        <p:txBody>
          <a:bodyPr/>
          <a:lstStyle/>
          <a:p>
            <a:r>
              <a:rPr lang="en-US" dirty="0" smtClean="0"/>
              <a:t>TCP acknowledgements</a:t>
            </a:r>
            <a:r>
              <a:rPr lang="en-US" baseline="0" dirty="0" smtClean="0"/>
              <a:t> are </a:t>
            </a:r>
            <a:r>
              <a:rPr lang="en-US" dirty="0" smtClean="0"/>
              <a:t>cumulative where an acknowledgment number means that that byte and all the previous bytes have been received</a:t>
            </a:r>
          </a:p>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dirty="0" smtClean="0"/>
              <a:t>Selective acknowledgements work around this all were received or none were received</a:t>
            </a:r>
            <a:r>
              <a:rPr lang="en-US" baseline="0" dirty="0" smtClean="0"/>
              <a:t> problem by only asking for the missing parts</a:t>
            </a:r>
          </a:p>
        </p:txBody>
      </p:sp>
      <p:sp>
        <p:nvSpPr>
          <p:cNvPr id="4" name="Footer Placeholder 3"/>
          <p:cNvSpPr>
            <a:spLocks noGrp="1"/>
          </p:cNvSpPr>
          <p:nvPr>
            <p:ph type="ftr" sz="quarter" idx="11"/>
          </p:nvPr>
        </p:nvSpPr>
        <p:spPr/>
        <p:txBody>
          <a:bodyPr/>
          <a:lstStyle/>
          <a:p>
            <a:pPr>
              <a:defRPr/>
            </a:pPr>
            <a:r>
              <a:rPr lang="en-US" smtClean="0"/>
              <a:t>Copyright 2012-2013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a:t>
            </a:fld>
            <a:endParaRPr lang="en-US" dirty="0"/>
          </a:p>
        </p:txBody>
      </p:sp>
    </p:spTree>
    <p:extLst>
      <p:ext uri="{BB962C8B-B14F-4D97-AF65-F5344CB8AC3E}">
        <p14:creationId xmlns:p14="http://schemas.microsoft.com/office/powerpoint/2010/main" val="2066498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12125</TotalTime>
  <Words>4218</Words>
  <Application>Microsoft Office PowerPoint</Application>
  <PresentationFormat>On-screen Show (4:3)</PresentationFormat>
  <Paragraphs>473</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CiscoAcademy</vt:lpstr>
      <vt:lpstr>Bandwidth Management Last Update 2013.07.12 1.9.0</vt:lpstr>
      <vt:lpstr>Objectives</vt:lpstr>
      <vt:lpstr>Bandwidth Required</vt:lpstr>
      <vt:lpstr>File Protocol Used</vt:lpstr>
      <vt:lpstr>TCP</vt:lpstr>
      <vt:lpstr>TCP</vt:lpstr>
      <vt:lpstr>TCP</vt:lpstr>
      <vt:lpstr>TCP</vt:lpstr>
      <vt:lpstr>TCP</vt:lpstr>
      <vt:lpstr>TCP</vt:lpstr>
      <vt:lpstr>Capacity v Throughout</vt:lpstr>
      <vt:lpstr>Capacity v Throughout</vt:lpstr>
      <vt:lpstr>Capacity v Throughout</vt:lpstr>
      <vt:lpstr>Latency</vt:lpstr>
      <vt:lpstr>Latency Mitigation</vt:lpstr>
      <vt:lpstr>Latency Mitigation</vt:lpstr>
      <vt:lpstr>Frame Loss</vt:lpstr>
      <vt:lpstr>Maximizing Throughput</vt:lpstr>
      <vt:lpstr>Maximizing Throughput</vt:lpstr>
      <vt:lpstr>Basic Throughput Formula</vt:lpstr>
      <vt:lpstr>Basic Throughput Formula</vt:lpstr>
      <vt:lpstr>Basic Throughput Formula</vt:lpstr>
      <vt:lpstr>Basic Throughput Formula</vt:lpstr>
      <vt:lpstr>Basic Throughput Formula</vt:lpstr>
      <vt:lpstr>Basic Throughput</vt:lpstr>
      <vt:lpstr>Impact of Window Size</vt:lpstr>
      <vt:lpstr>Impact of Window Size</vt:lpstr>
      <vt:lpstr>Impact of Window Size</vt:lpstr>
      <vt:lpstr>Impact of Window Size</vt:lpstr>
      <vt:lpstr>Impact of Window Size</vt:lpstr>
      <vt:lpstr>Impact of Window Size</vt:lpstr>
      <vt:lpstr>Window Size Needed Formula</vt:lpstr>
      <vt:lpstr>Window Size Needed Formula</vt:lpstr>
      <vt:lpstr>Window Size Needed Formula</vt:lpstr>
      <vt:lpstr>RFC 6349</vt:lpstr>
      <vt:lpstr>Throughput With Loss Formula</vt:lpstr>
      <vt:lpstr>Throughput With Loss Formula</vt:lpstr>
      <vt:lpstr>Throughput With Loss Formula</vt:lpstr>
      <vt:lpstr>Throughput With Loss Formula</vt:lpstr>
      <vt:lpstr>Throughput With Loss Formula</vt:lpstr>
      <vt:lpstr>Throughput With Loss Formula</vt:lpstr>
      <vt:lpstr>Throughput With Loss Formula</vt:lpstr>
      <vt:lpstr>Throughput With Loss Formula</vt:lpstr>
      <vt:lpstr>Typical Values</vt:lpstr>
      <vt:lpstr>Typical Values</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Needed Formula</vt:lpstr>
      <vt:lpstr>Bandwidth Optimization Devices</vt:lpstr>
      <vt:lpstr>Bandwidth Optimization Devices</vt:lpstr>
      <vt:lpstr>Bandwidth Optimization Devices</vt:lpstr>
      <vt:lpstr>Bandwidth Optimization Devices</vt:lpstr>
      <vt:lpstr>Jumbo Frames</vt:lpstr>
      <vt:lpstr>Jumbo Frames</vt:lpstr>
      <vt:lpstr>Jumbo Frames</vt:lpstr>
      <vt:lpstr>Trombone Effect</vt:lpstr>
      <vt:lpstr>Trombone Effect</vt:lpstr>
      <vt:lpstr>Trombone Effect</vt:lpstr>
      <vt:lpstr>Trombone Effect</vt:lpstr>
      <vt:lpstr>Trombone Effect</vt:lpstr>
      <vt:lpstr>Trombone Effect</vt:lpstr>
      <vt:lpstr>Trombone Effect</vt:lpstr>
      <vt:lpstr>Trombone Effect</vt:lpstr>
      <vt:lpstr>Trombone Effect</vt:lpstr>
      <vt:lpstr>Trombone Effect</vt:lpstr>
      <vt:lpstr>Trombone Effect</vt:lpstr>
      <vt:lpstr>Trombone Effect</vt:lpstr>
      <vt:lpstr>Trombone Effect</vt:lpstr>
      <vt:lpstr>Sources</vt:lpstr>
      <vt:lpstr>Sources</vt:lpstr>
      <vt:lpstr>Sources</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Bandwidth Required</dc:title>
  <dc:creator>Kenneth M. Chipps Ph.D.</dc:creator>
  <cp:lastModifiedBy>Kenneth M. Chipps Ph.D.</cp:lastModifiedBy>
  <cp:revision>408</cp:revision>
  <cp:lastPrinted>2012-01-24T19:07:52Z</cp:lastPrinted>
  <dcterms:created xsi:type="dcterms:W3CDTF">2003-05-01T16:03:04Z</dcterms:created>
  <dcterms:modified xsi:type="dcterms:W3CDTF">2013-07-12T14:24:43Z</dcterms:modified>
</cp:coreProperties>
</file>