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1"/>
  </p:notesMasterIdLst>
  <p:handoutMasterIdLst>
    <p:handoutMasterId r:id="rId42"/>
  </p:handoutMasterIdLst>
  <p:sldIdLst>
    <p:sldId id="256" r:id="rId2"/>
    <p:sldId id="257" r:id="rId3"/>
    <p:sldId id="271" r:id="rId4"/>
    <p:sldId id="300" r:id="rId5"/>
    <p:sldId id="261" r:id="rId6"/>
    <p:sldId id="290" r:id="rId7"/>
    <p:sldId id="289" r:id="rId8"/>
    <p:sldId id="272" r:id="rId9"/>
    <p:sldId id="291" r:id="rId10"/>
    <p:sldId id="268" r:id="rId11"/>
    <p:sldId id="297" r:id="rId12"/>
    <p:sldId id="292" r:id="rId13"/>
    <p:sldId id="293" r:id="rId14"/>
    <p:sldId id="294" r:id="rId15"/>
    <p:sldId id="295" r:id="rId16"/>
    <p:sldId id="303" r:id="rId17"/>
    <p:sldId id="296" r:id="rId18"/>
    <p:sldId id="264" r:id="rId19"/>
    <p:sldId id="265" r:id="rId20"/>
    <p:sldId id="277" r:id="rId21"/>
    <p:sldId id="304" r:id="rId22"/>
    <p:sldId id="266" r:id="rId23"/>
    <p:sldId id="280" r:id="rId24"/>
    <p:sldId id="287" r:id="rId25"/>
    <p:sldId id="305" r:id="rId26"/>
    <p:sldId id="288" r:id="rId27"/>
    <p:sldId id="301" r:id="rId28"/>
    <p:sldId id="302" r:id="rId29"/>
    <p:sldId id="281" r:id="rId30"/>
    <p:sldId id="276" r:id="rId31"/>
    <p:sldId id="306" r:id="rId32"/>
    <p:sldId id="298" r:id="rId33"/>
    <p:sldId id="282" r:id="rId34"/>
    <p:sldId id="283" r:id="rId35"/>
    <p:sldId id="284" r:id="rId36"/>
    <p:sldId id="285" r:id="rId37"/>
    <p:sldId id="286" r:id="rId38"/>
    <p:sldId id="267" r:id="rId39"/>
    <p:sldId id="307" r:id="rId4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4" autoAdjust="0"/>
    <p:restoredTop sz="86432" autoAdjust="0"/>
  </p:normalViewPr>
  <p:slideViewPr>
    <p:cSldViewPr>
      <p:cViewPr varScale="1">
        <p:scale>
          <a:sx n="57" d="100"/>
          <a:sy n="57" d="100"/>
        </p:scale>
        <p:origin x="-9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980077F-367C-483A-ACF4-96B7992E3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978E1B3-6A16-479B-B175-A01339DD1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962400" cy="476250"/>
          </a:xfrm>
        </p:spPr>
        <p:txBody>
          <a:bodyPr/>
          <a:lstStyle>
            <a:lvl1pPr>
              <a:defRPr sz="1400" baseline="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Copyright 2000-2010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04ED54E-FA2F-4B5D-8926-F22A15574B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D5B96-A250-4C68-91D8-FAEC2DB12E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244CA-3600-42B8-9A67-C0C06CAE5A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A1181-BD49-4F6E-BEDC-B1BE3EDBB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75DD7-2D37-4122-9F45-3F8B5C2634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B91EC-E27D-4327-A768-2D98F03BB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Copyright 2000-2010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FAF1B-ADD2-4648-8DB4-E2C247D9BC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50C2F-4586-45C7-9953-492D18A34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EACFF-82CF-4A44-A2BB-509CABC447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E7AF4-94A2-4EC3-B259-25DCE6EA9A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7C518-1291-4FA9-B1CA-9CC569BAC3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4D75A-6A4E-42CC-8BCB-D42F163AB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CA421-0200-4168-85E6-085BACD6E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A929E-C899-4BF4-9BA0-5E5DAA8967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1E4330B-4799-41D7-9E78-465E051A3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Analog Data Lines</a:t>
            </a:r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2007.05.27</a:t>
            </a:r>
          </a:p>
          <a:p>
            <a:r>
              <a:rPr lang="en-US" sz="2400" dirty="0" smtClean="0"/>
              <a:t>2.1.0</a:t>
            </a:r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851F73-F2BB-4B2D-80C4-944462ECBB8C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Equipment</a:t>
            </a:r>
          </a:p>
        </p:txBody>
      </p:sp>
      <p:graphicFrame>
        <p:nvGraphicFramePr>
          <p:cNvPr id="1026" name="Object 1029"/>
          <p:cNvGraphicFramePr>
            <a:graphicFrameLocks noChangeAspect="1"/>
          </p:cNvGraphicFramePr>
          <p:nvPr>
            <p:ph idx="1"/>
          </p:nvPr>
        </p:nvGraphicFramePr>
        <p:xfrm>
          <a:off x="457200" y="2752725"/>
          <a:ext cx="8229600" cy="2220913"/>
        </p:xfrm>
        <a:graphic>
          <a:graphicData uri="http://schemas.openxmlformats.org/presentationml/2006/ole">
            <p:oleObj spid="_x0000_s1026" name="Visio" r:id="rId3" imgW="9509832" imgH="2565601" progId="">
              <p:embed/>
            </p:oleObj>
          </a:graphicData>
        </a:graphic>
      </p:graphicFrame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4B20AC-A8D2-49FF-973A-DB86100FFCE1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modem used in the workstation or at the central site if only a few remote sites are supported can attach to the workstation using</a:t>
            </a:r>
          </a:p>
          <a:p>
            <a:pPr lvl="1"/>
            <a:r>
              <a:rPr lang="en-US" smtClean="0"/>
              <a:t>Adaptor Card plugged into the bus</a:t>
            </a:r>
          </a:p>
          <a:p>
            <a:pPr lvl="1"/>
            <a:r>
              <a:rPr lang="en-US" smtClean="0"/>
              <a:t>Serial Port connection</a:t>
            </a:r>
          </a:p>
          <a:p>
            <a:pPr lvl="1"/>
            <a:r>
              <a:rPr lang="en-US" smtClean="0"/>
              <a:t>PCMCIA card in a PC Card or Cardbus slot</a:t>
            </a:r>
          </a:p>
          <a:p>
            <a:pPr lvl="1"/>
            <a:r>
              <a:rPr lang="en-US" smtClean="0"/>
              <a:t>USB port</a:t>
            </a: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392CAF-D524-45AA-949B-2ED1F84C5DFA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Modem Standards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When modems were first introduced the old Bell System defined the standards, today the ITU does</a:t>
            </a:r>
          </a:p>
          <a:p>
            <a:r>
              <a:rPr lang="en-US" smtClean="0"/>
              <a:t>ITU modem standards are denoted by a V</a:t>
            </a:r>
          </a:p>
          <a:p>
            <a:r>
              <a:rPr lang="en-US" smtClean="0"/>
              <a:t>The latest modem standard is the V.92</a:t>
            </a:r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3129E2-3CE8-4C8E-9788-E460CFABAE73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Compression is a method required for a modem to be useable as an access device</a:t>
            </a:r>
          </a:p>
          <a:p>
            <a:r>
              <a:rPr lang="en-US" smtClean="0"/>
              <a:t>Without compression of the data, the actual speed of the line would be only 600 bps</a:t>
            </a:r>
          </a:p>
          <a:p>
            <a:r>
              <a:rPr lang="en-US" smtClean="0"/>
              <a:t>In compression, familiar, repeating character sets are replaced with symbols or strings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552D60-6712-4E8A-A9EF-9A186768A67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These symbols or strings require fewer bits to send the information</a:t>
            </a:r>
          </a:p>
          <a:p>
            <a:r>
              <a:rPr lang="en-US" smtClean="0"/>
              <a:t>The current standards for compression are V.44, the slightly older v.42bis, and the even older MNP5</a:t>
            </a: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36F671-852F-436E-9D82-87E212977440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Transfer Rate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V.90 and V.92 define two data transfer rates that are widely used</a:t>
            </a:r>
          </a:p>
          <a:p>
            <a:r>
              <a:rPr lang="en-US" smtClean="0"/>
              <a:t>These, however, or only useful when the central site is connecting to the PSTN through a digital, rather than an analog, data line</a:t>
            </a:r>
          </a:p>
          <a:p>
            <a:r>
              <a:rPr lang="en-US" smtClean="0"/>
              <a:t>When these standards are used the speed from the central site back to the remote site is 53 Kbps</a:t>
            </a: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4C6ABB-DF6F-4558-93F2-24F638D02ACF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Transfer Rate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But since the remote site is connecting using an analog line, the speed from that site to the central site is 33.6 Kbps for V.90 and 48 Kbps for V.92</a:t>
            </a:r>
          </a:p>
        </p:txBody>
      </p:sp>
      <p:sp>
        <p:nvSpPr>
          <p:cNvPr id="2048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2048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F1BF22-64DF-4A9B-8E78-8BAF88FDCCBE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Correction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Because of the noise on regular phone lines error correction is required</a:t>
            </a:r>
          </a:p>
          <a:p>
            <a:r>
              <a:rPr lang="en-US" smtClean="0"/>
              <a:t>The most commonly used standards for compression are MNP4 and V.42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1DAA77-970D-4C6B-931B-57DAF7C2B771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As stated above the maximum speed of one of these lines is 53 Kbps downstream and slower upstream from the remote site</a:t>
            </a:r>
          </a:p>
          <a:p>
            <a:r>
              <a:rPr lang="en-US" smtClean="0"/>
              <a:t>More typical speeds are 14 to 38 Kbps</a:t>
            </a:r>
          </a:p>
          <a:p>
            <a:r>
              <a:rPr lang="en-US" smtClean="0"/>
              <a:t>This is a very slow speed line</a:t>
            </a:r>
          </a:p>
        </p:txBody>
      </p:sp>
      <p:sp>
        <p:nvSpPr>
          <p:cNvPr id="2253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40FC14-3289-4B69-A658-3C2E37B6AA4D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2 Protocol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At layer 2 the PPP – Point-to-Point Protocol is the most common protocol used</a:t>
            </a: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EBBB54-1563-4B06-BBF9-0629B497C1CF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</a:t>
            </a:r>
          </a:p>
          <a:p>
            <a:pPr lvl="1"/>
            <a:r>
              <a:rPr lang="en-US" smtClean="0"/>
              <a:t>What an analog data line is</a:t>
            </a:r>
          </a:p>
          <a:p>
            <a:pPr lvl="1"/>
            <a:r>
              <a:rPr lang="en-US" smtClean="0"/>
              <a:t>In what cases an analog data line is used</a:t>
            </a:r>
          </a:p>
          <a:p>
            <a:pPr lvl="1"/>
            <a:r>
              <a:rPr lang="en-US" smtClean="0"/>
              <a:t>How to setup an analog data line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122B91-99F2-4748-BFEC-F871E50B42CB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Setup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There are two basic ways to setup this type of connection</a:t>
            </a:r>
          </a:p>
          <a:p>
            <a:r>
              <a:rPr lang="en-US" smtClean="0"/>
              <a:t>In both cases at the remote site it is as shown above</a:t>
            </a:r>
          </a:p>
          <a:p>
            <a:r>
              <a:rPr lang="en-US" smtClean="0"/>
              <a:t>At the central site, it depends on the number of remote sites coming into the central site</a:t>
            </a:r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2FFDDC-F442-4AD5-A024-05B0757A064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Setup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main methods include</a:t>
            </a:r>
          </a:p>
          <a:p>
            <a:pPr lvl="1"/>
            <a:r>
              <a:rPr lang="en-US" smtClean="0"/>
              <a:t>Separate modem for each line</a:t>
            </a:r>
          </a:p>
          <a:p>
            <a:pPr lvl="1"/>
            <a:r>
              <a:rPr lang="en-US" smtClean="0"/>
              <a:t>Dedicated remote access server</a:t>
            </a:r>
          </a:p>
        </p:txBody>
      </p:sp>
      <p:sp>
        <p:nvSpPr>
          <p:cNvPr id="2560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6078BB-95BD-4171-B809-CAB92A5ADB32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Modem for Each Line</a:t>
            </a:r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>
            <p:ph idx="1"/>
          </p:nvPr>
        </p:nvGraphicFramePr>
        <p:xfrm>
          <a:off x="1739900" y="1600200"/>
          <a:ext cx="5664200" cy="4525963"/>
        </p:xfrm>
        <a:graphic>
          <a:graphicData uri="http://schemas.openxmlformats.org/presentationml/2006/ole">
            <p:oleObj spid="_x0000_s2050" name="Visio" r:id="rId3" imgW="9751433" imgH="7793379" progId="">
              <p:embed/>
            </p:oleObj>
          </a:graphicData>
        </a:graphic>
      </p:graphicFrame>
      <p:sp>
        <p:nvSpPr>
          <p:cNvPr id="205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20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3256DD3-D88F-4F2A-B0E5-C56B29A23F4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Modem for Each Line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 this method a separate phone line is installed at the central site for each remote site that will connect into the central site</a:t>
            </a:r>
          </a:p>
          <a:p>
            <a:r>
              <a:rPr lang="en-US" smtClean="0"/>
              <a:t>In other words, if there are three remote sites, then the phone company will have to install three lines</a:t>
            </a:r>
          </a:p>
          <a:p>
            <a:r>
              <a:rPr lang="en-US" smtClean="0"/>
              <a:t>Each line must have its own phone number</a:t>
            </a:r>
          </a:p>
        </p:txBody>
      </p:sp>
      <p:sp>
        <p:nvSpPr>
          <p:cNvPr id="2662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6799FD-19BD-43F5-852D-BA728A4068BF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Modem for Each Line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also requires a modem for each phone line</a:t>
            </a:r>
          </a:p>
          <a:p>
            <a:r>
              <a:rPr lang="en-US" smtClean="0"/>
              <a:t>This means three modems</a:t>
            </a:r>
          </a:p>
          <a:p>
            <a:r>
              <a:rPr lang="en-US" smtClean="0"/>
              <a:t>Notice that in this example three modems are being used</a:t>
            </a:r>
          </a:p>
          <a:p>
            <a:r>
              <a:rPr lang="en-US" smtClean="0"/>
              <a:t>Yet most PCs only come with two serial ports</a:t>
            </a:r>
          </a:p>
          <a:p>
            <a:r>
              <a:rPr lang="en-US" smtClean="0"/>
              <a:t>What to do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276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3A405E-24E9-4AC4-AC1D-DD9EE35D151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Modem for Each Line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To get around this serial port limitation, install a card in the PC that has more serial ports</a:t>
            </a:r>
          </a:p>
          <a:p>
            <a:r>
              <a:rPr lang="en-US" smtClean="0"/>
              <a:t>Such as a multiport serial card</a:t>
            </a:r>
          </a:p>
        </p:txBody>
      </p:sp>
      <p:sp>
        <p:nvSpPr>
          <p:cNvPr id="2867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5A0D86-9977-4891-B33D-47A2A8BD224D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Modem for Each Line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C6E6C9-D4F6-4B2A-9F28-42B849B408A6}" type="slidenum">
              <a:rPr lang="en-US"/>
              <a:pPr/>
              <a:t>26</a:t>
            </a:fld>
            <a:endParaRPr lang="en-US"/>
          </a:p>
        </p:txBody>
      </p:sp>
      <p:pic>
        <p:nvPicPr>
          <p:cNvPr id="29701" name="Picture 4" descr="SerialBoa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2193925"/>
            <a:ext cx="4191000" cy="291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Modem for Each Line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Another way to do this is to use a router with an analog modem card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For example, the Cisco 2600 and 3600 routers can use a NM-8AM or NM-16AM card to supply 8 or 16 modems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Several individual cards can be installed in a single router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But each port on each card still requires a separate phone </a:t>
            </a:r>
            <a:r>
              <a:rPr lang="en-US" dirty="0" smtClean="0"/>
              <a:t>line</a:t>
            </a:r>
            <a:endParaRPr lang="en-US" dirty="0" smtClean="0"/>
          </a:p>
        </p:txBody>
      </p:sp>
      <p:sp>
        <p:nvSpPr>
          <p:cNvPr id="3072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307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A1FB3D-B4FE-4975-9510-2166AC286CEC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Modem for Each Line</a:t>
            </a:r>
          </a:p>
        </p:txBody>
      </p:sp>
      <p:pic>
        <p:nvPicPr>
          <p:cNvPr id="31747" name="Picture 4" descr="CiscoAnalogModemCard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38200" y="1676400"/>
            <a:ext cx="7467600" cy="1716088"/>
          </a:xfrm>
          <a:noFill/>
        </p:spPr>
      </p:pic>
      <p:sp>
        <p:nvSpPr>
          <p:cNvPr id="317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317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23EED0-B0E9-4808-887C-B5F41F88AAA0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Modem for Each Line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 addition to the hardware some software is required on a computer at the central site to control access to the network</a:t>
            </a:r>
          </a:p>
          <a:p>
            <a:r>
              <a:rPr lang="en-US" smtClean="0"/>
              <a:t>This software is called a Remote Access Server</a:t>
            </a:r>
          </a:p>
          <a:p>
            <a:r>
              <a:rPr lang="en-US" smtClean="0"/>
              <a:t>Many server operating systems have this included or it can be a separate program</a:t>
            </a:r>
          </a:p>
        </p:txBody>
      </p:sp>
      <p:sp>
        <p:nvSpPr>
          <p:cNvPr id="327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327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FABBAB-B8E5-4BFD-9C01-6FAFBB3CCFFD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</a:p>
        </p:txBody>
      </p:sp>
      <p:graphicFrame>
        <p:nvGraphicFramePr>
          <p:cNvPr id="138265" name="Group 2073"/>
          <p:cNvGraphicFramePr>
            <a:graphicFrameLocks noGrp="1"/>
          </p:cNvGraphicFramePr>
          <p:nvPr>
            <p:ph type="tbl" idx="1"/>
          </p:nvPr>
        </p:nvGraphicFramePr>
        <p:xfrm>
          <a:off x="2209800" y="1447800"/>
          <a:ext cx="4800600" cy="2670048"/>
        </p:xfrm>
        <a:graphic>
          <a:graphicData uri="http://schemas.openxmlformats.org/drawingml/2006/table">
            <a:tbl>
              <a:tblPr/>
              <a:tblGrid>
                <a:gridCol w="2133600"/>
                <a:gridCol w="26670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Network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0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82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D2C747-CFB1-416D-8126-B786387CA78C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Modem for Each Line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second method is to use a dedicated remote access server</a:t>
            </a:r>
          </a:p>
          <a:p>
            <a:r>
              <a:rPr lang="en-US" smtClean="0"/>
              <a:t>For example, the Cisco AS5300 access server can handle up to 240 incoming lines</a:t>
            </a:r>
          </a:p>
          <a:p>
            <a:r>
              <a:rPr lang="en-US" smtClean="0"/>
              <a:t>This does not mean you have to buy 240 separate modems</a:t>
            </a:r>
          </a:p>
          <a:p>
            <a:r>
              <a:rPr lang="en-US" smtClean="0"/>
              <a:t>or</a:t>
            </a:r>
          </a:p>
        </p:txBody>
      </p:sp>
      <p:sp>
        <p:nvSpPr>
          <p:cNvPr id="337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337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9FDBC9-3368-4D81-9468-0E4FBEDB4941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Modem for Each Line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That you would have 240 separate phone line plugs in the wall</a:t>
            </a:r>
          </a:p>
        </p:txBody>
      </p:sp>
      <p:sp>
        <p:nvSpPr>
          <p:cNvPr id="3482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348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920123-6F32-4A5E-91E2-AA1D1FB2932B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Dedicated RAS</a:t>
            </a: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>
            <p:ph idx="1"/>
          </p:nvPr>
        </p:nvGraphicFramePr>
        <p:xfrm>
          <a:off x="755650" y="1600200"/>
          <a:ext cx="7631113" cy="4525963"/>
        </p:xfrm>
        <a:graphic>
          <a:graphicData uri="http://schemas.openxmlformats.org/presentationml/2006/ole">
            <p:oleObj spid="_x0000_s3074" name="Visio" r:id="rId3" imgW="9751433" imgH="5783725" progId="">
              <p:embed/>
            </p:oleObj>
          </a:graphicData>
        </a:graphic>
      </p:graphicFrame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95087F-CFA2-4115-A49E-69BF32F8641F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Set Up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 this case the modems are on cards that slide into the AS5300 chassis</a:t>
            </a:r>
          </a:p>
          <a:p>
            <a:r>
              <a:rPr lang="en-US" smtClean="0"/>
              <a:t>The phone lines would be channels out of a T1 or similar line provided by the phone company</a:t>
            </a:r>
          </a:p>
        </p:txBody>
      </p:sp>
      <p:sp>
        <p:nvSpPr>
          <p:cNvPr id="358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358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9DD057-E618-4428-B17D-83C119867170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AS5300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217914-3FC2-434A-9FB1-1CE79CA77033}" type="slidenum">
              <a:rPr lang="en-US"/>
              <a:pPr/>
              <a:t>34</a:t>
            </a:fld>
            <a:endParaRPr lang="en-US"/>
          </a:p>
        </p:txBody>
      </p:sp>
      <p:pic>
        <p:nvPicPr>
          <p:cNvPr id="36869" name="Picture 4" descr="AS530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447800"/>
            <a:ext cx="7772400" cy="405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AS5300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28E760-D908-4BDA-A788-3654FCC5EDD9}" type="slidenum">
              <a:rPr lang="en-US"/>
              <a:pPr/>
              <a:t>35</a:t>
            </a:fld>
            <a:endParaRPr lang="en-US"/>
          </a:p>
        </p:txBody>
      </p:sp>
      <p:pic>
        <p:nvPicPr>
          <p:cNvPr id="37893" name="Picture 4" descr="AS53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447800"/>
            <a:ext cx="77724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AS5300</a:t>
            </a:r>
          </a:p>
        </p:txBody>
      </p:sp>
      <p:sp>
        <p:nvSpPr>
          <p:cNvPr id="389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AEDD96-97A3-4169-A0BF-49D680AA5FE4}" type="slidenum">
              <a:rPr lang="en-US"/>
              <a:pPr/>
              <a:t>36</a:t>
            </a:fld>
            <a:endParaRPr lang="en-US"/>
          </a:p>
        </p:txBody>
      </p:sp>
      <p:pic>
        <p:nvPicPr>
          <p:cNvPr id="38917" name="Picture 4" descr="AS530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447800"/>
            <a:ext cx="7620000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AS5300</a:t>
            </a:r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3DCEF1-8CCA-47DB-9D41-A92C6B97ADE4}" type="slidenum">
              <a:rPr lang="en-US"/>
              <a:pPr/>
              <a:t>37</a:t>
            </a:fld>
            <a:endParaRPr lang="en-US"/>
          </a:p>
        </p:txBody>
      </p:sp>
      <p:pic>
        <p:nvPicPr>
          <p:cNvPr id="39941" name="Picture 4" descr="AS53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447800"/>
            <a:ext cx="7772400" cy="313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RAS as a Backdoor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simplicity of the analog setup can be a major security hole</a:t>
            </a:r>
          </a:p>
          <a:p>
            <a:r>
              <a:rPr lang="en-US" smtClean="0"/>
              <a:t>Power users, people like you, setup a server box in their office</a:t>
            </a:r>
          </a:p>
          <a:p>
            <a:r>
              <a:rPr lang="en-US" smtClean="0"/>
              <a:t>They hook it to an analog phone line</a:t>
            </a:r>
          </a:p>
          <a:p>
            <a:r>
              <a:rPr lang="en-US" smtClean="0"/>
              <a:t>They activate RAS, which is built into many server operating systems</a:t>
            </a:r>
          </a:p>
          <a:p>
            <a:r>
              <a:rPr lang="en-US" smtClean="0"/>
              <a:t>Then they can access the network at any time</a:t>
            </a:r>
          </a:p>
        </p:txBody>
      </p:sp>
      <p:sp>
        <p:nvSpPr>
          <p:cNvPr id="4096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409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0A23A-703F-41CB-A6C7-2882F77505BB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RAS as a Backdoor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how do I know this works, well never mind</a:t>
            </a:r>
          </a:p>
        </p:txBody>
      </p:sp>
      <p:sp>
        <p:nvSpPr>
          <p:cNvPr id="4198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4198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F74001-11BE-45C8-9E5A-872D1795CF5D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As a layer 1 technology an analog data line requires something at layers 2 through 7 in order to operate</a:t>
            </a:r>
          </a:p>
          <a:p>
            <a:r>
              <a:rPr lang="en-US" smtClean="0"/>
              <a:t>Typically this is</a:t>
            </a:r>
          </a:p>
          <a:p>
            <a:pPr lvl="1"/>
            <a:r>
              <a:rPr lang="en-US" smtClean="0"/>
              <a:t>Layer 2</a:t>
            </a:r>
          </a:p>
          <a:p>
            <a:pPr lvl="2"/>
            <a:r>
              <a:rPr lang="en-US" smtClean="0"/>
              <a:t>PPP</a:t>
            </a:r>
          </a:p>
          <a:p>
            <a:pPr lvl="1"/>
            <a:r>
              <a:rPr lang="en-US" smtClean="0"/>
              <a:t>Layer 3 through 7</a:t>
            </a:r>
          </a:p>
          <a:p>
            <a:pPr lvl="2"/>
            <a:r>
              <a:rPr lang="en-US" smtClean="0"/>
              <a:t>TCP/IP</a:t>
            </a: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6E2932-D9B9-46AD-AC69-425A769868F3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Analog Data Lines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analog data line is the most basic access line that can be used in a wide area network</a:t>
            </a:r>
          </a:p>
          <a:p>
            <a:r>
              <a:rPr lang="en-US" smtClean="0"/>
              <a:t>The main advantage to it is that it is always available, as the only thing required is a regular phone line to connect to the outside world</a:t>
            </a:r>
          </a:p>
          <a:p>
            <a:r>
              <a:rPr lang="en-US" smtClean="0"/>
              <a:t>The main disadvantage is the slow speed</a:t>
            </a:r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B249EA-60E8-43EC-BDAB-1B897F077E46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Usage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This type of line is used for</a:t>
            </a:r>
          </a:p>
          <a:p>
            <a:pPr lvl="1"/>
            <a:r>
              <a:rPr lang="en-US" smtClean="0"/>
              <a:t>Intermittent connections</a:t>
            </a:r>
          </a:p>
          <a:p>
            <a:pPr lvl="1"/>
            <a:r>
              <a:rPr lang="en-US" smtClean="0"/>
              <a:t>Low volume connections</a:t>
            </a:r>
          </a:p>
          <a:p>
            <a:pPr lvl="1"/>
            <a:r>
              <a:rPr lang="en-US" smtClean="0"/>
              <a:t>Slow speed connections</a:t>
            </a:r>
          </a:p>
          <a:p>
            <a:pPr lvl="1"/>
            <a:r>
              <a:rPr lang="en-US" smtClean="0"/>
              <a:t>When nothing else is available</a:t>
            </a:r>
          </a:p>
          <a:p>
            <a:pPr lvl="1"/>
            <a:r>
              <a:rPr lang="en-US" smtClean="0"/>
              <a:t>Single user</a:t>
            </a:r>
          </a:p>
          <a:p>
            <a:pPr lvl="1"/>
            <a:r>
              <a:rPr lang="en-US" smtClean="0"/>
              <a:t>Small office</a:t>
            </a:r>
          </a:p>
        </p:txBody>
      </p:sp>
      <p:sp>
        <p:nvSpPr>
          <p:cNvPr id="1126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A9C302-1D45-4E4D-AB2B-EE231BEAC348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analog line relies on a modem to convert the computer’s digital signal to an analog signal for transmission over the phone line that is using POTS – Plain Old Telephone Service also known as PSTN – Public Switched Telephone Network</a:t>
            </a:r>
          </a:p>
          <a:p>
            <a:r>
              <a:rPr lang="en-US" smtClean="0"/>
              <a:t>At the other end another modem converts the signal back from analog to digital</a:t>
            </a: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29E0C9-CE7D-4476-A756-8F4F13C0245A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Equipment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All of the equipment is normally provided by the customer</a:t>
            </a:r>
          </a:p>
          <a:p>
            <a:pPr lvl="1"/>
            <a:r>
              <a:rPr lang="en-US" smtClean="0"/>
              <a:t>A workstation with a serial or USB port</a:t>
            </a:r>
          </a:p>
          <a:p>
            <a:pPr lvl="1"/>
            <a:r>
              <a:rPr lang="en-US" smtClean="0"/>
              <a:t>A cable from the port to the modem</a:t>
            </a:r>
          </a:p>
          <a:p>
            <a:pPr lvl="1"/>
            <a:r>
              <a:rPr lang="en-US" smtClean="0"/>
              <a:t>A modem</a:t>
            </a:r>
          </a:p>
          <a:p>
            <a:pPr lvl="1"/>
            <a:r>
              <a:rPr lang="en-US" smtClean="0"/>
              <a:t>A regular phone cable from the analog phone line to the modem</a:t>
            </a:r>
          </a:p>
          <a:p>
            <a:pPr lvl="1"/>
            <a:r>
              <a:rPr lang="en-US" smtClean="0"/>
              <a:t>A program running on the workstation to control the modem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B8CF0D-9BD3-4414-8713-4E5C69B61CFC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Equipment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All that is provided by the service provider is the analog phone line</a:t>
            </a:r>
          </a:p>
          <a:p>
            <a:r>
              <a:rPr lang="en-US" smtClean="0"/>
              <a:t>Some modems are being offered that use the USB, rather than the serial port</a:t>
            </a:r>
          </a:p>
          <a:p>
            <a:r>
              <a:rPr lang="en-US" smtClean="0"/>
              <a:t>Either kind will work on the remote end where only a single modem is required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36B9DD-8DA5-4247-801A-29B06F2B520E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2189</TotalTime>
  <Words>1520</Words>
  <Application>Microsoft Office PowerPoint</Application>
  <PresentationFormat>On-screen Show (4:3)</PresentationFormat>
  <Paragraphs>213</Paragraphs>
  <Slides>39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1" baseType="lpstr">
      <vt:lpstr>CCNA</vt:lpstr>
      <vt:lpstr>Visio</vt:lpstr>
      <vt:lpstr>Analog Data Lines</vt:lpstr>
      <vt:lpstr>Objectives of This Section</vt:lpstr>
      <vt:lpstr>Context</vt:lpstr>
      <vt:lpstr>Layers</vt:lpstr>
      <vt:lpstr>Analog Data Lines</vt:lpstr>
      <vt:lpstr>Usage</vt:lpstr>
      <vt:lpstr>Operation</vt:lpstr>
      <vt:lpstr>Equipment</vt:lpstr>
      <vt:lpstr>Equipment</vt:lpstr>
      <vt:lpstr>Equipment</vt:lpstr>
      <vt:lpstr>Modem</vt:lpstr>
      <vt:lpstr>Modem Standards</vt:lpstr>
      <vt:lpstr>Compression</vt:lpstr>
      <vt:lpstr>Compression</vt:lpstr>
      <vt:lpstr>Data Transfer Rate</vt:lpstr>
      <vt:lpstr>Data Transfer Rate</vt:lpstr>
      <vt:lpstr>Error Correction</vt:lpstr>
      <vt:lpstr>Speed</vt:lpstr>
      <vt:lpstr>Layer 2 Protocol</vt:lpstr>
      <vt:lpstr>How To Setup</vt:lpstr>
      <vt:lpstr>How To Setup</vt:lpstr>
      <vt:lpstr>Separate Modem for Each Line</vt:lpstr>
      <vt:lpstr>Separate Modem for Each Line</vt:lpstr>
      <vt:lpstr>Separate Modem for Each Line</vt:lpstr>
      <vt:lpstr>Separate Modem for Each Line</vt:lpstr>
      <vt:lpstr>Separate Modem for Each Line</vt:lpstr>
      <vt:lpstr>Separate Modem for Each Line</vt:lpstr>
      <vt:lpstr>Separate Modem for Each Line</vt:lpstr>
      <vt:lpstr>Separate Modem for Each Line</vt:lpstr>
      <vt:lpstr>Separate Modem for Each Line</vt:lpstr>
      <vt:lpstr>Separate Modem for Each Line</vt:lpstr>
      <vt:lpstr>Dedicated RAS</vt:lpstr>
      <vt:lpstr>How To Set Up</vt:lpstr>
      <vt:lpstr>AS5300</vt:lpstr>
      <vt:lpstr>AS5300</vt:lpstr>
      <vt:lpstr>AS5300</vt:lpstr>
      <vt:lpstr>AS5300</vt:lpstr>
      <vt:lpstr>RAS as a Backdoor</vt:lpstr>
      <vt:lpstr>RAS as a Backdoor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Data Lines</dc:title>
  <dc:creator>Kenneth M. Chipps Ph.D.</dc:creator>
  <cp:lastModifiedBy>Kenneth M. Chipps Ph.D.</cp:lastModifiedBy>
  <cp:revision>108</cp:revision>
  <dcterms:created xsi:type="dcterms:W3CDTF">2000-09-27T16:26:34Z</dcterms:created>
  <dcterms:modified xsi:type="dcterms:W3CDTF">2010-01-17T00:36:42Z</dcterms:modified>
</cp:coreProperties>
</file>