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8"/>
  </p:notesMasterIdLst>
  <p:handoutMasterIdLst>
    <p:handoutMasterId r:id="rId69"/>
  </p:handoutMasterIdLst>
  <p:sldIdLst>
    <p:sldId id="256" r:id="rId2"/>
    <p:sldId id="258" r:id="rId3"/>
    <p:sldId id="330" r:id="rId4"/>
    <p:sldId id="332" r:id="rId5"/>
    <p:sldId id="333" r:id="rId6"/>
    <p:sldId id="334" r:id="rId7"/>
    <p:sldId id="335" r:id="rId8"/>
    <p:sldId id="342" r:id="rId9"/>
    <p:sldId id="336" r:id="rId10"/>
    <p:sldId id="338" r:id="rId11"/>
    <p:sldId id="361" r:id="rId12"/>
    <p:sldId id="339" r:id="rId13"/>
    <p:sldId id="340" r:id="rId14"/>
    <p:sldId id="341" r:id="rId15"/>
    <p:sldId id="343" r:id="rId16"/>
    <p:sldId id="366" r:id="rId17"/>
    <p:sldId id="392" r:id="rId18"/>
    <p:sldId id="370" r:id="rId19"/>
    <p:sldId id="368" r:id="rId20"/>
    <p:sldId id="371" r:id="rId21"/>
    <p:sldId id="372" r:id="rId22"/>
    <p:sldId id="369" r:id="rId23"/>
    <p:sldId id="376" r:id="rId24"/>
    <p:sldId id="373" r:id="rId25"/>
    <p:sldId id="374" r:id="rId26"/>
    <p:sldId id="377" r:id="rId27"/>
    <p:sldId id="375" r:id="rId28"/>
    <p:sldId id="380" r:id="rId29"/>
    <p:sldId id="391" r:id="rId30"/>
    <p:sldId id="383" r:id="rId31"/>
    <p:sldId id="384" r:id="rId32"/>
    <p:sldId id="385" r:id="rId33"/>
    <p:sldId id="386" r:id="rId34"/>
    <p:sldId id="387" r:id="rId35"/>
    <p:sldId id="388" r:id="rId36"/>
    <p:sldId id="389" r:id="rId37"/>
    <p:sldId id="390" r:id="rId38"/>
    <p:sldId id="325" r:id="rId39"/>
    <p:sldId id="326" r:id="rId40"/>
    <p:sldId id="359" r:id="rId41"/>
    <p:sldId id="357" r:id="rId42"/>
    <p:sldId id="364" r:id="rId43"/>
    <p:sldId id="365" r:id="rId44"/>
    <p:sldId id="349" r:id="rId45"/>
    <p:sldId id="350" r:id="rId46"/>
    <p:sldId id="352" r:id="rId47"/>
    <p:sldId id="353" r:id="rId48"/>
    <p:sldId id="354" r:id="rId49"/>
    <p:sldId id="355" r:id="rId50"/>
    <p:sldId id="363"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5" autoAdjust="0"/>
    <p:restoredTop sz="86432" autoAdjust="0"/>
  </p:normalViewPr>
  <p:slideViewPr>
    <p:cSldViewPr>
      <p:cViewPr varScale="1">
        <p:scale>
          <a:sx n="55" d="100"/>
          <a:sy n="55" d="100"/>
        </p:scale>
        <p:origin x="-8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25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225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25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FB789E2-62C2-49F8-9BB4-D69BE73EC030}" type="slidenum">
              <a:rPr lang="en-US"/>
              <a:pPr>
                <a:defRPr/>
              </a:pPr>
              <a:t>‹#›</a:t>
            </a:fld>
            <a:endParaRPr lang="en-US" dirty="0"/>
          </a:p>
        </p:txBody>
      </p:sp>
    </p:spTree>
    <p:extLst>
      <p:ext uri="{BB962C8B-B14F-4D97-AF65-F5344CB8AC3E}">
        <p14:creationId xmlns:p14="http://schemas.microsoft.com/office/powerpoint/2010/main" val="9247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32AFDC0-1B6A-4B75-8514-2B779F07FE81}" type="slidenum">
              <a:rPr lang="en-US"/>
              <a:pPr>
                <a:defRPr/>
              </a:pPr>
              <a:t>‹#›</a:t>
            </a:fld>
            <a:endParaRPr lang="en-US" dirty="0"/>
          </a:p>
        </p:txBody>
      </p:sp>
    </p:spTree>
    <p:extLst>
      <p:ext uri="{BB962C8B-B14F-4D97-AF65-F5344CB8AC3E}">
        <p14:creationId xmlns:p14="http://schemas.microsoft.com/office/powerpoint/2010/main" val="114281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atin typeface="+mn-lt"/>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ECAF9F8-EB4A-4B1A-BF37-5E84021C7F8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F6353F-363B-444E-99F2-51CDD35CD0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3BC0FC6-BDD9-4DCE-A6FF-5BB45E83EBE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7A4D35A-EA87-43C8-B2F7-2C6765949B3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F85864-F001-4200-A777-FE387C64A3B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FAF3B7-C5DC-4C9E-9D03-7E159783DD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aseline="0">
                <a:latin typeface="Arial" pitchFamily="34" charset="0"/>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693C5A5-0F05-4AE0-B82F-7E8748993E6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4F852F-5114-44DD-8C3C-46F089B864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395A7D-FB84-4601-9A50-08ACD3DF53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9A524C2-1C3A-48CB-9797-53860949E1B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7D6DE56-BFF6-48AA-B5D4-88887323E79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98A92AF-A3D4-44D4-B2DE-351D1FDEBD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EA67FA-58C8-4A02-817F-C4D96C6E87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2000-2014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837575-EC35-4E39-B46F-316E37CB6D9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2000-2014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4267C30-F6E1-4970-B122-22DE926F131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685800" y="2286000"/>
            <a:ext cx="7772400" cy="1143000"/>
          </a:xfrm>
        </p:spPr>
        <p:txBody>
          <a:bodyPr/>
          <a:lstStyle/>
          <a:p>
            <a:pPr eaLnBrk="1" hangingPunct="1"/>
            <a:r>
              <a:rPr lang="en-US" dirty="0" smtClean="0"/>
              <a:t>Access Line Summary</a:t>
            </a:r>
          </a:p>
        </p:txBody>
      </p:sp>
      <p:sp>
        <p:nvSpPr>
          <p:cNvPr id="3075" name="Rectangle 1027"/>
          <p:cNvSpPr>
            <a:spLocks noGrp="1" noChangeArrowheads="1"/>
          </p:cNvSpPr>
          <p:nvPr>
            <p:ph type="subTitle" idx="1"/>
          </p:nvPr>
        </p:nvSpPr>
        <p:spPr/>
        <p:txBody>
          <a:bodyPr/>
          <a:lstStyle/>
          <a:p>
            <a:pPr eaLnBrk="1" hangingPunct="1"/>
            <a:r>
              <a:rPr lang="en-US" sz="2400" dirty="0" smtClean="0"/>
              <a:t>Last Update </a:t>
            </a:r>
            <a:r>
              <a:rPr lang="en-US" sz="2400" dirty="0" smtClean="0"/>
              <a:t>2014.03.07</a:t>
            </a:r>
            <a:endParaRPr lang="en-US" sz="2400" dirty="0" smtClean="0"/>
          </a:p>
          <a:p>
            <a:pPr eaLnBrk="1" hangingPunct="1"/>
            <a:r>
              <a:rPr lang="en-US" sz="2400" dirty="0" smtClean="0"/>
              <a:t>2.2.0</a:t>
            </a:r>
            <a:endParaRPr lang="en-US" sz="2400" dirty="0" smtClean="0"/>
          </a:p>
        </p:txBody>
      </p:sp>
      <p:sp>
        <p:nvSpPr>
          <p:cNvPr id="3076"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3077" name="Slide Number Placeholder 5"/>
          <p:cNvSpPr>
            <a:spLocks noGrp="1"/>
          </p:cNvSpPr>
          <p:nvPr>
            <p:ph type="sldNum" sz="quarter" idx="12"/>
          </p:nvPr>
        </p:nvSpPr>
        <p:spPr>
          <a:noFill/>
        </p:spPr>
        <p:txBody>
          <a:bodyPr/>
          <a:lstStyle/>
          <a:p>
            <a:fld id="{0AEEC006-245B-4F4F-9B3A-DB325A92B11A}"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5EDCB7EA-5D26-4FC3-BABD-68C88032D50B}" type="slidenum">
              <a:rPr lang="en-US"/>
              <a:pPr/>
              <a:t>10</a:t>
            </a:fld>
            <a:endParaRPr lang="en-US" dirty="0"/>
          </a:p>
        </p:txBody>
      </p:sp>
      <p:sp>
        <p:nvSpPr>
          <p:cNvPr id="600066" name="Rectangle 2"/>
          <p:cNvSpPr>
            <a:spLocks noGrp="1" noChangeArrowheads="1"/>
          </p:cNvSpPr>
          <p:nvPr>
            <p:ph type="title"/>
          </p:nvPr>
        </p:nvSpPr>
        <p:spPr/>
        <p:txBody>
          <a:bodyPr/>
          <a:lstStyle/>
          <a:p>
            <a:r>
              <a:rPr lang="en-US" dirty="0"/>
              <a:t>Creating a WAN</a:t>
            </a:r>
          </a:p>
        </p:txBody>
      </p:sp>
      <p:sp>
        <p:nvSpPr>
          <p:cNvPr id="600067" name="Rectangle 3"/>
          <p:cNvSpPr>
            <a:spLocks noGrp="1" noChangeArrowheads="1"/>
          </p:cNvSpPr>
          <p:nvPr>
            <p:ph type="body" idx="1"/>
          </p:nvPr>
        </p:nvSpPr>
        <p:spPr/>
        <p:txBody>
          <a:bodyPr/>
          <a:lstStyle/>
          <a:p>
            <a:r>
              <a:rPr lang="en-US" dirty="0" smtClean="0"/>
              <a:t>In the old days </a:t>
            </a:r>
            <a:r>
              <a:rPr lang="en-US" dirty="0"/>
              <a:t>when </a:t>
            </a:r>
            <a:r>
              <a:rPr lang="en-US" dirty="0" smtClean="0"/>
              <a:t>the </a:t>
            </a:r>
            <a:r>
              <a:rPr lang="en-US" dirty="0"/>
              <a:t>Mississippi </a:t>
            </a:r>
            <a:r>
              <a:rPr lang="en-US" dirty="0" smtClean="0"/>
              <a:t>was reached a stop was required</a:t>
            </a:r>
            <a:endParaRPr lang="en-US" dirty="0"/>
          </a:p>
          <a:p>
            <a:r>
              <a:rPr lang="en-US" dirty="0"/>
              <a:t>Why stop</a:t>
            </a:r>
          </a:p>
          <a:p>
            <a:r>
              <a:rPr lang="en-US" dirty="0"/>
              <a:t>Would it not be simpler to just keep on driving the wagon down the same old trail</a:t>
            </a:r>
          </a:p>
          <a:p>
            <a:r>
              <a:rPr lang="en-US" dirty="0"/>
              <a:t>Well sure, but there is a little problem of driving a wagon over water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WAN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11</a:t>
            </a:fld>
            <a:endParaRPr lang="en-US" dirty="0"/>
          </a:p>
        </p:txBody>
      </p:sp>
      <p:pic>
        <p:nvPicPr>
          <p:cNvPr id="6" name="Picture 3" descr="Ferry1832"/>
          <p:cNvPicPr>
            <a:picLocks noChangeAspect="1" noChangeArrowheads="1"/>
          </p:cNvPicPr>
          <p:nvPr/>
        </p:nvPicPr>
        <p:blipFill>
          <a:blip r:embed="rId2" cstate="print"/>
          <a:srcRect/>
          <a:stretch>
            <a:fillRect/>
          </a:stretch>
        </p:blipFill>
        <p:spPr bwMode="auto">
          <a:xfrm>
            <a:off x="510227" y="1600200"/>
            <a:ext cx="8176573" cy="3810000"/>
          </a:xfrm>
          <a:prstGeom prst="rect">
            <a:avLst/>
          </a:prstGeom>
          <a:noFill/>
        </p:spPr>
      </p:pic>
    </p:spTree>
    <p:extLst>
      <p:ext uri="{BB962C8B-B14F-4D97-AF65-F5344CB8AC3E}">
        <p14:creationId xmlns:p14="http://schemas.microsoft.com/office/powerpoint/2010/main" val="88702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BD99B9DB-A6CC-4E43-A3A5-C133099FDE4B}" type="slidenum">
              <a:rPr lang="en-US"/>
              <a:pPr/>
              <a:t>12</a:t>
            </a:fld>
            <a:endParaRPr lang="en-US" dirty="0"/>
          </a:p>
        </p:txBody>
      </p:sp>
      <p:sp>
        <p:nvSpPr>
          <p:cNvPr id="601090" name="Rectangle 2"/>
          <p:cNvSpPr>
            <a:spLocks noGrp="1" noChangeArrowheads="1"/>
          </p:cNvSpPr>
          <p:nvPr>
            <p:ph type="title"/>
          </p:nvPr>
        </p:nvSpPr>
        <p:spPr/>
        <p:txBody>
          <a:bodyPr/>
          <a:lstStyle/>
          <a:p>
            <a:r>
              <a:rPr lang="en-US" dirty="0"/>
              <a:t>What Does a WAN Manager Do</a:t>
            </a:r>
          </a:p>
        </p:txBody>
      </p:sp>
      <p:sp>
        <p:nvSpPr>
          <p:cNvPr id="601091" name="Rectangle 3"/>
          <p:cNvSpPr>
            <a:spLocks noGrp="1" noChangeArrowheads="1"/>
          </p:cNvSpPr>
          <p:nvPr>
            <p:ph type="body" idx="1"/>
          </p:nvPr>
        </p:nvSpPr>
        <p:spPr/>
        <p:txBody>
          <a:bodyPr/>
          <a:lstStyle/>
          <a:p>
            <a:r>
              <a:rPr lang="en-US" dirty="0"/>
              <a:t>Since you cannot do that the wagon manager had to come up with some way to connect Point A to Point B</a:t>
            </a:r>
          </a:p>
          <a:p>
            <a:r>
              <a:rPr lang="en-US" dirty="0"/>
              <a:t>What options did the wagon manager have</a:t>
            </a:r>
          </a:p>
          <a:p>
            <a:pPr lvl="1"/>
            <a:r>
              <a:rPr lang="en-US" dirty="0"/>
              <a:t>Float the wagon across</a:t>
            </a:r>
          </a:p>
          <a:p>
            <a:pPr lvl="1"/>
            <a:r>
              <a:rPr lang="en-US" dirty="0"/>
              <a:t>Build a raft</a:t>
            </a:r>
          </a:p>
          <a:p>
            <a:pPr lvl="1"/>
            <a:r>
              <a:rPr lang="en-US" dirty="0"/>
              <a:t>What else</a:t>
            </a:r>
          </a:p>
          <a:p>
            <a:r>
              <a:rPr lang="en-US" dirty="0"/>
              <a:t>So what does a WAN Manager do</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3423D695-8707-44B5-861A-EEFCE12F993A}" type="slidenum">
              <a:rPr lang="en-US"/>
              <a:pPr/>
              <a:t>13</a:t>
            </a:fld>
            <a:endParaRPr lang="en-US" dirty="0"/>
          </a:p>
        </p:txBody>
      </p:sp>
      <p:sp>
        <p:nvSpPr>
          <p:cNvPr id="622594" name="Rectangle 2"/>
          <p:cNvSpPr>
            <a:spLocks noGrp="1" noChangeArrowheads="1"/>
          </p:cNvSpPr>
          <p:nvPr>
            <p:ph type="title"/>
          </p:nvPr>
        </p:nvSpPr>
        <p:spPr/>
        <p:txBody>
          <a:bodyPr/>
          <a:lstStyle/>
          <a:p>
            <a:r>
              <a:rPr lang="en-US" dirty="0"/>
              <a:t>What Does a WAN Manager Do</a:t>
            </a:r>
          </a:p>
        </p:txBody>
      </p:sp>
      <p:sp>
        <p:nvSpPr>
          <p:cNvPr id="622595" name="Rectangle 3"/>
          <p:cNvSpPr>
            <a:spLocks noGrp="1" noChangeArrowheads="1"/>
          </p:cNvSpPr>
          <p:nvPr>
            <p:ph type="body" idx="1"/>
          </p:nvPr>
        </p:nvSpPr>
        <p:spPr/>
        <p:txBody>
          <a:bodyPr/>
          <a:lstStyle/>
          <a:p>
            <a:r>
              <a:rPr lang="en-US" dirty="0"/>
              <a:t>Exactly what the wagon manager did over 150 years ago</a:t>
            </a:r>
          </a:p>
          <a:p>
            <a:r>
              <a:rPr lang="en-US" dirty="0"/>
              <a:t>Figure out a way to get the wagons or packets from Point A to Point B</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F400D067-F03D-47A1-99AF-AED74A2D1339}" type="slidenum">
              <a:rPr lang="en-US"/>
              <a:pPr/>
              <a:t>14</a:t>
            </a:fld>
            <a:endParaRPr lang="en-US" dirty="0"/>
          </a:p>
        </p:txBody>
      </p:sp>
      <p:sp>
        <p:nvSpPr>
          <p:cNvPr id="602114" name="Rectangle 2"/>
          <p:cNvSpPr>
            <a:spLocks noGrp="1" noChangeArrowheads="1"/>
          </p:cNvSpPr>
          <p:nvPr>
            <p:ph type="title"/>
          </p:nvPr>
        </p:nvSpPr>
        <p:spPr/>
        <p:txBody>
          <a:bodyPr/>
          <a:lstStyle/>
          <a:p>
            <a:r>
              <a:rPr lang="en-US" dirty="0"/>
              <a:t>What Does a WAN Manager Do</a:t>
            </a:r>
          </a:p>
        </p:txBody>
      </p:sp>
      <p:pic>
        <p:nvPicPr>
          <p:cNvPr id="602115" name="Picture 3" descr="WagonTrain"/>
          <p:cNvPicPr>
            <a:picLocks noChangeAspect="1" noChangeArrowheads="1"/>
          </p:cNvPicPr>
          <p:nvPr/>
        </p:nvPicPr>
        <p:blipFill>
          <a:blip r:embed="rId2" cstate="print"/>
          <a:srcRect/>
          <a:stretch>
            <a:fillRect/>
          </a:stretch>
        </p:blipFill>
        <p:spPr bwMode="auto">
          <a:xfrm>
            <a:off x="2209800" y="1447800"/>
            <a:ext cx="4724400" cy="462915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0E32E188-B879-40E8-9DB9-88F34F2248A2}" type="slidenum">
              <a:rPr lang="en-US"/>
              <a:pPr/>
              <a:t>15</a:t>
            </a:fld>
            <a:endParaRPr lang="en-US" dirty="0"/>
          </a:p>
        </p:txBody>
      </p:sp>
      <p:sp>
        <p:nvSpPr>
          <p:cNvPr id="606210" name="Rectangle 2"/>
          <p:cNvSpPr>
            <a:spLocks noGrp="1" noChangeArrowheads="1"/>
          </p:cNvSpPr>
          <p:nvPr>
            <p:ph type="title"/>
          </p:nvPr>
        </p:nvSpPr>
        <p:spPr/>
        <p:txBody>
          <a:bodyPr/>
          <a:lstStyle/>
          <a:p>
            <a:r>
              <a:rPr lang="en-US" dirty="0"/>
              <a:t>What Does a WAN Manager Do</a:t>
            </a:r>
          </a:p>
        </p:txBody>
      </p:sp>
      <p:sp>
        <p:nvSpPr>
          <p:cNvPr id="606211" name="Rectangle 3"/>
          <p:cNvSpPr>
            <a:spLocks noGrp="1" noChangeArrowheads="1"/>
          </p:cNvSpPr>
          <p:nvPr>
            <p:ph type="body" idx="1"/>
          </p:nvPr>
        </p:nvSpPr>
        <p:spPr/>
        <p:txBody>
          <a:bodyPr/>
          <a:lstStyle/>
          <a:p>
            <a:pPr>
              <a:lnSpc>
                <a:spcPct val="90000"/>
              </a:lnSpc>
            </a:pPr>
            <a:r>
              <a:rPr lang="en-US" dirty="0"/>
              <a:t>The WAN manger must decide</a:t>
            </a:r>
          </a:p>
          <a:p>
            <a:pPr lvl="1">
              <a:lnSpc>
                <a:spcPct val="90000"/>
              </a:lnSpc>
            </a:pPr>
            <a:r>
              <a:rPr lang="en-US" dirty="0"/>
              <a:t>What points need to be connected</a:t>
            </a:r>
          </a:p>
          <a:p>
            <a:pPr lvl="1">
              <a:lnSpc>
                <a:spcPct val="90000"/>
              </a:lnSpc>
            </a:pPr>
            <a:r>
              <a:rPr lang="en-US" dirty="0"/>
              <a:t>At layer 1, what type of physical connection to use</a:t>
            </a:r>
          </a:p>
          <a:p>
            <a:pPr lvl="1">
              <a:lnSpc>
                <a:spcPct val="90000"/>
              </a:lnSpc>
            </a:pPr>
            <a:r>
              <a:rPr lang="en-US" dirty="0"/>
              <a:t>At layer 2, how the data will be encapsulated so as to cross this physical link</a:t>
            </a:r>
          </a:p>
          <a:p>
            <a:pPr lvl="1">
              <a:lnSpc>
                <a:spcPct val="90000"/>
              </a:lnSpc>
            </a:pPr>
            <a:r>
              <a:rPr lang="en-US" dirty="0"/>
              <a:t>At layer 3 and above, what routed protocol will be used to carry the data</a:t>
            </a:r>
          </a:p>
          <a:p>
            <a:pPr lvl="1">
              <a:lnSpc>
                <a:spcPct val="90000"/>
              </a:lnSpc>
            </a:pPr>
            <a:r>
              <a:rPr lang="en-US" dirty="0"/>
              <a:t>Finally, what routing protocol will be used to guide these data carrying packets on their </a:t>
            </a:r>
            <a:r>
              <a:rPr lang="en-US" dirty="0" smtClean="0"/>
              <a:t>journey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Point A to Point B</a:t>
            </a:r>
            <a:endParaRPr lang="en-US" dirty="0"/>
          </a:p>
        </p:txBody>
      </p:sp>
      <p:sp>
        <p:nvSpPr>
          <p:cNvPr id="3" name="Content Placeholder 2"/>
          <p:cNvSpPr>
            <a:spLocks noGrp="1"/>
          </p:cNvSpPr>
          <p:nvPr>
            <p:ph idx="1"/>
          </p:nvPr>
        </p:nvSpPr>
        <p:spPr/>
        <p:txBody>
          <a:bodyPr/>
          <a:lstStyle/>
          <a:p>
            <a:r>
              <a:rPr lang="en-US" dirty="0" smtClean="0"/>
              <a:t>The first step then is for you as the network manager to find</a:t>
            </a:r>
            <a:r>
              <a:rPr lang="en-US" baseline="0" dirty="0" smtClean="0"/>
              <a:t> out from the local service providers what types of layer 1 circuits they can provide between the Point A and Point B that need to be connected to each other</a:t>
            </a:r>
          </a:p>
          <a:p>
            <a:r>
              <a:rPr lang="en-US" baseline="0" dirty="0" smtClean="0"/>
              <a:t>Here are all of the possibilities that have ever existed from the beginning of time to date</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16</a:t>
            </a:fld>
            <a:endParaRPr lang="en-US" dirty="0"/>
          </a:p>
        </p:txBody>
      </p:sp>
    </p:spTree>
    <p:extLst>
      <p:ext uri="{BB962C8B-B14F-4D97-AF65-F5344CB8AC3E}">
        <p14:creationId xmlns:p14="http://schemas.microsoft.com/office/powerpoint/2010/main" val="985851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a:t>
            </a:r>
            <a:endParaRPr lang="en-US" dirty="0"/>
          </a:p>
        </p:txBody>
      </p:sp>
      <p:sp>
        <p:nvSpPr>
          <p:cNvPr id="3" name="Content Placeholder 2"/>
          <p:cNvSpPr>
            <a:spLocks noGrp="1"/>
          </p:cNvSpPr>
          <p:nvPr>
            <p:ph idx="1"/>
          </p:nvPr>
        </p:nvSpPr>
        <p:spPr/>
        <p:txBody>
          <a:bodyPr/>
          <a:lstStyle/>
          <a:p>
            <a:r>
              <a:rPr lang="en-US" baseline="0" dirty="0" smtClean="0"/>
              <a:t>Just memorize this table</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17</a:t>
            </a:fld>
            <a:endParaRPr lang="en-US" dirty="0"/>
          </a:p>
        </p:txBody>
      </p:sp>
    </p:spTree>
    <p:extLst>
      <p:ext uri="{BB962C8B-B14F-4D97-AF65-F5344CB8AC3E}">
        <p14:creationId xmlns:p14="http://schemas.microsoft.com/office/powerpoint/2010/main" val="1199845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914400"/>
          </a:xfrm>
        </p:spPr>
        <p:txBody>
          <a:bodyPr/>
          <a:lstStyle/>
          <a:p>
            <a:pPr eaLnBrk="1" hangingPunct="1"/>
            <a:r>
              <a:rPr lang="en-US" dirty="0" smtClean="0"/>
              <a:t>Summary Table</a:t>
            </a:r>
          </a:p>
        </p:txBody>
      </p:sp>
      <p:graphicFrame>
        <p:nvGraphicFramePr>
          <p:cNvPr id="267590" name="Group 326"/>
          <p:cNvGraphicFramePr>
            <a:graphicFrameLocks noGrp="1"/>
          </p:cNvGraphicFramePr>
          <p:nvPr>
            <p:ph type="tbl" idx="1"/>
            <p:extLst>
              <p:ext uri="{D42A27DB-BD31-4B8C-83A1-F6EECF244321}">
                <p14:modId xmlns:p14="http://schemas.microsoft.com/office/powerpoint/2010/main" val="2888646782"/>
              </p:ext>
            </p:extLst>
          </p:nvPr>
        </p:nvGraphicFramePr>
        <p:xfrm>
          <a:off x="685800" y="701675"/>
          <a:ext cx="7772400" cy="5456247"/>
        </p:xfrm>
        <a:graphic>
          <a:graphicData uri="http://schemas.openxmlformats.org/drawingml/2006/table">
            <a:tbl>
              <a:tblPr/>
              <a:tblGrid>
                <a:gridCol w="971550"/>
                <a:gridCol w="971550"/>
                <a:gridCol w="971550"/>
                <a:gridCol w="971550"/>
                <a:gridCol w="971550"/>
                <a:gridCol w="971550"/>
                <a:gridCol w="971550"/>
                <a:gridCol w="971550"/>
              </a:tblGrid>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Carries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Availability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Trend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Complexity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Analog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Everywhere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ISDN-BRI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ISDN-PRI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ADSL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IDSL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SDSL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HDSL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HDSL2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VDSL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Cellular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MPLS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X.25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Switched 56K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T Carrier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Channelized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Frame Relay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SMDS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None</a:t>
                      </a:r>
                      <a:endParaRPr kumimoji="0" lang="en-US" sz="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SONET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CAN/MAN/WAN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CAN/MAN/WAN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Satellite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Steady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Wireless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CAN/MAN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FDDI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None</a:t>
                      </a:r>
                      <a:endParaRPr kumimoji="0" lang="en-US" sz="7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Ethernet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CAN/MAN/WAN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VPN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 to 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Data/Voice/Video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Widespread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Growing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Times New Roman" pitchFamily="18"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68"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30969" name="Slide Number Placeholder 5"/>
          <p:cNvSpPr>
            <a:spLocks noGrp="1"/>
          </p:cNvSpPr>
          <p:nvPr>
            <p:ph type="sldNum" sz="quarter" idx="12"/>
          </p:nvPr>
        </p:nvSpPr>
        <p:spPr>
          <a:noFill/>
        </p:spPr>
        <p:txBody>
          <a:bodyPr/>
          <a:lstStyle/>
          <a:p>
            <a:fld id="{45ECCA04-C6F0-4954-8366-7FA08632E04D}" type="slidenum">
              <a:rPr lang="en-US" smtClean="0"/>
              <a:pPr/>
              <a:t>18</a:t>
            </a:fld>
            <a:endParaRPr lang="en-US" dirty="0" smtClean="0"/>
          </a:p>
        </p:txBody>
      </p:sp>
    </p:spTree>
    <p:extLst>
      <p:ext uri="{BB962C8B-B14F-4D97-AF65-F5344CB8AC3E}">
        <p14:creationId xmlns:p14="http://schemas.microsoft.com/office/powerpoint/2010/main" val="300212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Point A to Point B</a:t>
            </a:r>
            <a:endParaRPr lang="en-US" dirty="0"/>
          </a:p>
        </p:txBody>
      </p:sp>
      <p:sp>
        <p:nvSpPr>
          <p:cNvPr id="3" name="Content Placeholder 2"/>
          <p:cNvSpPr>
            <a:spLocks noGrp="1"/>
          </p:cNvSpPr>
          <p:nvPr>
            <p:ph idx="1"/>
          </p:nvPr>
        </p:nvSpPr>
        <p:spPr/>
        <p:txBody>
          <a:bodyPr/>
          <a:lstStyle/>
          <a:p>
            <a:r>
              <a:rPr lang="en-US" dirty="0" smtClean="0"/>
              <a:t>How do we select one of these options</a:t>
            </a:r>
          </a:p>
          <a:p>
            <a:pPr lvl="1"/>
            <a:r>
              <a:rPr lang="en-US" dirty="0" smtClean="0"/>
              <a:t>First, eliminate</a:t>
            </a:r>
            <a:r>
              <a:rPr lang="en-US" baseline="0" dirty="0" smtClean="0"/>
              <a:t> whatever the local service providers do not offer</a:t>
            </a:r>
          </a:p>
          <a:p>
            <a:pPr lvl="1"/>
            <a:r>
              <a:rPr lang="en-US" baseline="0" dirty="0" smtClean="0"/>
              <a:t>Second, decide what type of traffic will need to cross the data line</a:t>
            </a:r>
          </a:p>
          <a:p>
            <a:pPr lvl="1"/>
            <a:r>
              <a:rPr lang="en-US" baseline="0" dirty="0" smtClean="0"/>
              <a:t>Third, how much speed do you need for this traffic</a:t>
            </a:r>
          </a:p>
          <a:p>
            <a:pPr lvl="1"/>
            <a:r>
              <a:rPr lang="en-US" baseline="0" dirty="0" smtClean="0"/>
              <a:t>Fourth, is this a type of data line many people are currently using in new installs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19</a:t>
            </a:fld>
            <a:endParaRPr lang="en-US" dirty="0"/>
          </a:p>
        </p:txBody>
      </p:sp>
    </p:spTree>
    <p:extLst>
      <p:ext uri="{BB962C8B-B14F-4D97-AF65-F5344CB8AC3E}">
        <p14:creationId xmlns:p14="http://schemas.microsoft.com/office/powerpoint/2010/main" val="1589915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Objectives of This Section</a:t>
            </a:r>
          </a:p>
        </p:txBody>
      </p:sp>
      <p:sp>
        <p:nvSpPr>
          <p:cNvPr id="4099" name="Rectangle 3"/>
          <p:cNvSpPr>
            <a:spLocks noGrp="1" noChangeArrowheads="1"/>
          </p:cNvSpPr>
          <p:nvPr>
            <p:ph idx="1"/>
          </p:nvPr>
        </p:nvSpPr>
        <p:spPr/>
        <p:txBody>
          <a:bodyPr/>
          <a:lstStyle/>
          <a:p>
            <a:pPr eaLnBrk="1" hangingPunct="1"/>
            <a:r>
              <a:rPr lang="en-US" dirty="0" smtClean="0"/>
              <a:t>Learn</a:t>
            </a:r>
          </a:p>
          <a:p>
            <a:pPr lvl="1" eaLnBrk="1" hangingPunct="1"/>
            <a:r>
              <a:rPr lang="en-US" dirty="0" smtClean="0"/>
              <a:t>All the ways to connect Point A to Point B</a:t>
            </a:r>
          </a:p>
        </p:txBody>
      </p:sp>
      <p:sp>
        <p:nvSpPr>
          <p:cNvPr id="4100"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4101" name="Slide Number Placeholder 5"/>
          <p:cNvSpPr>
            <a:spLocks noGrp="1"/>
          </p:cNvSpPr>
          <p:nvPr>
            <p:ph type="sldNum" sz="quarter" idx="12"/>
          </p:nvPr>
        </p:nvSpPr>
        <p:spPr>
          <a:noFill/>
        </p:spPr>
        <p:txBody>
          <a:bodyPr/>
          <a:lstStyle/>
          <a:p>
            <a:fld id="{F3B208C0-4819-4B6B-BA25-36F759CA4257}"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For example, let’s say</a:t>
            </a:r>
            <a:r>
              <a:rPr lang="en-US" baseline="0" dirty="0" smtClean="0"/>
              <a:t> that we need to connect Fort Worth to Atlanta</a:t>
            </a:r>
          </a:p>
          <a:p>
            <a:r>
              <a:rPr lang="en-US" baseline="0" dirty="0" smtClean="0"/>
              <a:t>The first step is to find out what the local service providers offer</a:t>
            </a:r>
          </a:p>
          <a:p>
            <a:r>
              <a:rPr lang="en-US" baseline="0" dirty="0" smtClean="0"/>
              <a:t>If we look at the AT&amp;T web site since it is the local service provider we can see that they offer the following</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20</a:t>
            </a:fld>
            <a:endParaRPr lang="en-US" dirty="0"/>
          </a:p>
        </p:txBody>
      </p:sp>
    </p:spTree>
    <p:extLst>
      <p:ext uri="{BB962C8B-B14F-4D97-AF65-F5344CB8AC3E}">
        <p14:creationId xmlns:p14="http://schemas.microsoft.com/office/powerpoint/2010/main" val="1614376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21</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38195" r="36459" b="25462"/>
          <a:stretch/>
        </p:blipFill>
        <p:spPr bwMode="auto">
          <a:xfrm>
            <a:off x="2259693" y="1676387"/>
            <a:ext cx="4750707" cy="44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555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If we translate these marketing names to real service</a:t>
            </a:r>
            <a:r>
              <a:rPr lang="en-US" baseline="0" dirty="0" smtClean="0"/>
              <a:t> names this means they offer</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22</a:t>
            </a:fld>
            <a:endParaRPr lang="en-US" dirty="0"/>
          </a:p>
        </p:txBody>
      </p:sp>
    </p:spTree>
    <p:extLst>
      <p:ext uri="{BB962C8B-B14F-4D97-AF65-F5344CB8AC3E}">
        <p14:creationId xmlns:p14="http://schemas.microsoft.com/office/powerpoint/2010/main" val="50215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pPr lvl="1"/>
            <a:r>
              <a:rPr lang="en-US" dirty="0" smtClean="0"/>
              <a:t>T Carrier</a:t>
            </a:r>
          </a:p>
          <a:p>
            <a:pPr lvl="1"/>
            <a:r>
              <a:rPr lang="en-US" dirty="0" smtClean="0"/>
              <a:t>Frame Relay</a:t>
            </a:r>
          </a:p>
          <a:p>
            <a:pPr lvl="1"/>
            <a:r>
              <a:rPr lang="en-US" dirty="0" smtClean="0"/>
              <a:t>Channelized ATM</a:t>
            </a:r>
          </a:p>
          <a:p>
            <a:pPr lvl="1"/>
            <a:r>
              <a:rPr lang="en-US" dirty="0" smtClean="0"/>
              <a:t>Carrier Ethernet</a:t>
            </a:r>
          </a:p>
          <a:p>
            <a:pPr lvl="1"/>
            <a:r>
              <a:rPr lang="en-US" dirty="0" smtClean="0"/>
              <a:t>MPLS</a:t>
            </a:r>
          </a:p>
          <a:p>
            <a:pPr lvl="1"/>
            <a:r>
              <a:rPr lang="en-US" dirty="0" smtClean="0"/>
              <a:t>Dark Fiber through SONET</a:t>
            </a:r>
          </a:p>
          <a:p>
            <a:pPr lvl="1"/>
            <a:r>
              <a:rPr lang="en-US" dirty="0" smtClean="0"/>
              <a:t>DSL through the Internet</a:t>
            </a:r>
          </a:p>
          <a:p>
            <a:pPr lvl="1"/>
            <a:r>
              <a:rPr lang="en-US" dirty="0" smtClean="0"/>
              <a:t>VPN through the Internet</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23</a:t>
            </a:fld>
            <a:endParaRPr lang="en-US" dirty="0"/>
          </a:p>
        </p:txBody>
      </p:sp>
    </p:spTree>
    <p:extLst>
      <p:ext uri="{BB962C8B-B14F-4D97-AF65-F5344CB8AC3E}">
        <p14:creationId xmlns:p14="http://schemas.microsoft.com/office/powerpoint/2010/main" val="3526367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Step two is to determine what</a:t>
            </a:r>
            <a:r>
              <a:rPr lang="en-US" baseline="0" dirty="0" smtClean="0"/>
              <a:t> type of traffic will cross this circuit</a:t>
            </a:r>
          </a:p>
          <a:p>
            <a:r>
              <a:rPr lang="en-US" baseline="0" dirty="0" smtClean="0"/>
              <a:t>These days we should assume that at least data and voice will need to be carried</a:t>
            </a:r>
          </a:p>
          <a:p>
            <a:r>
              <a:rPr lang="en-US" baseline="0" dirty="0" smtClean="0"/>
              <a:t>Does this eliminate anything</a:t>
            </a:r>
          </a:p>
          <a:p>
            <a:r>
              <a:rPr lang="en-US" baseline="0" dirty="0" smtClean="0"/>
              <a:t>Yes, we can throw out</a:t>
            </a:r>
          </a:p>
          <a:p>
            <a:pPr lvl="1"/>
            <a:r>
              <a:rPr lang="en-US" dirty="0" smtClean="0"/>
              <a:t>Frame Relay as it</a:t>
            </a:r>
            <a:r>
              <a:rPr lang="en-US" baseline="0" dirty="0" smtClean="0"/>
              <a:t> is too slow for voice</a:t>
            </a:r>
          </a:p>
          <a:p>
            <a:pPr lvl="1"/>
            <a:r>
              <a:rPr lang="en-US" baseline="0" dirty="0" smtClean="0"/>
              <a:t>DSL and VPN as they use the Internet which is a poor choice for voice as well</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24</a:t>
            </a:fld>
            <a:endParaRPr lang="en-US" dirty="0"/>
          </a:p>
        </p:txBody>
      </p:sp>
    </p:spTree>
    <p:extLst>
      <p:ext uri="{BB962C8B-B14F-4D97-AF65-F5344CB8AC3E}">
        <p14:creationId xmlns:p14="http://schemas.microsoft.com/office/powerpoint/2010/main" val="552986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Step three, do all of these have enough speed for the traffic</a:t>
            </a:r>
          </a:p>
          <a:p>
            <a:r>
              <a:rPr lang="en-US" dirty="0" smtClean="0"/>
              <a:t>Yes they all do</a:t>
            </a:r>
          </a:p>
          <a:p>
            <a:r>
              <a:rPr lang="en-US" dirty="0" smtClean="0"/>
              <a:t>Step four, is the use of the data line increasing or decreasing</a:t>
            </a:r>
          </a:p>
          <a:p>
            <a:r>
              <a:rPr lang="en-US" dirty="0" smtClean="0"/>
              <a:t>It is decreasing for</a:t>
            </a:r>
          </a:p>
          <a:p>
            <a:pPr lvl="1"/>
            <a:r>
              <a:rPr lang="en-US" dirty="0" smtClean="0"/>
              <a:t>T Carrier</a:t>
            </a:r>
          </a:p>
          <a:p>
            <a:pPr lvl="1"/>
            <a:r>
              <a:rPr lang="en-US" dirty="0" smtClean="0"/>
              <a:t>Channelized ATM</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25</a:t>
            </a:fld>
            <a:endParaRPr lang="en-US" dirty="0"/>
          </a:p>
        </p:txBody>
      </p:sp>
    </p:spTree>
    <p:extLst>
      <p:ext uri="{BB962C8B-B14F-4D97-AF65-F5344CB8AC3E}">
        <p14:creationId xmlns:p14="http://schemas.microsoft.com/office/powerpoint/2010/main" val="2075866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So,</a:t>
            </a:r>
            <a:r>
              <a:rPr lang="en-US" baseline="0" dirty="0" smtClean="0"/>
              <a:t> we are left with</a:t>
            </a:r>
          </a:p>
          <a:p>
            <a:pPr lvl="1"/>
            <a:r>
              <a:rPr lang="en-US" dirty="0" smtClean="0"/>
              <a:t>Carrier Ethernet</a:t>
            </a:r>
          </a:p>
          <a:p>
            <a:pPr lvl="1"/>
            <a:r>
              <a:rPr lang="en-US" dirty="0" smtClean="0"/>
              <a:t>MPLS</a:t>
            </a:r>
          </a:p>
          <a:p>
            <a:pPr lvl="1"/>
            <a:r>
              <a:rPr lang="en-US" dirty="0" smtClean="0"/>
              <a:t>Dark Fiber</a:t>
            </a:r>
          </a:p>
          <a:p>
            <a:pPr lvl="0"/>
            <a:r>
              <a:rPr lang="en-US" dirty="0" smtClean="0"/>
              <a:t>Which one should</a:t>
            </a:r>
            <a:r>
              <a:rPr lang="en-US" baseline="0" dirty="0" smtClean="0"/>
              <a:t> we use</a:t>
            </a:r>
          </a:p>
          <a:p>
            <a:pPr lvl="0"/>
            <a:r>
              <a:rPr lang="en-US" baseline="0" dirty="0" smtClean="0"/>
              <a:t>The decision would be based on cost, familiarity with the technology and the equipment required by it, and whatever the sales person says</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26</a:t>
            </a:fld>
            <a:endParaRPr lang="en-US" dirty="0"/>
          </a:p>
        </p:txBody>
      </p:sp>
    </p:spTree>
    <p:extLst>
      <p:ext uri="{BB962C8B-B14F-4D97-AF65-F5344CB8AC3E}">
        <p14:creationId xmlns:p14="http://schemas.microsoft.com/office/powerpoint/2010/main" val="1359196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Point A to Point B</a:t>
            </a:r>
          </a:p>
        </p:txBody>
      </p:sp>
      <p:sp>
        <p:nvSpPr>
          <p:cNvPr id="3" name="Content Placeholder 2"/>
          <p:cNvSpPr>
            <a:spLocks noGrp="1"/>
          </p:cNvSpPr>
          <p:nvPr>
            <p:ph idx="1"/>
          </p:nvPr>
        </p:nvSpPr>
        <p:spPr/>
        <p:txBody>
          <a:bodyPr/>
          <a:lstStyle/>
          <a:p>
            <a:r>
              <a:rPr lang="en-US" dirty="0" smtClean="0"/>
              <a:t>Now, wasn’t that easy</a:t>
            </a:r>
          </a:p>
          <a:p>
            <a:r>
              <a:rPr lang="en-US" dirty="0" smtClean="0"/>
              <a:t>How about</a:t>
            </a:r>
            <a:r>
              <a:rPr lang="en-US" baseline="0" dirty="0" smtClean="0"/>
              <a:t> some guidelines to guide us further</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27</a:t>
            </a:fld>
            <a:endParaRPr lang="en-US" dirty="0"/>
          </a:p>
        </p:txBody>
      </p:sp>
    </p:spTree>
    <p:extLst>
      <p:ext uri="{BB962C8B-B14F-4D97-AF65-F5344CB8AC3E}">
        <p14:creationId xmlns:p14="http://schemas.microsoft.com/office/powerpoint/2010/main" val="3989232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cs typeface="Times New Roman" pitchFamily="18" charset="0"/>
              </a:rPr>
              <a:t>Methods Not Generally Used</a:t>
            </a:r>
          </a:p>
        </p:txBody>
      </p:sp>
      <p:sp>
        <p:nvSpPr>
          <p:cNvPr id="15363" name="Rectangle 3"/>
          <p:cNvSpPr>
            <a:spLocks noGrp="1" noChangeArrowheads="1"/>
          </p:cNvSpPr>
          <p:nvPr>
            <p:ph idx="1"/>
          </p:nvPr>
        </p:nvSpPr>
        <p:spPr/>
        <p:txBody>
          <a:bodyPr/>
          <a:lstStyle/>
          <a:p>
            <a:pPr eaLnBrk="1" hangingPunct="1"/>
            <a:r>
              <a:rPr lang="en-US" dirty="0" smtClean="0">
                <a:cs typeface="Times New Roman" pitchFamily="18" charset="0"/>
              </a:rPr>
              <a:t>We can start by eliminating those methods that no one uses much anymore</a:t>
            </a:r>
          </a:p>
          <a:p>
            <a:pPr eaLnBrk="1" hangingPunct="1"/>
            <a:r>
              <a:rPr lang="en-US" dirty="0" smtClean="0">
                <a:cs typeface="Times New Roman" pitchFamily="18" charset="0"/>
              </a:rPr>
              <a:t>SMDS is no longer used</a:t>
            </a:r>
          </a:p>
          <a:p>
            <a:pPr eaLnBrk="1" hangingPunct="1"/>
            <a:r>
              <a:rPr lang="en-US" dirty="0" smtClean="0">
                <a:cs typeface="Times New Roman" pitchFamily="18" charset="0"/>
              </a:rPr>
              <a:t>Switched 56K may still exist, but certainly</a:t>
            </a:r>
            <a:r>
              <a:rPr lang="en-US" baseline="0" dirty="0" smtClean="0">
                <a:cs typeface="Times New Roman" pitchFamily="18" charset="0"/>
              </a:rPr>
              <a:t> not in </a:t>
            </a:r>
            <a:r>
              <a:rPr lang="en-US" dirty="0" smtClean="0">
                <a:cs typeface="Times New Roman" pitchFamily="18" charset="0"/>
              </a:rPr>
              <a:t>new installations</a:t>
            </a:r>
          </a:p>
          <a:p>
            <a:pPr eaLnBrk="1" hangingPunct="1"/>
            <a:r>
              <a:rPr lang="en-US" dirty="0" smtClean="0">
                <a:cs typeface="Times New Roman" pitchFamily="18" charset="0"/>
              </a:rPr>
              <a:t>FDDI may still exist, but also certainly not</a:t>
            </a:r>
            <a:r>
              <a:rPr lang="en-US" baseline="0" dirty="0" smtClean="0">
                <a:cs typeface="Times New Roman" pitchFamily="18" charset="0"/>
              </a:rPr>
              <a:t> in </a:t>
            </a:r>
            <a:r>
              <a:rPr lang="en-US" dirty="0" smtClean="0">
                <a:cs typeface="Times New Roman" pitchFamily="18" charset="0"/>
              </a:rPr>
              <a:t>new installations</a:t>
            </a:r>
          </a:p>
        </p:txBody>
      </p:sp>
      <p:sp>
        <p:nvSpPr>
          <p:cNvPr id="15364"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15365" name="Slide Number Placeholder 5"/>
          <p:cNvSpPr>
            <a:spLocks noGrp="1"/>
          </p:cNvSpPr>
          <p:nvPr>
            <p:ph type="sldNum" sz="quarter" idx="12"/>
          </p:nvPr>
        </p:nvSpPr>
        <p:spPr>
          <a:noFill/>
        </p:spPr>
        <p:txBody>
          <a:bodyPr/>
          <a:lstStyle/>
          <a:p>
            <a:fld id="{D226C352-C8CF-4D21-886F-6F32E6057B77}" type="slidenum">
              <a:rPr lang="en-US" smtClean="0"/>
              <a:pPr/>
              <a:t>28</a:t>
            </a:fld>
            <a:endParaRPr lang="en-US" dirty="0" smtClean="0"/>
          </a:p>
        </p:txBody>
      </p:sp>
    </p:spTree>
    <p:extLst>
      <p:ext uri="{BB962C8B-B14F-4D97-AF65-F5344CB8AC3E}">
        <p14:creationId xmlns:p14="http://schemas.microsoft.com/office/powerpoint/2010/main" val="3119069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dirty="0" smtClean="0">
                <a:cs typeface="Times New Roman" pitchFamily="18" charset="0"/>
              </a:rPr>
              <a:t>If the Network is a CAN</a:t>
            </a:r>
            <a:endParaRPr lang="en-US" dirty="0"/>
          </a:p>
        </p:txBody>
      </p:sp>
      <p:sp>
        <p:nvSpPr>
          <p:cNvPr id="3" name="Content Placeholder 2"/>
          <p:cNvSpPr>
            <a:spLocks noGrp="1"/>
          </p:cNvSpPr>
          <p:nvPr>
            <p:ph idx="1"/>
          </p:nvPr>
        </p:nvSpPr>
        <p:spPr/>
        <p:txBody>
          <a:bodyPr/>
          <a:lstStyle/>
          <a:p>
            <a:pPr eaLnBrk="1" hangingPunct="1"/>
            <a:r>
              <a:rPr lang="en-US" dirty="0" smtClean="0">
                <a:cs typeface="Times New Roman" pitchFamily="18" charset="0"/>
              </a:rPr>
              <a:t>The choices are SONET, ATM, wireless, or Ethernet</a:t>
            </a:r>
          </a:p>
          <a:p>
            <a:pPr eaLnBrk="1" hangingPunct="1"/>
            <a:r>
              <a:rPr lang="en-US" dirty="0" smtClean="0">
                <a:cs typeface="Times New Roman" pitchFamily="18" charset="0"/>
              </a:rPr>
              <a:t>In the old days ATM was the most widely used with SONET being seen in some installations</a:t>
            </a:r>
          </a:p>
          <a:p>
            <a:pPr eaLnBrk="1" hangingPunct="1"/>
            <a:r>
              <a:rPr lang="en-US" dirty="0" smtClean="0">
                <a:cs typeface="Times New Roman" pitchFamily="18" charset="0"/>
              </a:rPr>
              <a:t>Wireless is the choice where nothing else works</a:t>
            </a:r>
          </a:p>
          <a:p>
            <a:pPr eaLnBrk="1" hangingPunct="1"/>
            <a:r>
              <a:rPr lang="en-US" dirty="0" smtClean="0">
                <a:cs typeface="Times New Roman" pitchFamily="18" charset="0"/>
              </a:rPr>
              <a:t>Today if</a:t>
            </a:r>
            <a:r>
              <a:rPr lang="en-US" baseline="0" dirty="0" smtClean="0">
                <a:cs typeface="Times New Roman" pitchFamily="18" charset="0"/>
              </a:rPr>
              <a:t> a cable can be used </a:t>
            </a:r>
            <a:r>
              <a:rPr lang="en-US" dirty="0" smtClean="0">
                <a:cs typeface="Times New Roman" pitchFamily="18" charset="0"/>
              </a:rPr>
              <a:t>Ethernet is the only choice</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29</a:t>
            </a:fld>
            <a:endParaRPr lang="en-US" dirty="0"/>
          </a:p>
        </p:txBody>
      </p:sp>
    </p:spTree>
    <p:extLst>
      <p:ext uri="{BB962C8B-B14F-4D97-AF65-F5344CB8AC3E}">
        <p14:creationId xmlns:p14="http://schemas.microsoft.com/office/powerpoint/2010/main" val="3946964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WAN</a:t>
            </a:r>
            <a:endParaRPr lang="en-US" dirty="0"/>
          </a:p>
        </p:txBody>
      </p:sp>
      <p:sp>
        <p:nvSpPr>
          <p:cNvPr id="3" name="Content Placeholder 2"/>
          <p:cNvSpPr>
            <a:spLocks noGrp="1"/>
          </p:cNvSpPr>
          <p:nvPr>
            <p:ph idx="1"/>
          </p:nvPr>
        </p:nvSpPr>
        <p:spPr/>
        <p:txBody>
          <a:bodyPr/>
          <a:lstStyle/>
          <a:p>
            <a:r>
              <a:rPr lang="en-US" dirty="0" smtClean="0"/>
              <a:t>A WAN is all about connecting Point A to Point B</a:t>
            </a:r>
          </a:p>
          <a:p>
            <a:r>
              <a:rPr lang="en-US" dirty="0" smtClean="0"/>
              <a:t>The best way to connect two points is to just extend the LAN</a:t>
            </a:r>
          </a:p>
          <a:p>
            <a:r>
              <a:rPr lang="en-US" dirty="0" smtClean="0"/>
              <a:t>Since this keeps the same equipment, frames, protocols, and bandwidth end-to-end</a:t>
            </a:r>
          </a:p>
          <a:p>
            <a:r>
              <a:rPr lang="en-US" dirty="0" smtClean="0"/>
              <a:t>No translation is required, no inefficiencies</a:t>
            </a:r>
            <a:r>
              <a:rPr lang="en-US" baseline="0" dirty="0" smtClean="0"/>
              <a:t> are introduced, no overhead occurs</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cs typeface="Times New Roman" pitchFamily="18" charset="0"/>
              </a:rPr>
              <a:t>If the Network is a MAN</a:t>
            </a:r>
          </a:p>
        </p:txBody>
      </p:sp>
      <p:sp>
        <p:nvSpPr>
          <p:cNvPr id="18435" name="Rectangle 3"/>
          <p:cNvSpPr>
            <a:spLocks noGrp="1" noChangeArrowheads="1"/>
          </p:cNvSpPr>
          <p:nvPr>
            <p:ph idx="1"/>
          </p:nvPr>
        </p:nvSpPr>
        <p:spPr/>
        <p:txBody>
          <a:bodyPr/>
          <a:lstStyle/>
          <a:p>
            <a:pPr eaLnBrk="1" hangingPunct="1"/>
            <a:r>
              <a:rPr lang="en-US" dirty="0" smtClean="0">
                <a:cs typeface="Times New Roman" pitchFamily="18" charset="0"/>
              </a:rPr>
              <a:t>What method to use at the MAN level depends on the size of the MAN and who is building it</a:t>
            </a:r>
          </a:p>
          <a:p>
            <a:pPr eaLnBrk="1" hangingPunct="1"/>
            <a:r>
              <a:rPr lang="en-US" dirty="0" smtClean="0">
                <a:cs typeface="Times New Roman" pitchFamily="18" charset="0"/>
              </a:rPr>
              <a:t>Most large</a:t>
            </a:r>
            <a:r>
              <a:rPr lang="en-US" baseline="0" dirty="0" smtClean="0">
                <a:cs typeface="Times New Roman" pitchFamily="18" charset="0"/>
              </a:rPr>
              <a:t> MANs used by old line service providers use</a:t>
            </a:r>
            <a:r>
              <a:rPr lang="en-US" dirty="0" smtClean="0">
                <a:cs typeface="Times New Roman" pitchFamily="18" charset="0"/>
              </a:rPr>
              <a:t> SONET</a:t>
            </a:r>
          </a:p>
          <a:p>
            <a:pPr eaLnBrk="1" hangingPunct="1"/>
            <a:r>
              <a:rPr lang="en-US" dirty="0" smtClean="0">
                <a:cs typeface="Times New Roman" pitchFamily="18" charset="0"/>
              </a:rPr>
              <a:t>Newer</a:t>
            </a:r>
            <a:r>
              <a:rPr lang="en-US" baseline="0" dirty="0" smtClean="0">
                <a:cs typeface="Times New Roman" pitchFamily="18" charset="0"/>
              </a:rPr>
              <a:t> MANs use </a:t>
            </a:r>
            <a:r>
              <a:rPr lang="en-US" dirty="0" smtClean="0">
                <a:cs typeface="Times New Roman" pitchFamily="18" charset="0"/>
              </a:rPr>
              <a:t>Ethernet</a:t>
            </a:r>
          </a:p>
        </p:txBody>
      </p:sp>
      <p:sp>
        <p:nvSpPr>
          <p:cNvPr id="18436"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18437" name="Slide Number Placeholder 5"/>
          <p:cNvSpPr>
            <a:spLocks noGrp="1"/>
          </p:cNvSpPr>
          <p:nvPr>
            <p:ph type="sldNum" sz="quarter" idx="12"/>
          </p:nvPr>
        </p:nvSpPr>
        <p:spPr>
          <a:noFill/>
        </p:spPr>
        <p:txBody>
          <a:bodyPr/>
          <a:lstStyle/>
          <a:p>
            <a:fld id="{F2018F51-3E91-4719-BFAA-3CB5F909DB58}" type="slidenum">
              <a:rPr lang="en-US" smtClean="0"/>
              <a:pPr/>
              <a:t>30</a:t>
            </a:fld>
            <a:endParaRPr lang="en-US" dirty="0" smtClean="0"/>
          </a:p>
        </p:txBody>
      </p:sp>
    </p:spTree>
    <p:extLst>
      <p:ext uri="{BB962C8B-B14F-4D97-AF65-F5344CB8AC3E}">
        <p14:creationId xmlns:p14="http://schemas.microsoft.com/office/powerpoint/2010/main" val="2968906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To Connect Remote Offices</a:t>
            </a:r>
          </a:p>
        </p:txBody>
      </p:sp>
      <p:sp>
        <p:nvSpPr>
          <p:cNvPr id="19459" name="Rectangle 3"/>
          <p:cNvSpPr>
            <a:spLocks noGrp="1" noChangeArrowheads="1"/>
          </p:cNvSpPr>
          <p:nvPr>
            <p:ph idx="1"/>
          </p:nvPr>
        </p:nvSpPr>
        <p:spPr/>
        <p:txBody>
          <a:bodyPr/>
          <a:lstStyle/>
          <a:p>
            <a:pPr eaLnBrk="1" hangingPunct="1"/>
            <a:r>
              <a:rPr lang="en-US" dirty="0" smtClean="0">
                <a:cs typeface="Times New Roman" pitchFamily="18" charset="0"/>
              </a:rPr>
              <a:t>Any technique can be used here, but some are more appropriate than others</a:t>
            </a:r>
          </a:p>
          <a:p>
            <a:pPr eaLnBrk="1" hangingPunct="1"/>
            <a:r>
              <a:rPr lang="en-US" dirty="0" smtClean="0">
                <a:cs typeface="Times New Roman" pitchFamily="18" charset="0"/>
              </a:rPr>
              <a:t>The ones most often used in the old days  were Analog, ISDN, DDS, and Frame Relay</a:t>
            </a:r>
          </a:p>
          <a:p>
            <a:pPr eaLnBrk="1" hangingPunct="1"/>
            <a:r>
              <a:rPr lang="en-US" dirty="0" smtClean="0">
                <a:cs typeface="Times New Roman" pitchFamily="18" charset="0"/>
              </a:rPr>
              <a:t>Now Cable, DSL, and Fixed Wireless are better options, along with Cellular as it becomes</a:t>
            </a:r>
            <a:r>
              <a:rPr lang="en-US" baseline="0" dirty="0" smtClean="0">
                <a:cs typeface="Times New Roman" pitchFamily="18" charset="0"/>
              </a:rPr>
              <a:t> faster</a:t>
            </a:r>
            <a:endParaRPr lang="en-US" dirty="0" smtClean="0">
              <a:cs typeface="Times New Roman" pitchFamily="18" charset="0"/>
            </a:endParaRPr>
          </a:p>
        </p:txBody>
      </p:sp>
      <p:sp>
        <p:nvSpPr>
          <p:cNvPr id="19460"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19461" name="Slide Number Placeholder 5"/>
          <p:cNvSpPr>
            <a:spLocks noGrp="1"/>
          </p:cNvSpPr>
          <p:nvPr>
            <p:ph type="sldNum" sz="quarter" idx="12"/>
          </p:nvPr>
        </p:nvSpPr>
        <p:spPr>
          <a:noFill/>
        </p:spPr>
        <p:txBody>
          <a:bodyPr/>
          <a:lstStyle/>
          <a:p>
            <a:fld id="{E26D5E10-0FBA-44C2-BD8F-F4D3F8AE2AA8}" type="slidenum">
              <a:rPr lang="en-US" smtClean="0"/>
              <a:pPr/>
              <a:t>31</a:t>
            </a:fld>
            <a:endParaRPr lang="en-US" dirty="0" smtClean="0"/>
          </a:p>
        </p:txBody>
      </p:sp>
    </p:spTree>
    <p:extLst>
      <p:ext uri="{BB962C8B-B14F-4D97-AF65-F5344CB8AC3E}">
        <p14:creationId xmlns:p14="http://schemas.microsoft.com/office/powerpoint/2010/main" val="1201860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cs typeface="Times New Roman" pitchFamily="18" charset="0"/>
              </a:rPr>
              <a:t>To Connect Remote Offices</a:t>
            </a:r>
          </a:p>
        </p:txBody>
      </p:sp>
      <p:sp>
        <p:nvSpPr>
          <p:cNvPr id="20483" name="Rectangle 3"/>
          <p:cNvSpPr>
            <a:spLocks noGrp="1" noChangeArrowheads="1"/>
          </p:cNvSpPr>
          <p:nvPr>
            <p:ph idx="1"/>
          </p:nvPr>
        </p:nvSpPr>
        <p:spPr/>
        <p:txBody>
          <a:bodyPr/>
          <a:lstStyle/>
          <a:p>
            <a:pPr eaLnBrk="1" hangingPunct="1"/>
            <a:r>
              <a:rPr lang="en-US" dirty="0" smtClean="0">
                <a:cs typeface="Times New Roman" pitchFamily="18" charset="0"/>
              </a:rPr>
              <a:t>ISDN is also an alternative for very remote sites since it is more widely available than most other methods</a:t>
            </a:r>
          </a:p>
          <a:p>
            <a:pPr eaLnBrk="1" hangingPunct="1"/>
            <a:r>
              <a:rPr lang="en-US" dirty="0" smtClean="0">
                <a:cs typeface="Times New Roman" pitchFamily="18" charset="0"/>
              </a:rPr>
              <a:t>Satellite can be used as well if its limitations are accounted for</a:t>
            </a:r>
          </a:p>
        </p:txBody>
      </p:sp>
      <p:sp>
        <p:nvSpPr>
          <p:cNvPr id="20484"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0485" name="Slide Number Placeholder 5"/>
          <p:cNvSpPr>
            <a:spLocks noGrp="1"/>
          </p:cNvSpPr>
          <p:nvPr>
            <p:ph type="sldNum" sz="quarter" idx="12"/>
          </p:nvPr>
        </p:nvSpPr>
        <p:spPr>
          <a:noFill/>
        </p:spPr>
        <p:txBody>
          <a:bodyPr/>
          <a:lstStyle/>
          <a:p>
            <a:fld id="{083935F7-74D3-4AF2-9550-4A19585ECA82}" type="slidenum">
              <a:rPr lang="en-US" smtClean="0"/>
              <a:pPr/>
              <a:t>32</a:t>
            </a:fld>
            <a:endParaRPr lang="en-US" dirty="0" smtClean="0"/>
          </a:p>
        </p:txBody>
      </p:sp>
    </p:spTree>
    <p:extLst>
      <p:ext uri="{BB962C8B-B14F-4D97-AF65-F5344CB8AC3E}">
        <p14:creationId xmlns:p14="http://schemas.microsoft.com/office/powerpoint/2010/main" val="2502305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Low Data Rate Applications</a:t>
            </a:r>
          </a:p>
        </p:txBody>
      </p:sp>
      <p:sp>
        <p:nvSpPr>
          <p:cNvPr id="21507" name="Rectangle 3"/>
          <p:cNvSpPr>
            <a:spLocks noGrp="1" noChangeArrowheads="1"/>
          </p:cNvSpPr>
          <p:nvPr>
            <p:ph idx="1"/>
          </p:nvPr>
        </p:nvSpPr>
        <p:spPr/>
        <p:txBody>
          <a:bodyPr/>
          <a:lstStyle/>
          <a:p>
            <a:pPr eaLnBrk="1" hangingPunct="1"/>
            <a:r>
              <a:rPr lang="en-US" dirty="0" smtClean="0">
                <a:cs typeface="Times New Roman" pitchFamily="18" charset="0"/>
              </a:rPr>
              <a:t>Data such as sales reports, credit card authorizations, and ATM transactions are often handled using X.25, and analog dial up connection, or even satellite</a:t>
            </a:r>
          </a:p>
          <a:p>
            <a:pPr eaLnBrk="1" hangingPunct="1"/>
            <a:r>
              <a:rPr lang="en-US" dirty="0" smtClean="0">
                <a:cs typeface="Times New Roman" pitchFamily="18" charset="0"/>
              </a:rPr>
              <a:t>These are all low speed but reliable technologies</a:t>
            </a:r>
          </a:p>
        </p:txBody>
      </p:sp>
      <p:sp>
        <p:nvSpPr>
          <p:cNvPr id="21508"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1509" name="Slide Number Placeholder 5"/>
          <p:cNvSpPr>
            <a:spLocks noGrp="1"/>
          </p:cNvSpPr>
          <p:nvPr>
            <p:ph type="sldNum" sz="quarter" idx="12"/>
          </p:nvPr>
        </p:nvSpPr>
        <p:spPr>
          <a:noFill/>
        </p:spPr>
        <p:txBody>
          <a:bodyPr/>
          <a:lstStyle/>
          <a:p>
            <a:fld id="{C5290C07-A106-4408-B379-D8BF7FFE1416}" type="slidenum">
              <a:rPr lang="en-US" smtClean="0"/>
              <a:pPr/>
              <a:t>33</a:t>
            </a:fld>
            <a:endParaRPr lang="en-US" dirty="0" smtClean="0"/>
          </a:p>
        </p:txBody>
      </p:sp>
    </p:spTree>
    <p:extLst>
      <p:ext uri="{BB962C8B-B14F-4D97-AF65-F5344CB8AC3E}">
        <p14:creationId xmlns:p14="http://schemas.microsoft.com/office/powerpoint/2010/main" val="1067047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High Data Rate Applications</a:t>
            </a:r>
          </a:p>
        </p:txBody>
      </p:sp>
      <p:sp>
        <p:nvSpPr>
          <p:cNvPr id="22531" name="Rectangle 3"/>
          <p:cNvSpPr>
            <a:spLocks noGrp="1" noChangeArrowheads="1"/>
          </p:cNvSpPr>
          <p:nvPr>
            <p:ph idx="1"/>
          </p:nvPr>
        </p:nvSpPr>
        <p:spPr/>
        <p:txBody>
          <a:bodyPr/>
          <a:lstStyle/>
          <a:p>
            <a:pPr eaLnBrk="1" hangingPunct="1">
              <a:lnSpc>
                <a:spcPct val="90000"/>
              </a:lnSpc>
            </a:pPr>
            <a:r>
              <a:rPr lang="en-US" dirty="0" smtClean="0"/>
              <a:t>Common methods for this are T3, T1, ATM, Frame</a:t>
            </a:r>
            <a:r>
              <a:rPr lang="en-US" baseline="0" dirty="0" smtClean="0"/>
              <a:t> Relay, </a:t>
            </a:r>
            <a:r>
              <a:rPr lang="en-US" dirty="0" smtClean="0"/>
              <a:t>or MPLS</a:t>
            </a:r>
          </a:p>
        </p:txBody>
      </p:sp>
      <p:sp>
        <p:nvSpPr>
          <p:cNvPr id="22532"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2533" name="Slide Number Placeholder 5"/>
          <p:cNvSpPr>
            <a:spLocks noGrp="1"/>
          </p:cNvSpPr>
          <p:nvPr>
            <p:ph type="sldNum" sz="quarter" idx="12"/>
          </p:nvPr>
        </p:nvSpPr>
        <p:spPr>
          <a:noFill/>
        </p:spPr>
        <p:txBody>
          <a:bodyPr/>
          <a:lstStyle/>
          <a:p>
            <a:fld id="{E8E3DED2-2AAB-4F12-BD57-F89DF51EE961}" type="slidenum">
              <a:rPr lang="en-US" smtClean="0"/>
              <a:pPr/>
              <a:t>34</a:t>
            </a:fld>
            <a:endParaRPr lang="en-US" dirty="0" smtClean="0"/>
          </a:p>
        </p:txBody>
      </p:sp>
    </p:spTree>
    <p:extLst>
      <p:ext uri="{BB962C8B-B14F-4D97-AF65-F5344CB8AC3E}">
        <p14:creationId xmlns:p14="http://schemas.microsoft.com/office/powerpoint/2010/main" val="839702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Redundant Links</a:t>
            </a:r>
          </a:p>
        </p:txBody>
      </p:sp>
      <p:sp>
        <p:nvSpPr>
          <p:cNvPr id="26627" name="Rectangle 3"/>
          <p:cNvSpPr>
            <a:spLocks noGrp="1" noChangeArrowheads="1"/>
          </p:cNvSpPr>
          <p:nvPr>
            <p:ph idx="1"/>
          </p:nvPr>
        </p:nvSpPr>
        <p:spPr/>
        <p:txBody>
          <a:bodyPr/>
          <a:lstStyle/>
          <a:p>
            <a:pPr eaLnBrk="1" hangingPunct="1"/>
            <a:r>
              <a:rPr lang="en-US" dirty="0" smtClean="0">
                <a:cs typeface="Times New Roman" pitchFamily="18" charset="0"/>
              </a:rPr>
              <a:t>Outside of the redundancy a partial or full mesh design gives to a network, it is often best to use a lower cost solution as the standby method</a:t>
            </a:r>
          </a:p>
          <a:p>
            <a:pPr eaLnBrk="1" hangingPunct="1"/>
            <a:r>
              <a:rPr lang="en-US" dirty="0" smtClean="0">
                <a:cs typeface="Times New Roman" pitchFamily="18" charset="0"/>
              </a:rPr>
              <a:t>Switched 56K and ISDN were used in older installations because these can be deployed as dial up solutions</a:t>
            </a:r>
          </a:p>
          <a:p>
            <a:pPr eaLnBrk="1" hangingPunct="1"/>
            <a:r>
              <a:rPr lang="en-US" dirty="0" smtClean="0">
                <a:cs typeface="Times New Roman" pitchFamily="18" charset="0"/>
              </a:rPr>
              <a:t>They do not accrue any cost until used</a:t>
            </a:r>
          </a:p>
        </p:txBody>
      </p:sp>
      <p:sp>
        <p:nvSpPr>
          <p:cNvPr id="26628"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6629" name="Slide Number Placeholder 5"/>
          <p:cNvSpPr>
            <a:spLocks noGrp="1"/>
          </p:cNvSpPr>
          <p:nvPr>
            <p:ph type="sldNum" sz="quarter" idx="12"/>
          </p:nvPr>
        </p:nvSpPr>
        <p:spPr>
          <a:noFill/>
        </p:spPr>
        <p:txBody>
          <a:bodyPr/>
          <a:lstStyle/>
          <a:p>
            <a:fld id="{8DDFAE17-2442-48BC-895C-2C13F93C72BF}" type="slidenum">
              <a:rPr lang="en-US" smtClean="0"/>
              <a:pPr/>
              <a:t>35</a:t>
            </a:fld>
            <a:endParaRPr lang="en-US" dirty="0" smtClean="0"/>
          </a:p>
        </p:txBody>
      </p:sp>
    </p:spTree>
    <p:extLst>
      <p:ext uri="{BB962C8B-B14F-4D97-AF65-F5344CB8AC3E}">
        <p14:creationId xmlns:p14="http://schemas.microsoft.com/office/powerpoint/2010/main" val="797849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Redundant Links</a:t>
            </a:r>
          </a:p>
        </p:txBody>
      </p:sp>
      <p:sp>
        <p:nvSpPr>
          <p:cNvPr id="27651" name="Content Placeholder 2"/>
          <p:cNvSpPr>
            <a:spLocks noGrp="1"/>
          </p:cNvSpPr>
          <p:nvPr>
            <p:ph idx="1"/>
          </p:nvPr>
        </p:nvSpPr>
        <p:spPr/>
        <p:txBody>
          <a:bodyPr/>
          <a:lstStyle/>
          <a:p>
            <a:pPr eaLnBrk="1" hangingPunct="1"/>
            <a:r>
              <a:rPr lang="en-US" dirty="0" smtClean="0">
                <a:cs typeface="Times New Roman" pitchFamily="18" charset="0"/>
              </a:rPr>
              <a:t>Current methods include a connection of some type to the Internet</a:t>
            </a:r>
            <a:r>
              <a:rPr lang="en-US" baseline="0" dirty="0" smtClean="0">
                <a:cs typeface="Times New Roman" pitchFamily="18" charset="0"/>
              </a:rPr>
              <a:t> such as</a:t>
            </a:r>
            <a:r>
              <a:rPr lang="en-US" dirty="0" smtClean="0">
                <a:cs typeface="Times New Roman" pitchFamily="18" charset="0"/>
              </a:rPr>
              <a:t> satellite, wireless, or DSL link</a:t>
            </a:r>
            <a:endParaRPr lang="en-US" dirty="0" smtClean="0"/>
          </a:p>
        </p:txBody>
      </p:sp>
      <p:sp>
        <p:nvSpPr>
          <p:cNvPr id="27652" name="Footer Placeholder 3"/>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7653" name="Slide Number Placeholder 4"/>
          <p:cNvSpPr>
            <a:spLocks noGrp="1"/>
          </p:cNvSpPr>
          <p:nvPr>
            <p:ph type="sldNum" sz="quarter" idx="12"/>
          </p:nvPr>
        </p:nvSpPr>
        <p:spPr>
          <a:noFill/>
        </p:spPr>
        <p:txBody>
          <a:bodyPr/>
          <a:lstStyle/>
          <a:p>
            <a:fld id="{8179E332-4D46-4E5A-87CD-34BF0D70B01B}" type="slidenum">
              <a:rPr lang="en-US" smtClean="0"/>
              <a:pPr/>
              <a:t>36</a:t>
            </a:fld>
            <a:endParaRPr lang="en-US" dirty="0" smtClean="0"/>
          </a:p>
        </p:txBody>
      </p:sp>
    </p:spTree>
    <p:extLst>
      <p:ext uri="{BB962C8B-B14F-4D97-AF65-F5344CB8AC3E}">
        <p14:creationId xmlns:p14="http://schemas.microsoft.com/office/powerpoint/2010/main" val="1589036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To Avoid All of This</a:t>
            </a:r>
          </a:p>
        </p:txBody>
      </p:sp>
      <p:sp>
        <p:nvSpPr>
          <p:cNvPr id="28675" name="Rectangle 3"/>
          <p:cNvSpPr>
            <a:spLocks noGrp="1" noChangeArrowheads="1"/>
          </p:cNvSpPr>
          <p:nvPr>
            <p:ph idx="1"/>
          </p:nvPr>
        </p:nvSpPr>
        <p:spPr/>
        <p:txBody>
          <a:bodyPr/>
          <a:lstStyle/>
          <a:p>
            <a:pPr eaLnBrk="1" hangingPunct="1"/>
            <a:r>
              <a:rPr lang="en-US" dirty="0" smtClean="0">
                <a:cs typeface="Times New Roman" pitchFamily="18" charset="0"/>
              </a:rPr>
              <a:t>To not have to worry about any of this hire someone to setup a VPN or just outsource the whole thing</a:t>
            </a:r>
          </a:p>
          <a:p>
            <a:pPr eaLnBrk="1" hangingPunct="1"/>
            <a:r>
              <a:rPr lang="en-US" dirty="0" smtClean="0">
                <a:cs typeface="Times New Roman" pitchFamily="18" charset="0"/>
              </a:rPr>
              <a:t>Of course you could setup your own VPN, but then you would be back into arranging for data lines at least to the various ISPs</a:t>
            </a:r>
          </a:p>
        </p:txBody>
      </p:sp>
      <p:sp>
        <p:nvSpPr>
          <p:cNvPr id="28676"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8677" name="Slide Number Placeholder 5"/>
          <p:cNvSpPr>
            <a:spLocks noGrp="1"/>
          </p:cNvSpPr>
          <p:nvPr>
            <p:ph type="sldNum" sz="quarter" idx="12"/>
          </p:nvPr>
        </p:nvSpPr>
        <p:spPr>
          <a:noFill/>
        </p:spPr>
        <p:txBody>
          <a:bodyPr/>
          <a:lstStyle/>
          <a:p>
            <a:fld id="{1CFDBB70-1C2C-4D4A-A890-2F1531EC5D06}" type="slidenum">
              <a:rPr lang="en-US" smtClean="0"/>
              <a:pPr/>
              <a:t>37</a:t>
            </a:fld>
            <a:endParaRPr lang="en-US" dirty="0" smtClean="0"/>
          </a:p>
        </p:txBody>
      </p:sp>
    </p:spTree>
    <p:extLst>
      <p:ext uri="{BB962C8B-B14F-4D97-AF65-F5344CB8AC3E}">
        <p14:creationId xmlns:p14="http://schemas.microsoft.com/office/powerpoint/2010/main" val="917126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Implementation</a:t>
            </a:r>
          </a:p>
        </p:txBody>
      </p:sp>
      <p:sp>
        <p:nvSpPr>
          <p:cNvPr id="22531" name="Rectangle 3"/>
          <p:cNvSpPr>
            <a:spLocks noGrp="1" noChangeArrowheads="1"/>
          </p:cNvSpPr>
          <p:nvPr>
            <p:ph idx="1"/>
          </p:nvPr>
        </p:nvSpPr>
        <p:spPr/>
        <p:txBody>
          <a:bodyPr/>
          <a:lstStyle/>
          <a:p>
            <a:r>
              <a:rPr lang="en-US" dirty="0" smtClean="0"/>
              <a:t>The way you implement all of this is</a:t>
            </a:r>
          </a:p>
          <a:p>
            <a:pPr lvl="1"/>
            <a:r>
              <a:rPr lang="en-US" dirty="0" smtClean="0"/>
              <a:t>You buy the equipment required to connect to whatever layer 1 method you will use</a:t>
            </a:r>
          </a:p>
          <a:p>
            <a:pPr lvl="1"/>
            <a:r>
              <a:rPr lang="en-US" dirty="0" smtClean="0"/>
              <a:t>You tell the equipment to encapsulate the data it sends out the physical circuit in the format you have selected for layer 2</a:t>
            </a:r>
          </a:p>
          <a:p>
            <a:pPr lvl="1"/>
            <a:r>
              <a:rPr lang="en-US" dirty="0" smtClean="0"/>
              <a:t>Finally you tell all of the devices that will communicate over these two layers to use the layer 3 method that was selected whenever they have data to send</a:t>
            </a:r>
          </a:p>
        </p:txBody>
      </p:sp>
      <p:sp>
        <p:nvSpPr>
          <p:cNvPr id="22532"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2533" name="Slide Number Placeholder 5"/>
          <p:cNvSpPr>
            <a:spLocks noGrp="1"/>
          </p:cNvSpPr>
          <p:nvPr>
            <p:ph type="sldNum" sz="quarter" idx="12"/>
          </p:nvPr>
        </p:nvSpPr>
        <p:spPr>
          <a:noFill/>
        </p:spPr>
        <p:txBody>
          <a:bodyPr/>
          <a:lstStyle/>
          <a:p>
            <a:fld id="{CA670671-C351-4780-9C59-1EB6DD8B80AE}" type="slidenum">
              <a:rPr lang="en-US"/>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Implementation</a:t>
            </a:r>
          </a:p>
        </p:txBody>
      </p:sp>
      <p:sp>
        <p:nvSpPr>
          <p:cNvPr id="23555" name="Rectangle 3"/>
          <p:cNvSpPr>
            <a:spLocks noGrp="1" noChangeArrowheads="1"/>
          </p:cNvSpPr>
          <p:nvPr>
            <p:ph idx="1"/>
          </p:nvPr>
        </p:nvSpPr>
        <p:spPr/>
        <p:txBody>
          <a:bodyPr/>
          <a:lstStyle/>
          <a:p>
            <a:r>
              <a:rPr lang="en-US" dirty="0" smtClean="0"/>
              <a:t>For example</a:t>
            </a:r>
          </a:p>
          <a:p>
            <a:pPr lvl="1"/>
            <a:r>
              <a:rPr lang="en-US" dirty="0" smtClean="0"/>
              <a:t>For a T carrier circuit defined at layer 1 a router with a serial port is purchased</a:t>
            </a:r>
          </a:p>
          <a:p>
            <a:pPr lvl="1"/>
            <a:r>
              <a:rPr lang="en-US" dirty="0" smtClean="0"/>
              <a:t>It is configured to encapsulate the data it sends out through this port as an HDLC frame</a:t>
            </a:r>
          </a:p>
          <a:p>
            <a:pPr lvl="1"/>
            <a:r>
              <a:rPr lang="en-US" dirty="0" smtClean="0"/>
              <a:t>Carried inside this HDLC frame, in the frame’s data area, is the stuff generated by the device that is using this data line to communicate with the outside world that the device created according to the rules of TCP/IP</a:t>
            </a:r>
          </a:p>
        </p:txBody>
      </p:sp>
      <p:sp>
        <p:nvSpPr>
          <p:cNvPr id="23556" name="Footer Placeholder 4"/>
          <p:cNvSpPr>
            <a:spLocks noGrp="1"/>
          </p:cNvSpPr>
          <p:nvPr>
            <p:ph type="ftr" sz="quarter" idx="11"/>
          </p:nvPr>
        </p:nvSpPr>
        <p:spPr>
          <a:noFill/>
        </p:spPr>
        <p:txBody>
          <a:bodyPr/>
          <a:lstStyle/>
          <a:p>
            <a:r>
              <a:rPr lang="en-US" smtClean="0"/>
              <a:t>Copyright 2000-2014 Kenneth M. Chipps Ph.D. www.chipps.com</a:t>
            </a:r>
            <a:endParaRPr lang="en-US" dirty="0"/>
          </a:p>
        </p:txBody>
      </p:sp>
      <p:sp>
        <p:nvSpPr>
          <p:cNvPr id="23557" name="Slide Number Placeholder 5"/>
          <p:cNvSpPr>
            <a:spLocks noGrp="1"/>
          </p:cNvSpPr>
          <p:nvPr>
            <p:ph type="sldNum" sz="quarter" idx="12"/>
          </p:nvPr>
        </p:nvSpPr>
        <p:spPr>
          <a:noFill/>
        </p:spPr>
        <p:txBody>
          <a:bodyPr/>
          <a:lstStyle/>
          <a:p>
            <a:fld id="{768CAFCD-CA7E-4CAA-A9AE-6C54E2FDF2A2}" type="slidenum">
              <a:rPr lang="en-US"/>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E39438CD-558D-40FD-BBA2-03C6E9C8A434}" type="slidenum">
              <a:rPr lang="en-US"/>
              <a:pPr/>
              <a:t>4</a:t>
            </a:fld>
            <a:endParaRPr lang="en-US" dirty="0"/>
          </a:p>
        </p:txBody>
      </p:sp>
      <p:sp>
        <p:nvSpPr>
          <p:cNvPr id="594946" name="Rectangle 2"/>
          <p:cNvSpPr>
            <a:spLocks noGrp="1" noChangeArrowheads="1"/>
          </p:cNvSpPr>
          <p:nvPr>
            <p:ph type="title"/>
          </p:nvPr>
        </p:nvSpPr>
        <p:spPr/>
        <p:txBody>
          <a:bodyPr/>
          <a:lstStyle/>
          <a:p>
            <a:r>
              <a:rPr lang="en-US" dirty="0"/>
              <a:t>Creating a WAN</a:t>
            </a:r>
          </a:p>
        </p:txBody>
      </p:sp>
      <p:sp>
        <p:nvSpPr>
          <p:cNvPr id="594947" name="Rectangle 3"/>
          <p:cNvSpPr>
            <a:spLocks noGrp="1" noChangeArrowheads="1"/>
          </p:cNvSpPr>
          <p:nvPr>
            <p:ph type="body" idx="1"/>
          </p:nvPr>
        </p:nvSpPr>
        <p:spPr/>
        <p:txBody>
          <a:bodyPr/>
          <a:lstStyle/>
          <a:p>
            <a:r>
              <a:rPr lang="en-US" dirty="0" smtClean="0"/>
              <a:t>Currently in most cases to </a:t>
            </a:r>
            <a:r>
              <a:rPr lang="en-US" dirty="0"/>
              <a:t>connect Point A to Point B </a:t>
            </a:r>
            <a:r>
              <a:rPr lang="en-US" dirty="0" smtClean="0"/>
              <a:t>in a WAN you </a:t>
            </a:r>
            <a:r>
              <a:rPr lang="en-US" dirty="0"/>
              <a:t>must create, what geographers call, a break in transportation</a:t>
            </a:r>
          </a:p>
          <a:p>
            <a:r>
              <a:rPr lang="en-US" dirty="0"/>
              <a:t>To illustrate this let’s use an example from the American West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Installed Base</a:t>
            </a:r>
            <a:endParaRPr lang="en-US" dirty="0"/>
          </a:p>
        </p:txBody>
      </p:sp>
      <p:sp>
        <p:nvSpPr>
          <p:cNvPr id="3" name="Content Placeholder 2"/>
          <p:cNvSpPr>
            <a:spLocks noGrp="1"/>
          </p:cNvSpPr>
          <p:nvPr>
            <p:ph idx="1"/>
          </p:nvPr>
        </p:nvSpPr>
        <p:spPr/>
        <p:txBody>
          <a:bodyPr/>
          <a:lstStyle/>
          <a:p>
            <a:pPr rtl="0" eaLnBrk="1" fontAlgn="base" hangingPunct="1"/>
            <a:r>
              <a:rPr lang="en-US" sz="3200" dirty="0" smtClean="0">
                <a:solidFill>
                  <a:schemeClr val="tx1"/>
                </a:solidFill>
                <a:effectLst/>
                <a:latin typeface="+mn-lt"/>
                <a:ea typeface="+mn-ea"/>
                <a:cs typeface="+mn-cs"/>
              </a:rPr>
              <a:t>For</a:t>
            </a:r>
            <a:r>
              <a:rPr lang="en-US" sz="3200" baseline="0" dirty="0" smtClean="0">
                <a:solidFill>
                  <a:schemeClr val="tx1"/>
                </a:solidFill>
                <a:effectLst/>
                <a:latin typeface="+mn-lt"/>
                <a:ea typeface="+mn-ea"/>
                <a:cs typeface="+mn-cs"/>
              </a:rPr>
              <a:t> those who do not pay attention in class another way to select the data line is to </a:t>
            </a:r>
            <a:r>
              <a:rPr lang="en-US" sz="3200" dirty="0" smtClean="0">
                <a:solidFill>
                  <a:schemeClr val="tx1"/>
                </a:solidFill>
                <a:effectLst/>
                <a:latin typeface="+mn-lt"/>
                <a:ea typeface="+mn-ea"/>
                <a:cs typeface="+mn-cs"/>
              </a:rPr>
              <a:t>see what everyone else is using and the trends this information reveals</a:t>
            </a:r>
            <a:endParaRPr lang="en-US" sz="3200" dirty="0" smtClean="0">
              <a:effectLst/>
            </a:endParaRPr>
          </a:p>
          <a:p>
            <a:pPr rtl="0" eaLnBrk="1" fontAlgn="base" hangingPunct="1"/>
            <a:r>
              <a:rPr lang="en-US" sz="3200" dirty="0" smtClean="0">
                <a:solidFill>
                  <a:schemeClr val="tx1"/>
                </a:solidFill>
                <a:effectLst/>
                <a:latin typeface="+mn-lt"/>
                <a:ea typeface="+mn-ea"/>
                <a:cs typeface="+mn-cs"/>
              </a:rPr>
              <a:t>Here</a:t>
            </a:r>
            <a:r>
              <a:rPr lang="en-US" sz="3200" baseline="0" dirty="0" smtClean="0">
                <a:solidFill>
                  <a:schemeClr val="tx1"/>
                </a:solidFill>
                <a:effectLst/>
                <a:latin typeface="+mn-lt"/>
                <a:ea typeface="+mn-ea"/>
                <a:cs typeface="+mn-cs"/>
              </a:rPr>
              <a:t> is a report from Network Computing in March 2011</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40</a:t>
            </a:fld>
            <a:endParaRPr lang="en-US" dirty="0"/>
          </a:p>
        </p:txBody>
      </p:sp>
    </p:spTree>
    <p:extLst>
      <p:ext uri="{BB962C8B-B14F-4D97-AF65-F5344CB8AC3E}">
        <p14:creationId xmlns:p14="http://schemas.microsoft.com/office/powerpoint/2010/main" val="3940060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Installed Base</a:t>
            </a:r>
            <a:endParaRPr lang="en-US" dirty="0"/>
          </a:p>
        </p:txBody>
      </p:sp>
      <p:sp>
        <p:nvSpPr>
          <p:cNvPr id="3" name="Table Placeholder 2"/>
          <p:cNvSpPr>
            <a:spLocks noGrp="1"/>
          </p:cNvSpPr>
          <p:nvPr>
            <p:ph type="tbl" idx="1"/>
          </p:nvPr>
        </p:nvSpPr>
        <p:spPr/>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6FAF3B7-C5DC-4C9E-9D03-7E159783DDC4}" type="slidenum">
              <a:rPr lang="en-US" smtClean="0"/>
              <a:pPr>
                <a:defRPr/>
              </a:pPr>
              <a:t>41</a:t>
            </a:fld>
            <a:endParaRPr lang="en-US" dirty="0"/>
          </a:p>
        </p:txBody>
      </p:sp>
      <p:sp>
        <p:nvSpPr>
          <p:cNvPr id="6" name="Text Placeholder 5"/>
          <p:cNvSpPr>
            <a:spLocks noGrp="1"/>
          </p:cNvSpPr>
          <p:nvPr>
            <p:ph type="body" idx="4294967295"/>
          </p:nvPr>
        </p:nvSpPr>
        <p:spPr/>
        <p:txBody>
          <a:bodyPr/>
          <a:lstStyle/>
          <a:p>
            <a:pPr eaLnBrk="1" hangingPunct="1"/>
            <a:endParaRPr lang="en-U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27" t="43287" r="7812" b="15278"/>
          <a:stretch/>
        </p:blipFill>
        <p:spPr bwMode="auto">
          <a:xfrm>
            <a:off x="457200" y="1600200"/>
            <a:ext cx="8225547" cy="439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699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Installed Base</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6FAF3B7-C5DC-4C9E-9D03-7E159783DDC4}" type="slidenum">
              <a:rPr lang="en-US" smtClean="0"/>
              <a:pPr>
                <a:defRPr/>
              </a:pPr>
              <a:t>42</a:t>
            </a:fld>
            <a:endParaRPr lang="en-US" dirty="0"/>
          </a:p>
        </p:txBody>
      </p:sp>
      <p:sp>
        <p:nvSpPr>
          <p:cNvPr id="6" name="Text Placeholder 5"/>
          <p:cNvSpPr>
            <a:spLocks noGrp="1"/>
          </p:cNvSpPr>
          <p:nvPr>
            <p:ph type="body" idx="4294967295"/>
          </p:nvPr>
        </p:nvSpPr>
        <p:spPr/>
        <p:txBody>
          <a:bodyPr/>
          <a:lstStyle/>
          <a:p>
            <a:pPr eaLnBrk="1" hangingPunct="1"/>
            <a:r>
              <a:rPr lang="en-US" dirty="0" smtClean="0"/>
              <a:t>And one from an AT&amp;T webinar in May 2011</a:t>
            </a:r>
          </a:p>
        </p:txBody>
      </p:sp>
    </p:spTree>
    <p:extLst>
      <p:ext uri="{BB962C8B-B14F-4D97-AF65-F5344CB8AC3E}">
        <p14:creationId xmlns:p14="http://schemas.microsoft.com/office/powerpoint/2010/main" val="3710963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Installed Base</a:t>
            </a:r>
            <a:endParaRPr lang="en-US" dirty="0"/>
          </a:p>
        </p:txBody>
      </p:sp>
      <p:sp>
        <p:nvSpPr>
          <p:cNvPr id="3" name="Table Placeholder 2"/>
          <p:cNvSpPr>
            <a:spLocks noGrp="1"/>
          </p:cNvSpPr>
          <p:nvPr>
            <p:ph type="tbl" idx="1"/>
          </p:nvPr>
        </p:nvSpPr>
        <p:spPr/>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6FAF3B7-C5DC-4C9E-9D03-7E159783DDC4}" type="slidenum">
              <a:rPr lang="en-US" smtClean="0"/>
              <a:pPr>
                <a:defRPr/>
              </a:pPr>
              <a:t>43</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04" t="35879" r="13194" b="6249"/>
          <a:stretch/>
        </p:blipFill>
        <p:spPr bwMode="auto">
          <a:xfrm>
            <a:off x="752792" y="1557865"/>
            <a:ext cx="7553008" cy="457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497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Over Time</a:t>
            </a:r>
            <a:endParaRPr lang="en-US" dirty="0"/>
          </a:p>
        </p:txBody>
      </p:sp>
      <p:sp>
        <p:nvSpPr>
          <p:cNvPr id="3" name="Content Placeholder 2"/>
          <p:cNvSpPr>
            <a:spLocks noGrp="1"/>
          </p:cNvSpPr>
          <p:nvPr>
            <p:ph idx="1"/>
          </p:nvPr>
        </p:nvSpPr>
        <p:spPr/>
        <p:txBody>
          <a:bodyPr/>
          <a:lstStyle/>
          <a:p>
            <a:r>
              <a:rPr lang="en-US" dirty="0" smtClean="0"/>
              <a:t>Lastly let’s see how we got here and where we are going</a:t>
            </a:r>
          </a:p>
          <a:p>
            <a:r>
              <a:rPr lang="en-US" dirty="0" smtClean="0"/>
              <a:t>In the beginning</a:t>
            </a:r>
          </a:p>
          <a:p>
            <a:pPr lvl="1"/>
            <a:r>
              <a:rPr lang="en-US" dirty="0" smtClean="0"/>
              <a:t>9600 baud DDS</a:t>
            </a:r>
            <a:r>
              <a:rPr lang="en-US" baseline="0" dirty="0" smtClean="0"/>
              <a:t> lines connected each remote site to a collection point</a:t>
            </a:r>
          </a:p>
          <a:p>
            <a:pPr lvl="1"/>
            <a:r>
              <a:rPr lang="en-US" dirty="0" smtClean="0"/>
              <a:t>A 56K</a:t>
            </a:r>
            <a:r>
              <a:rPr lang="en-US" baseline="0" dirty="0" smtClean="0"/>
              <a:t> DDS </a:t>
            </a:r>
            <a:r>
              <a:rPr lang="en-US" dirty="0" smtClean="0"/>
              <a:t>line went from the collection point to the headquarters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Over Time</a:t>
            </a:r>
          </a:p>
        </p:txBody>
      </p:sp>
      <p:sp>
        <p:nvSpPr>
          <p:cNvPr id="3" name="Content Placeholder 2"/>
          <p:cNvSpPr>
            <a:spLocks noGrp="1"/>
          </p:cNvSpPr>
          <p:nvPr>
            <p:ph idx="1"/>
          </p:nvPr>
        </p:nvSpPr>
        <p:spPr/>
        <p:txBody>
          <a:bodyPr/>
          <a:lstStyle/>
          <a:p>
            <a:pPr lvl="0"/>
            <a:r>
              <a:rPr lang="en-US" dirty="0" smtClean="0"/>
              <a:t>Soon more speed</a:t>
            </a:r>
            <a:r>
              <a:rPr lang="en-US" baseline="0" dirty="0" smtClean="0"/>
              <a:t> was needed</a:t>
            </a:r>
          </a:p>
          <a:p>
            <a:pPr lvl="1"/>
            <a:r>
              <a:rPr lang="en-US" dirty="0" smtClean="0"/>
              <a:t>The same hub</a:t>
            </a:r>
            <a:r>
              <a:rPr lang="en-US" baseline="0" dirty="0" smtClean="0"/>
              <a:t> and spoke arrangement was maintained but the speeds were increased by going to 56K DDS lines to the collection point and a T1 line to the headquarters</a:t>
            </a:r>
          </a:p>
          <a:p>
            <a:pPr lvl="0"/>
            <a:r>
              <a:rPr lang="en-US" dirty="0" smtClean="0"/>
              <a:t>Even more speed was needed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800" dirty="0" smtClean="0">
                <a:solidFill>
                  <a:schemeClr val="tx1"/>
                </a:solidFill>
                <a:latin typeface="+mn-lt"/>
              </a:rPr>
              <a:t>The same hub</a:t>
            </a:r>
            <a:r>
              <a:rPr lang="en-US" sz="2800" baseline="0" dirty="0" smtClean="0">
                <a:solidFill>
                  <a:schemeClr val="tx1"/>
                </a:solidFill>
                <a:latin typeface="+mn-lt"/>
              </a:rPr>
              <a:t> and spoke arrangement was maintained but the speeds were increased by going to T1 lines to the collection point and a T3 line to the headquarters</a:t>
            </a:r>
            <a:endParaRPr lang="en-US" sz="2800" dirty="0" smtClean="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Over Time</a:t>
            </a:r>
          </a:p>
        </p:txBody>
      </p:sp>
      <p:sp>
        <p:nvSpPr>
          <p:cNvPr id="3" name="Content Placeholder 2"/>
          <p:cNvSpPr>
            <a:spLocks noGrp="1"/>
          </p:cNvSpPr>
          <p:nvPr>
            <p:ph idx="1"/>
          </p:nvPr>
        </p:nvSpPr>
        <p:spPr/>
        <p:txBody>
          <a:bodyPr/>
          <a:lstStyle/>
          <a:p>
            <a:pPr lvl="0"/>
            <a:r>
              <a:rPr lang="en-US" dirty="0" smtClean="0"/>
              <a:t>Simplification was needed</a:t>
            </a:r>
          </a:p>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solidFill>
                  <a:schemeClr val="tx1"/>
                </a:solidFill>
                <a:latin typeface="+mn-lt"/>
                <a:ea typeface="+mn-ea"/>
                <a:cs typeface="+mn-cs"/>
              </a:rPr>
              <a:t>The same hub</a:t>
            </a:r>
            <a:r>
              <a:rPr lang="en-US" sz="2800" baseline="0" dirty="0" smtClean="0">
                <a:solidFill>
                  <a:schemeClr val="tx1"/>
                </a:solidFill>
                <a:latin typeface="+mn-lt"/>
                <a:ea typeface="+mn-ea"/>
                <a:cs typeface="+mn-cs"/>
              </a:rPr>
              <a:t> and spoke arrangement was maintained but the management of the increasing number of lines needed to be simplified by going to a channelized ATM to connect both remote sites to the collection point and to the headquarters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Over Time</a:t>
            </a:r>
          </a:p>
        </p:txBody>
      </p:sp>
      <p:sp>
        <p:nvSpPr>
          <p:cNvPr id="3" name="Content Placeholder 2"/>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t>As</a:t>
            </a:r>
            <a:r>
              <a:rPr lang="en-US" sz="3200" baseline="0" dirty="0" smtClean="0"/>
              <a:t> connectivity spread there were soon t</a:t>
            </a:r>
            <a:r>
              <a:rPr lang="en-US" sz="3200" dirty="0" smtClean="0"/>
              <a:t>oo many</a:t>
            </a:r>
            <a:r>
              <a:rPr lang="en-US" sz="3200" baseline="0" dirty="0" smtClean="0"/>
              <a:t> sites for dedicated lines to be used efficiently</a:t>
            </a:r>
          </a:p>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t>Now too many sites needed to be connected</a:t>
            </a:r>
          </a:p>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t>Costs needed to be</a:t>
            </a:r>
            <a:r>
              <a:rPr lang="en-US" sz="2800" baseline="0" dirty="0" smtClean="0"/>
              <a:t> lowered</a:t>
            </a:r>
          </a:p>
          <a:p>
            <a:pPr marL="742950" marR="0" lvl="1" indent="-342900" algn="l" defTabSz="914400" rtl="0" eaLnBrk="0" fontAlgn="base" latinLnBrk="0" hangingPunct="0">
              <a:lnSpc>
                <a:spcPct val="100000"/>
              </a:lnSpc>
              <a:spcBef>
                <a:spcPct val="20000"/>
              </a:spcBef>
              <a:spcAft>
                <a:spcPct val="0"/>
              </a:spcAft>
              <a:buClrTx/>
              <a:buSzTx/>
              <a:buFontTx/>
              <a:buChar char="•"/>
              <a:tabLst/>
              <a:defRPr/>
            </a:pPr>
            <a:r>
              <a:rPr lang="en-US" dirty="0" smtClean="0"/>
              <a:t>A move</a:t>
            </a:r>
            <a:r>
              <a:rPr lang="en-US" baseline="0" dirty="0" smtClean="0"/>
              <a:t> needed to be made to a shared solution</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Over Time</a:t>
            </a:r>
          </a:p>
        </p:txBody>
      </p:sp>
      <p:sp>
        <p:nvSpPr>
          <p:cNvPr id="3" name="Content Placeholder 2"/>
          <p:cNvSpPr>
            <a:spLocks noGrp="1"/>
          </p:cNvSpPr>
          <p:nvPr>
            <p:ph idx="1"/>
          </p:nvPr>
        </p:nvSpPr>
        <p:spPr/>
        <p:txBody>
          <a:bodyPr/>
          <a:lstStyle/>
          <a:p>
            <a:pPr lvl="0"/>
            <a:r>
              <a:rPr lang="en-US" baseline="0" dirty="0" smtClean="0"/>
              <a:t>Frame Relay becomes widespread</a:t>
            </a:r>
          </a:p>
          <a:p>
            <a:pPr lvl="1"/>
            <a:r>
              <a:rPr lang="en-US" baseline="0" dirty="0" smtClean="0"/>
              <a:t>The first of these shared methods was a series of Frame Relay connections connecting all of these sites to each other</a:t>
            </a:r>
          </a:p>
          <a:p>
            <a:pPr lvl="0"/>
            <a:r>
              <a:rPr lang="en-US" baseline="0" dirty="0" smtClean="0"/>
              <a:t>MPLS replaces Frame Relay</a:t>
            </a:r>
          </a:p>
          <a:p>
            <a:pPr lvl="1"/>
            <a:r>
              <a:rPr lang="en-US" baseline="0" dirty="0" smtClean="0"/>
              <a:t>The current method is the same approach but using MPLS in place of Frame Relay</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Over Time</a:t>
            </a:r>
          </a:p>
        </p:txBody>
      </p:sp>
      <p:sp>
        <p:nvSpPr>
          <p:cNvPr id="3" name="Content Placeholder 2"/>
          <p:cNvSpPr>
            <a:spLocks noGrp="1"/>
          </p:cNvSpPr>
          <p:nvPr>
            <p:ph idx="1"/>
          </p:nvPr>
        </p:nvSpPr>
        <p:spPr/>
        <p:txBody>
          <a:bodyPr/>
          <a:lstStyle/>
          <a:p>
            <a:pPr lvl="0"/>
            <a:r>
              <a:rPr lang="en-US" baseline="0" dirty="0" smtClean="0"/>
              <a:t>Ethernet extends into the WAN</a:t>
            </a:r>
          </a:p>
          <a:p>
            <a:pPr lvl="1"/>
            <a:r>
              <a:rPr lang="en-US" baseline="0" dirty="0" smtClean="0"/>
              <a:t>Some organizations use native Ethernet connections instead of MPLS</a:t>
            </a:r>
          </a:p>
          <a:p>
            <a:pPr lvl="0"/>
            <a:r>
              <a:rPr lang="en-US" baseline="0" dirty="0" smtClean="0"/>
              <a:t>Use of the Internet</a:t>
            </a:r>
          </a:p>
          <a:p>
            <a:pPr lvl="1"/>
            <a:r>
              <a:rPr lang="en-US" baseline="0" dirty="0" smtClean="0"/>
              <a:t>Many smaller organizations or even large organizations just use a connection to the Internet instead of a dedicated network</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D065FF5F-73B5-4BE3-986E-5C9A38290FFE}" type="slidenum">
              <a:rPr lang="en-US"/>
              <a:pPr/>
              <a:t>5</a:t>
            </a:fld>
            <a:endParaRPr lang="en-US" dirty="0"/>
          </a:p>
        </p:txBody>
      </p:sp>
      <p:sp>
        <p:nvSpPr>
          <p:cNvPr id="621570" name="Rectangle 2"/>
          <p:cNvSpPr>
            <a:spLocks noGrp="1" noChangeArrowheads="1"/>
          </p:cNvSpPr>
          <p:nvPr>
            <p:ph type="title"/>
          </p:nvPr>
        </p:nvSpPr>
        <p:spPr/>
        <p:txBody>
          <a:bodyPr/>
          <a:lstStyle/>
          <a:p>
            <a:r>
              <a:rPr lang="en-US" dirty="0"/>
              <a:t>Creating a WAN</a:t>
            </a:r>
          </a:p>
        </p:txBody>
      </p:sp>
      <p:sp>
        <p:nvSpPr>
          <p:cNvPr id="621571" name="Rectangle 3"/>
          <p:cNvSpPr>
            <a:spLocks noGrp="1" noChangeArrowheads="1"/>
          </p:cNvSpPr>
          <p:nvPr>
            <p:ph type="body" idx="1"/>
          </p:nvPr>
        </p:nvSpPr>
        <p:spPr/>
        <p:txBody>
          <a:bodyPr/>
          <a:lstStyle/>
          <a:p>
            <a:r>
              <a:rPr lang="en-US" dirty="0"/>
              <a:t>Does everyone know where </a:t>
            </a:r>
            <a:r>
              <a:rPr lang="en-US" dirty="0" smtClean="0"/>
              <a:t>the Mississippi River </a:t>
            </a:r>
            <a:r>
              <a:rPr lang="en-US" dirty="0"/>
              <a:t>is</a:t>
            </a:r>
          </a:p>
          <a:p>
            <a:r>
              <a:rPr lang="en-US" dirty="0"/>
              <a:t>If not, here it is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r>
              <a:rPr lang="en-US" baseline="0" dirty="0" smtClean="0"/>
              <a:t> Over Time</a:t>
            </a:r>
            <a:endParaRPr lang="en-US" dirty="0"/>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86FAF3B7-C5DC-4C9E-9D03-7E159783DDC4}" type="slidenum">
              <a:rPr lang="en-US" smtClean="0"/>
              <a:pPr>
                <a:defRPr/>
              </a:pPr>
              <a:t>50</a:t>
            </a:fld>
            <a:endParaRPr lang="en-US" dirty="0"/>
          </a:p>
        </p:txBody>
      </p:sp>
      <p:pic>
        <p:nvPicPr>
          <p:cNvPr id="11" name="Table Placeholder 10"/>
          <p:cNvPicPr>
            <a:picLocks noGrp="1" noChangeAspect="1"/>
          </p:cNvPicPr>
          <p:nvPr>
            <p:ph type="tbl" idx="1"/>
          </p:nvPr>
        </p:nvPicPr>
        <p:blipFill>
          <a:blip r:embed="rId2">
            <a:extLst>
              <a:ext uri="{28A0092B-C50C-407E-A947-70E740481C1C}">
                <a14:useLocalDpi xmlns:a14="http://schemas.microsoft.com/office/drawing/2010/main" val="0"/>
              </a:ext>
            </a:extLst>
          </a:blip>
          <a:stretch>
            <a:fillRect/>
          </a:stretch>
        </p:blipFill>
        <p:spPr>
          <a:xfrm>
            <a:off x="1688823" y="1600200"/>
            <a:ext cx="5931177" cy="4525963"/>
          </a:xfrm>
        </p:spPr>
      </p:pic>
    </p:spTree>
    <p:extLst>
      <p:ext uri="{BB962C8B-B14F-4D97-AF65-F5344CB8AC3E}">
        <p14:creationId xmlns:p14="http://schemas.microsoft.com/office/powerpoint/2010/main" val="3399045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Next</a:t>
            </a:r>
            <a:endParaRPr lang="en-US" dirty="0"/>
          </a:p>
        </p:txBody>
      </p:sp>
      <p:sp>
        <p:nvSpPr>
          <p:cNvPr id="3" name="Content Placeholder 2"/>
          <p:cNvSpPr>
            <a:spLocks noGrp="1"/>
          </p:cNvSpPr>
          <p:nvPr>
            <p:ph idx="1"/>
          </p:nvPr>
        </p:nvSpPr>
        <p:spPr/>
        <p:txBody>
          <a:bodyPr/>
          <a:lstStyle/>
          <a:p>
            <a:r>
              <a:rPr lang="en-US" dirty="0" smtClean="0"/>
              <a:t>The question now is which one of these will dominate or will a</a:t>
            </a:r>
            <a:r>
              <a:rPr lang="en-US" baseline="0" dirty="0" smtClean="0"/>
              <a:t> new method be the best choice</a:t>
            </a:r>
          </a:p>
          <a:p>
            <a:r>
              <a:rPr lang="en-US" baseline="0" dirty="0" smtClean="0"/>
              <a:t>Andy Gottlieb in a series of articles in Network World in 2012 and 2013 has argued that a new method is the best choice</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51</a:t>
            </a:fld>
            <a:endParaRPr lang="en-US" dirty="0"/>
          </a:p>
        </p:txBody>
      </p:sp>
    </p:spTree>
    <p:extLst>
      <p:ext uri="{BB962C8B-B14F-4D97-AF65-F5344CB8AC3E}">
        <p14:creationId xmlns:p14="http://schemas.microsoft.com/office/powerpoint/2010/main" val="1772907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Next</a:t>
            </a:r>
            <a:endParaRPr lang="en-US" dirty="0"/>
          </a:p>
        </p:txBody>
      </p:sp>
      <p:sp>
        <p:nvSpPr>
          <p:cNvPr id="3" name="Content Placeholder 2"/>
          <p:cNvSpPr>
            <a:spLocks noGrp="1"/>
          </p:cNvSpPr>
          <p:nvPr>
            <p:ph idx="1"/>
          </p:nvPr>
        </p:nvSpPr>
        <p:spPr/>
        <p:txBody>
          <a:bodyPr/>
          <a:lstStyle/>
          <a:p>
            <a:r>
              <a:rPr lang="en-US" baseline="0" dirty="0" smtClean="0"/>
              <a:t>In essence it argues that a distributed method based on using the Internet and hosted data centers is the way of the future</a:t>
            </a:r>
          </a:p>
          <a:p>
            <a:r>
              <a:rPr lang="en-US" baseline="0" dirty="0" smtClean="0"/>
              <a:t>Here is why he believes while MPLS was the best choice it is no longer</a:t>
            </a:r>
          </a:p>
          <a:p>
            <a:r>
              <a:rPr lang="en-US" baseline="0" dirty="0" smtClean="0"/>
              <a:t>Here is what he writes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52</a:t>
            </a:fld>
            <a:endParaRPr lang="en-US" dirty="0"/>
          </a:p>
        </p:txBody>
      </p:sp>
    </p:spTree>
    <p:extLst>
      <p:ext uri="{BB962C8B-B14F-4D97-AF65-F5344CB8AC3E}">
        <p14:creationId xmlns:p14="http://schemas.microsoft.com/office/powerpoint/2010/main" val="37714747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Next</a:t>
            </a:r>
            <a:endParaRPr lang="en-US" dirty="0"/>
          </a:p>
        </p:txBody>
      </p:sp>
      <p:sp>
        <p:nvSpPr>
          <p:cNvPr id="3" name="Content Placeholder 2"/>
          <p:cNvSpPr>
            <a:spLocks noGrp="1"/>
          </p:cNvSpPr>
          <p:nvPr>
            <p:ph idx="1"/>
          </p:nvPr>
        </p:nvSpPr>
        <p:spPr/>
        <p:txBody>
          <a:bodyPr/>
          <a:lstStyle/>
          <a:p>
            <a:pPr lvl="1"/>
            <a:r>
              <a:rPr lang="en-US" dirty="0" smtClean="0"/>
              <a:t>As we began to cover last time, until recently, if you were an enterprise WAN manager responsible for a serious WAN, you probably needed MPLS</a:t>
            </a:r>
          </a:p>
          <a:p>
            <a:pPr lvl="1"/>
            <a:r>
              <a:rPr lang="en-US" dirty="0" smtClean="0"/>
              <a:t>Thanks to the Next-generation Enterprise WAN (NEW) architecture, this is no longer the case</a:t>
            </a:r>
          </a:p>
          <a:p>
            <a:pPr lvl="1"/>
            <a:r>
              <a:rPr lang="en-US" dirty="0" smtClean="0"/>
              <a:t>Yet many myths persist as to why MPLS is necessary for the enterprise WAN</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53</a:t>
            </a:fld>
            <a:endParaRPr lang="en-US" dirty="0"/>
          </a:p>
        </p:txBody>
      </p:sp>
    </p:spTree>
    <p:extLst>
      <p:ext uri="{BB962C8B-B14F-4D97-AF65-F5344CB8AC3E}">
        <p14:creationId xmlns:p14="http://schemas.microsoft.com/office/powerpoint/2010/main" val="2879399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If my main point in this series is that going forward MPLS need not be the guts of an enterprise WAN strategy, and certainly is not the service to which companies should be putting additional resources as me move towards the age of the cloud, my secondary point is that WAN managers almost surely made the right choice in going with MPLS, despite how expensive it is, given the choices and technologies available at the time</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54</a:t>
            </a:fld>
            <a:endParaRPr lang="en-US" dirty="0"/>
          </a:p>
        </p:txBody>
      </p:sp>
    </p:spTree>
    <p:extLst>
      <p:ext uri="{BB962C8B-B14F-4D97-AF65-F5344CB8AC3E}">
        <p14:creationId xmlns:p14="http://schemas.microsoft.com/office/powerpoint/2010/main" val="1637400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Today, we'll tackle a couple of commonly held myths around MPLS</a:t>
            </a:r>
          </a:p>
          <a:p>
            <a:pPr lvl="2"/>
            <a:r>
              <a:rPr lang="en-US" dirty="0" smtClean="0"/>
              <a:t>I need a full mesh between all my locations because we have any-any traffic patterns</a:t>
            </a:r>
          </a:p>
          <a:p>
            <a:pPr lvl="2"/>
            <a:r>
              <a:rPr lang="en-US" dirty="0" smtClean="0"/>
              <a:t>and</a:t>
            </a:r>
          </a:p>
          <a:p>
            <a:pPr lvl="2"/>
            <a:r>
              <a:rPr lang="en-US" dirty="0" smtClean="0"/>
              <a:t>need a full mesh for VoIP</a:t>
            </a:r>
          </a:p>
          <a:p>
            <a:pPr lvl="1"/>
            <a:r>
              <a:rPr lang="en-US" dirty="0" smtClean="0"/>
              <a:t>And if I need a full mesh, it follows that I basically need MPLS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55</a:t>
            </a:fld>
            <a:endParaRPr lang="en-US" dirty="0"/>
          </a:p>
        </p:txBody>
      </p:sp>
    </p:spTree>
    <p:extLst>
      <p:ext uri="{BB962C8B-B14F-4D97-AF65-F5344CB8AC3E}">
        <p14:creationId xmlns:p14="http://schemas.microsoft.com/office/powerpoint/2010/main" val="3468018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The historical truth here is that MPLS came along after Frame Relay, right around the same time that enterprises were looking to deploy VoIP on their WAN</a:t>
            </a:r>
          </a:p>
          <a:p>
            <a:pPr lvl="1"/>
            <a:r>
              <a:rPr lang="en-US" dirty="0" smtClean="0"/>
              <a:t>Frame Relay required paying for Permanent Virtual Circuits (PVCs) between any pair of locations</a:t>
            </a:r>
          </a:p>
          <a:p>
            <a:pPr lvl="1"/>
            <a:r>
              <a:rPr lang="en-US" dirty="0" smtClean="0"/>
              <a:t>Given the cost of the PVCs, creating a full mesh was quite expensive under Frame Relay</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56</a:t>
            </a:fld>
            <a:endParaRPr lang="en-US" dirty="0"/>
          </a:p>
        </p:txBody>
      </p:sp>
    </p:spTree>
    <p:extLst>
      <p:ext uri="{BB962C8B-B14F-4D97-AF65-F5344CB8AC3E}">
        <p14:creationId xmlns:p14="http://schemas.microsoft.com/office/powerpoint/2010/main" val="1516918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Telecom service providers were eager to upgrade customers from Frame Relay to MPLS, frequently getting customers to upgrade smaller sites from fractional T1 links to the full T1 connections that in practice are the minimum for MPLS in the process</a:t>
            </a:r>
          </a:p>
          <a:p>
            <a:pPr lvl="1"/>
            <a:r>
              <a:rPr lang="en-US" dirty="0" smtClean="0"/>
              <a:t>The fact that migrating customers from Frame Relay to MPLS could also lower the SP's internal costs by coalescing around a single WAN architecture was icing on the cake</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57</a:t>
            </a:fld>
            <a:endParaRPr lang="en-US" dirty="0"/>
          </a:p>
        </p:txBody>
      </p:sp>
    </p:spTree>
    <p:extLst>
      <p:ext uri="{BB962C8B-B14F-4D97-AF65-F5344CB8AC3E}">
        <p14:creationId xmlns:p14="http://schemas.microsoft.com/office/powerpoint/2010/main" val="3388849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And so the SPs sold full mesh MPLS as a less expensive way to deploy VoIP in the enterprise WAN</a:t>
            </a:r>
          </a:p>
          <a:p>
            <a:pPr lvl="1"/>
            <a:r>
              <a:rPr lang="en-US" dirty="0" smtClean="0"/>
              <a:t>MPLS also had better </a:t>
            </a:r>
            <a:r>
              <a:rPr lang="en-US" dirty="0" err="1" smtClean="0"/>
              <a:t>QoS</a:t>
            </a:r>
            <a:r>
              <a:rPr lang="en-US" dirty="0" smtClean="0"/>
              <a:t> capabilities than Frame Relay, something we'll return to in a future column</a:t>
            </a:r>
          </a:p>
          <a:p>
            <a:pPr lvl="1"/>
            <a:r>
              <a:rPr lang="en-US" dirty="0" smtClean="0"/>
              <a:t>But the fact is that MPLS was superior to Frame Relay from a price perspective, not that a full mesh was necessary to effectively support applications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58</a:t>
            </a:fld>
            <a:endParaRPr lang="en-US" dirty="0"/>
          </a:p>
        </p:txBody>
      </p:sp>
    </p:spTree>
    <p:extLst>
      <p:ext uri="{BB962C8B-B14F-4D97-AF65-F5344CB8AC3E}">
        <p14:creationId xmlns:p14="http://schemas.microsoft.com/office/powerpoint/2010/main" val="51069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Apart from better pricing then Frame Relay offered, full mesh capability does have some advantages from the enterprise customer's perspective</a:t>
            </a:r>
          </a:p>
          <a:p>
            <a:pPr lvl="1"/>
            <a:r>
              <a:rPr lang="en-US" dirty="0" smtClean="0"/>
              <a:t>It is easier to manage than a system with a bunch of PVCs</a:t>
            </a:r>
          </a:p>
          <a:p>
            <a:pPr lvl="1"/>
            <a:r>
              <a:rPr lang="en-US" dirty="0" smtClean="0"/>
              <a:t>For bulk data transfer applications, bandwidth available is a much more important factor than latency</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59</a:t>
            </a:fld>
            <a:endParaRPr lang="en-US" dirty="0"/>
          </a:p>
        </p:txBody>
      </p:sp>
    </p:spTree>
    <p:extLst>
      <p:ext uri="{BB962C8B-B14F-4D97-AF65-F5344CB8AC3E}">
        <p14:creationId xmlns:p14="http://schemas.microsoft.com/office/powerpoint/2010/main" val="3750646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6" t="50000" r="8333" b="10417"/>
          <a:stretch/>
        </p:blipFill>
        <p:spPr bwMode="auto">
          <a:xfrm>
            <a:off x="270933" y="2057400"/>
            <a:ext cx="839893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7" name="Slide Number Placeholder 5"/>
          <p:cNvSpPr>
            <a:spLocks noGrp="1"/>
          </p:cNvSpPr>
          <p:nvPr>
            <p:ph type="sldNum" sz="quarter" idx="12"/>
          </p:nvPr>
        </p:nvSpPr>
        <p:spPr/>
        <p:txBody>
          <a:bodyPr/>
          <a:lstStyle/>
          <a:p>
            <a:fld id="{FD41EAC6-B42D-4B7F-8A8F-F92A0E2A8ADE}" type="slidenum">
              <a:rPr lang="en-US"/>
              <a:pPr/>
              <a:t>6</a:t>
            </a:fld>
            <a:endParaRPr lang="en-US" dirty="0"/>
          </a:p>
        </p:txBody>
      </p:sp>
      <p:sp>
        <p:nvSpPr>
          <p:cNvPr id="595970" name="Rectangle 2"/>
          <p:cNvSpPr>
            <a:spLocks noGrp="1" noChangeArrowheads="1"/>
          </p:cNvSpPr>
          <p:nvPr>
            <p:ph type="title"/>
          </p:nvPr>
        </p:nvSpPr>
        <p:spPr/>
        <p:txBody>
          <a:bodyPr/>
          <a:lstStyle/>
          <a:p>
            <a:r>
              <a:rPr lang="en-US" dirty="0"/>
              <a:t>Creating a WAN</a:t>
            </a:r>
          </a:p>
        </p:txBody>
      </p:sp>
      <p:sp>
        <p:nvSpPr>
          <p:cNvPr id="595972" name="Oval 4"/>
          <p:cNvSpPr>
            <a:spLocks noChangeArrowheads="1"/>
          </p:cNvSpPr>
          <p:nvPr/>
        </p:nvSpPr>
        <p:spPr bwMode="auto">
          <a:xfrm rot="20859490">
            <a:off x="4348246" y="2069402"/>
            <a:ext cx="782333" cy="2701000"/>
          </a:xfrm>
          <a:prstGeom prst="ellipse">
            <a:avLst/>
          </a:prstGeom>
          <a:noFill/>
          <a:ln w="50800">
            <a:solidFill>
              <a:srgbClr val="FF0000"/>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For real-time traffic like voice, avoidance of packet loss and large latency variability (i.e. jitter) are what matters</a:t>
            </a:r>
          </a:p>
          <a:p>
            <a:pPr lvl="1"/>
            <a:r>
              <a:rPr lang="en-US" dirty="0" smtClean="0"/>
              <a:t>But 10 to 30 additional milliseconds of fixed latency, which is what results from a typical hub-and-spoke approach, has no real impact on the quality of a voice call</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60</a:t>
            </a:fld>
            <a:endParaRPr lang="en-US" dirty="0"/>
          </a:p>
        </p:txBody>
      </p:sp>
    </p:spTree>
    <p:extLst>
      <p:ext uri="{BB962C8B-B14F-4D97-AF65-F5344CB8AC3E}">
        <p14:creationId xmlns:p14="http://schemas.microsoft.com/office/powerpoint/2010/main" val="1678648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Only if the call were going halfway around the world in the first place, and so perhaps on the edge of the ~250 millisecond end-to-end delay where voice conversations start to "feel" materially different than across-town conversations, might the additional delay make any appreciable difference, and even then the difference is likely to be small indeed</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61</a:t>
            </a:fld>
            <a:endParaRPr lang="en-US" dirty="0"/>
          </a:p>
        </p:txBody>
      </p:sp>
    </p:spTree>
    <p:extLst>
      <p:ext uri="{BB962C8B-B14F-4D97-AF65-F5344CB8AC3E}">
        <p14:creationId xmlns:p14="http://schemas.microsoft.com/office/powerpoint/2010/main" val="844974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Other than real-time applications like voice and perhaps the occasional large file transfer, the data center consolidation trend of the last decade means the old 80-20 rule is probably more like 90-10 now in terms of most WAN traffic going to/from one or a small number of data centers</a:t>
            </a:r>
          </a:p>
          <a:p>
            <a:pPr lvl="1"/>
            <a:r>
              <a:rPr lang="en-US" dirty="0" smtClean="0"/>
              <a:t>And so a full mesh isn't needed to deal with real-life traffic patterns, nor is it needed to deal with real-time traffic either</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62</a:t>
            </a:fld>
            <a:endParaRPr lang="en-US" dirty="0"/>
          </a:p>
        </p:txBody>
      </p:sp>
    </p:spTree>
    <p:extLst>
      <p:ext uri="{BB962C8B-B14F-4D97-AF65-F5344CB8AC3E}">
        <p14:creationId xmlns:p14="http://schemas.microsoft.com/office/powerpoint/2010/main" val="7777895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Now, if there are no downsides to having a full mesh, then by all means an enterprise should take advantage of it, which is part of why enterprise WAN managers made the correct decision last decade in switching from Frame Relay to MPLS</a:t>
            </a:r>
          </a:p>
          <a:p>
            <a:pPr lvl="1"/>
            <a:r>
              <a:rPr lang="en-US" dirty="0" smtClean="0"/>
              <a:t>But there are in fact some disadvantages</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63</a:t>
            </a:fld>
            <a:endParaRPr lang="en-US" dirty="0"/>
          </a:p>
        </p:txBody>
      </p:sp>
    </p:spTree>
    <p:extLst>
      <p:ext uri="{BB962C8B-B14F-4D97-AF65-F5344CB8AC3E}">
        <p14:creationId xmlns:p14="http://schemas.microsoft.com/office/powerpoint/2010/main" val="3146922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From a technical perspective, it is much harder to do optimum inbound traffic management of last-mile links when faced with a full mesh, as opposed to handling traffic from a much smaller number of locations</a:t>
            </a:r>
          </a:p>
          <a:p>
            <a:pPr lvl="1"/>
            <a:r>
              <a:rPr lang="en-US" dirty="0" smtClean="0"/>
              <a:t>And to support public and hybrid cloud computing, doing a full mesh from every public cloud location is likely to be prohibitively complex</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64</a:t>
            </a:fld>
            <a:endParaRPr lang="en-US" dirty="0"/>
          </a:p>
        </p:txBody>
      </p:sp>
    </p:spTree>
    <p:extLst>
      <p:ext uri="{BB962C8B-B14F-4D97-AF65-F5344CB8AC3E}">
        <p14:creationId xmlns:p14="http://schemas.microsoft.com/office/powerpoint/2010/main" val="3922734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dirty="0" smtClean="0"/>
              <a:t>More importantly, by leveraging the vastly lower cost, more competitive public Internet, non-meshed enterprise WAN approaches this decade can be far less expensive</a:t>
            </a:r>
          </a:p>
          <a:p>
            <a:pPr lvl="1"/>
            <a:r>
              <a:rPr lang="en-US" dirty="0" smtClean="0"/>
              <a:t>Done properly, they can offer far more bandwidth and so deliver better application performance</a:t>
            </a:r>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65</a:t>
            </a:fld>
            <a:endParaRPr lang="en-US" dirty="0"/>
          </a:p>
        </p:txBody>
      </p:sp>
    </p:spTree>
    <p:extLst>
      <p:ext uri="{BB962C8B-B14F-4D97-AF65-F5344CB8AC3E}">
        <p14:creationId xmlns:p14="http://schemas.microsoft.com/office/powerpoint/2010/main" val="16680757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Next</a:t>
            </a:r>
          </a:p>
        </p:txBody>
      </p:sp>
      <p:sp>
        <p:nvSpPr>
          <p:cNvPr id="3" name="Content Placeholder 2"/>
          <p:cNvSpPr>
            <a:spLocks noGrp="1"/>
          </p:cNvSpPr>
          <p:nvPr>
            <p:ph idx="1"/>
          </p:nvPr>
        </p:nvSpPr>
        <p:spPr/>
        <p:txBody>
          <a:bodyPr/>
          <a:lstStyle/>
          <a:p>
            <a:pPr lvl="1"/>
            <a:r>
              <a:rPr lang="en-US" smtClean="0"/>
              <a:t>So while there may be benefits to MPLS, and while some WAN managers will be more comfortable with it than alternatives for some time to come, the need for a full mesh is definitely not a legitimate justification for deploying MPLS</a:t>
            </a:r>
            <a:endParaRPr lang="en-US"/>
          </a:p>
        </p:txBody>
      </p:sp>
      <p:sp>
        <p:nvSpPr>
          <p:cNvPr id="4" name="Footer Placeholder 3"/>
          <p:cNvSpPr>
            <a:spLocks noGrp="1"/>
          </p:cNvSpPr>
          <p:nvPr>
            <p:ph type="ftr" sz="quarter" idx="11"/>
          </p:nvPr>
        </p:nvSpPr>
        <p:spPr/>
        <p:txBody>
          <a:bodyPr/>
          <a:lstStyle/>
          <a:p>
            <a:pPr>
              <a:defRPr/>
            </a:pPr>
            <a:r>
              <a:rPr lang="en-US" smtClean="0"/>
              <a:t>Copyright 2000-2014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693C5A5-0F05-4AE0-B82F-7E8748993E67}" type="slidenum">
              <a:rPr lang="en-US" smtClean="0"/>
              <a:pPr>
                <a:defRPr/>
              </a:pPr>
              <a:t>66</a:t>
            </a:fld>
            <a:endParaRPr lang="en-US" dirty="0"/>
          </a:p>
        </p:txBody>
      </p:sp>
    </p:spTree>
    <p:extLst>
      <p:ext uri="{BB962C8B-B14F-4D97-AF65-F5344CB8AC3E}">
        <p14:creationId xmlns:p14="http://schemas.microsoft.com/office/powerpoint/2010/main" val="1502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25ABC2CE-1176-4ADA-8CF0-1EC59CF2880D}" type="slidenum">
              <a:rPr lang="en-US"/>
              <a:pPr/>
              <a:t>7</a:t>
            </a:fld>
            <a:endParaRPr lang="en-US" dirty="0"/>
          </a:p>
        </p:txBody>
      </p:sp>
      <p:sp>
        <p:nvSpPr>
          <p:cNvPr id="596994" name="Rectangle 2"/>
          <p:cNvSpPr>
            <a:spLocks noGrp="1" noChangeArrowheads="1"/>
          </p:cNvSpPr>
          <p:nvPr>
            <p:ph type="title"/>
          </p:nvPr>
        </p:nvSpPr>
        <p:spPr/>
        <p:txBody>
          <a:bodyPr/>
          <a:lstStyle/>
          <a:p>
            <a:r>
              <a:rPr lang="en-US" dirty="0"/>
              <a:t>Creating a WAN</a:t>
            </a:r>
          </a:p>
        </p:txBody>
      </p:sp>
      <p:sp>
        <p:nvSpPr>
          <p:cNvPr id="596995" name="Rectangle 3"/>
          <p:cNvSpPr>
            <a:spLocks noGrp="1" noChangeArrowheads="1"/>
          </p:cNvSpPr>
          <p:nvPr>
            <p:ph type="body" idx="1"/>
          </p:nvPr>
        </p:nvSpPr>
        <p:spPr/>
        <p:txBody>
          <a:bodyPr/>
          <a:lstStyle/>
          <a:p>
            <a:r>
              <a:rPr lang="en-US" dirty="0" smtClean="0"/>
              <a:t>This</a:t>
            </a:r>
            <a:r>
              <a:rPr lang="en-US" baseline="0" dirty="0" smtClean="0"/>
              <a:t> is a break in transportation</a:t>
            </a:r>
            <a:endParaRPr lang="en-US" dirty="0" smtClean="0"/>
          </a:p>
          <a:p>
            <a:r>
              <a:rPr lang="en-US" dirty="0" smtClean="0"/>
              <a:t>It </a:t>
            </a:r>
            <a:r>
              <a:rPr lang="en-US" dirty="0"/>
              <a:t>is a break in </a:t>
            </a:r>
            <a:r>
              <a:rPr lang="en-US" dirty="0" smtClean="0"/>
              <a:t>transportation because</a:t>
            </a:r>
            <a:r>
              <a:rPr lang="en-US" baseline="0" dirty="0" smtClean="0"/>
              <a:t> </a:t>
            </a:r>
            <a:r>
              <a:rPr lang="en-US" dirty="0" smtClean="0"/>
              <a:t>connecting </a:t>
            </a:r>
            <a:r>
              <a:rPr lang="en-US" dirty="0"/>
              <a:t>Point A to Point </a:t>
            </a:r>
            <a:r>
              <a:rPr lang="en-US" dirty="0" smtClean="0"/>
              <a:t>B, in </a:t>
            </a:r>
            <a:r>
              <a:rPr lang="en-US" dirty="0"/>
              <a:t>this case Point A is the east bank of the Mississippi River and Point B is the west </a:t>
            </a:r>
            <a:r>
              <a:rPr lang="en-US" dirty="0" smtClean="0"/>
              <a:t>bank, requires changing the mode of transportation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3B40AD84-48AB-42DE-9902-A1F6CE3421EE}" type="slidenum">
              <a:rPr lang="en-US"/>
              <a:pPr/>
              <a:t>8</a:t>
            </a:fld>
            <a:endParaRPr lang="en-US" dirty="0"/>
          </a:p>
        </p:txBody>
      </p:sp>
      <p:sp>
        <p:nvSpPr>
          <p:cNvPr id="603138" name="Rectangle 2"/>
          <p:cNvSpPr>
            <a:spLocks noGrp="1" noChangeArrowheads="1"/>
          </p:cNvSpPr>
          <p:nvPr>
            <p:ph type="title"/>
          </p:nvPr>
        </p:nvSpPr>
        <p:spPr/>
        <p:txBody>
          <a:bodyPr/>
          <a:lstStyle/>
          <a:p>
            <a:r>
              <a:rPr lang="en-US" dirty="0" smtClean="0"/>
              <a:t>Creating a WAN</a:t>
            </a:r>
            <a:endParaRPr lang="en-US" dirty="0"/>
          </a:p>
        </p:txBody>
      </p:sp>
      <p:sp>
        <p:nvSpPr>
          <p:cNvPr id="2" name="Content Placeholder 1"/>
          <p:cNvSpPr>
            <a:spLocks noGrp="1"/>
          </p:cNvSpPr>
          <p:nvPr>
            <p:ph idx="1"/>
          </p:nvPr>
        </p:nvSpPr>
        <p:spPr/>
        <p:txBody>
          <a:bodyPr/>
          <a:lstStyle/>
          <a:p>
            <a:pPr lvl="0"/>
            <a:r>
              <a:rPr lang="en-US" dirty="0" smtClean="0"/>
              <a:t>As the WAN</a:t>
            </a:r>
            <a:r>
              <a:rPr lang="en-US" baseline="0" dirty="0" smtClean="0"/>
              <a:t> manager your job is to find the most </a:t>
            </a:r>
            <a:r>
              <a:rPr lang="en-US" dirty="0" smtClean="0"/>
              <a:t>efficient way to bridge the</a:t>
            </a:r>
            <a:r>
              <a:rPr lang="en-US" baseline="0" dirty="0" smtClean="0"/>
              <a:t> gap from Point A to Point B</a:t>
            </a:r>
          </a:p>
          <a:p>
            <a:pPr lvl="0"/>
            <a:r>
              <a:rPr lang="en-US" baseline="0" dirty="0" smtClean="0"/>
              <a:t>In the case where the Mississippi must be crossed the most efficient at present is a bridge to carry cars and trucks</a:t>
            </a:r>
          </a:p>
          <a:p>
            <a:pPr lvl="0"/>
            <a:r>
              <a:rPr lang="en-US" baseline="0" dirty="0" smtClean="0"/>
              <a:t>This requires no change in carriage or speed from one side of the Mississippi to the other</a:t>
            </a: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Copyright 2000-2014 Kenneth M. Chipps Ph.D. www.chipps.com</a:t>
            </a:r>
            <a:endParaRPr lang="en-US" dirty="0"/>
          </a:p>
        </p:txBody>
      </p:sp>
      <p:sp>
        <p:nvSpPr>
          <p:cNvPr id="6" name="Slide Number Placeholder 5"/>
          <p:cNvSpPr>
            <a:spLocks noGrp="1"/>
          </p:cNvSpPr>
          <p:nvPr>
            <p:ph type="sldNum" sz="quarter" idx="12"/>
          </p:nvPr>
        </p:nvSpPr>
        <p:spPr/>
        <p:txBody>
          <a:bodyPr/>
          <a:lstStyle/>
          <a:p>
            <a:fld id="{792C2331-33CC-457A-A73B-FEE3DC5805B1}" type="slidenum">
              <a:rPr lang="en-US"/>
              <a:pPr/>
              <a:t>9</a:t>
            </a:fld>
            <a:endParaRPr lang="en-US" dirty="0"/>
          </a:p>
        </p:txBody>
      </p:sp>
      <p:sp>
        <p:nvSpPr>
          <p:cNvPr id="598018" name="Rectangle 2"/>
          <p:cNvSpPr>
            <a:spLocks noGrp="1" noChangeArrowheads="1"/>
          </p:cNvSpPr>
          <p:nvPr>
            <p:ph type="title"/>
          </p:nvPr>
        </p:nvSpPr>
        <p:spPr/>
        <p:txBody>
          <a:bodyPr/>
          <a:lstStyle/>
          <a:p>
            <a:r>
              <a:rPr lang="en-US" dirty="0"/>
              <a:t>Creating a WAN</a:t>
            </a:r>
          </a:p>
        </p:txBody>
      </p:sp>
      <p:pic>
        <p:nvPicPr>
          <p:cNvPr id="598019" name="Picture 3"/>
          <p:cNvPicPr>
            <a:picLocks noChangeAspect="1" noChangeArrowheads="1"/>
          </p:cNvPicPr>
          <p:nvPr/>
        </p:nvPicPr>
        <p:blipFill>
          <a:blip r:embed="rId2" cstate="print"/>
          <a:srcRect l="6000" t="20667" r="3000" b="4666"/>
          <a:stretch>
            <a:fillRect/>
          </a:stretch>
        </p:blipFill>
        <p:spPr bwMode="auto">
          <a:xfrm>
            <a:off x="762000" y="1447800"/>
            <a:ext cx="7543800" cy="4641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1963</TotalTime>
  <Words>3692</Words>
  <Application>Microsoft Office PowerPoint</Application>
  <PresentationFormat>On-screen Show (4:3)</PresentationFormat>
  <Paragraphs>584</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CCNA</vt:lpstr>
      <vt:lpstr>Access Line Summary</vt:lpstr>
      <vt:lpstr>Objectives of This Section</vt:lpstr>
      <vt:lpstr>Creating a WAN</vt:lpstr>
      <vt:lpstr>Creating a WAN</vt:lpstr>
      <vt:lpstr>Creating a WAN</vt:lpstr>
      <vt:lpstr>Creating a WAN</vt:lpstr>
      <vt:lpstr>Creating a WAN</vt:lpstr>
      <vt:lpstr>Creating a WAN</vt:lpstr>
      <vt:lpstr>Creating a WAN</vt:lpstr>
      <vt:lpstr>Creating a WAN</vt:lpstr>
      <vt:lpstr>Creating a WAN</vt:lpstr>
      <vt:lpstr>What Does a WAN Manager Do</vt:lpstr>
      <vt:lpstr>What Does a WAN Manager Do</vt:lpstr>
      <vt:lpstr>What Does a WAN Manager Do</vt:lpstr>
      <vt:lpstr>What Does a WAN Manager Do</vt:lpstr>
      <vt:lpstr>Connecting Point A to Point B</vt:lpstr>
      <vt:lpstr>Summary Table</vt:lpstr>
      <vt:lpstr>Summary Table</vt:lpstr>
      <vt:lpstr>Connecting Point A to Point B</vt:lpstr>
      <vt:lpstr>Connecting Point A to Point B</vt:lpstr>
      <vt:lpstr>Connecting Point A to Point B</vt:lpstr>
      <vt:lpstr>Connecting Point A to Point B</vt:lpstr>
      <vt:lpstr>Connecting Point A to Point B</vt:lpstr>
      <vt:lpstr>Connecting Point A to Point B</vt:lpstr>
      <vt:lpstr>Connecting Point A to Point B</vt:lpstr>
      <vt:lpstr>Connecting Point A to Point B</vt:lpstr>
      <vt:lpstr>Connecting Point A to Point B</vt:lpstr>
      <vt:lpstr>Methods Not Generally Used</vt:lpstr>
      <vt:lpstr>If the Network is a CAN</vt:lpstr>
      <vt:lpstr>If the Network is a MAN</vt:lpstr>
      <vt:lpstr>To Connect Remote Offices</vt:lpstr>
      <vt:lpstr>To Connect Remote Offices</vt:lpstr>
      <vt:lpstr>Low Data Rate Applications</vt:lpstr>
      <vt:lpstr>High Data Rate Applications</vt:lpstr>
      <vt:lpstr>Redundant Links</vt:lpstr>
      <vt:lpstr>Redundant Links</vt:lpstr>
      <vt:lpstr>To Avoid All of This</vt:lpstr>
      <vt:lpstr>Implementation</vt:lpstr>
      <vt:lpstr>Implementation</vt:lpstr>
      <vt:lpstr>Look at the Installed Base</vt:lpstr>
      <vt:lpstr>Look at the Installed Base</vt:lpstr>
      <vt:lpstr>Look at the Installed Base</vt:lpstr>
      <vt:lpstr>Look at the Installed Base</vt:lpstr>
      <vt:lpstr>Progression Over Time</vt:lpstr>
      <vt:lpstr>Progression Over Time</vt:lpstr>
      <vt:lpstr>Progression Over Time</vt:lpstr>
      <vt:lpstr>Progression Over Time</vt:lpstr>
      <vt:lpstr>Progression Over Time</vt:lpstr>
      <vt:lpstr>Progression Over Time</vt:lpstr>
      <vt:lpstr>Progression Over Time</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lpstr>Where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Line Summary</dc:title>
  <dc:creator>Kenneth M. Chipps Ph.D.</dc:creator>
  <cp:lastModifiedBy>Kenneth M. Chipps Ph.D.</cp:lastModifiedBy>
  <cp:revision>231</cp:revision>
  <cp:lastPrinted>2011-05-01T22:41:26Z</cp:lastPrinted>
  <dcterms:created xsi:type="dcterms:W3CDTF">2000-09-27T16:26:34Z</dcterms:created>
  <dcterms:modified xsi:type="dcterms:W3CDTF">2014-03-07T14:38:31Z</dcterms:modified>
</cp:coreProperties>
</file>