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309" r:id="rId4"/>
    <p:sldId id="311" r:id="rId5"/>
    <p:sldId id="313" r:id="rId6"/>
    <p:sldId id="317" r:id="rId7"/>
    <p:sldId id="334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50" r:id="rId20"/>
    <p:sldId id="354" r:id="rId21"/>
    <p:sldId id="349" r:id="rId22"/>
    <p:sldId id="351" r:id="rId23"/>
    <p:sldId id="352" r:id="rId24"/>
    <p:sldId id="360" r:id="rId25"/>
    <p:sldId id="370" r:id="rId26"/>
    <p:sldId id="371" r:id="rId27"/>
    <p:sldId id="365" r:id="rId28"/>
    <p:sldId id="366" r:id="rId29"/>
    <p:sldId id="367" r:id="rId30"/>
    <p:sldId id="362" r:id="rId31"/>
    <p:sldId id="361" r:id="rId32"/>
    <p:sldId id="363" r:id="rId33"/>
    <p:sldId id="364" r:id="rId34"/>
    <p:sldId id="368" r:id="rId35"/>
    <p:sldId id="369" r:id="rId36"/>
    <p:sldId id="372" r:id="rId37"/>
    <p:sldId id="373" r:id="rId38"/>
    <p:sldId id="374" r:id="rId39"/>
    <p:sldId id="375" r:id="rId40"/>
    <p:sldId id="377" r:id="rId41"/>
    <p:sldId id="378" r:id="rId42"/>
    <p:sldId id="379" r:id="rId43"/>
    <p:sldId id="376" r:id="rId44"/>
    <p:sldId id="380" r:id="rId45"/>
    <p:sldId id="381" r:id="rId46"/>
    <p:sldId id="386" r:id="rId47"/>
    <p:sldId id="387" r:id="rId48"/>
    <p:sldId id="391" r:id="rId49"/>
    <p:sldId id="390" r:id="rId5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5" autoAdjust="0"/>
    <p:restoredTop sz="86346" autoAdjust="0"/>
  </p:normalViewPr>
  <p:slideViewPr>
    <p:cSldViewPr>
      <p:cViewPr varScale="1">
        <p:scale>
          <a:sx n="52" d="100"/>
          <a:sy n="52" d="100"/>
        </p:scale>
        <p:origin x="-9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195BFB4-E52B-457F-88E8-E5CC6D616D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32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1EADC69-F200-421F-B853-64AA2F2244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53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962400" cy="476250"/>
          </a:xfrm>
        </p:spPr>
        <p:txBody>
          <a:bodyPr/>
          <a:lstStyle>
            <a:lvl1pPr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6B8F9E-7A85-49D3-A43B-5E023A22D9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AC421-B9A7-4475-A351-0A831F7974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A027A-22DD-4363-BB3B-3E4EE13B09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1DCE5-C2AD-4DEF-B043-696668198E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F065B-B903-4AE7-BA25-90B31FE52C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8169C-DAB8-48B1-AEC3-ADCA9259A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7531B-38D8-442F-BD48-5A9979917B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7B442-F59E-4632-9E6C-E35E112394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FF774-C388-42CC-A8FF-DCA11BE37C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2C211-5F86-42DA-870A-6BBAD43CDF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75AA5-E41C-4E6C-AD2A-533E691D48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7DB86-39D6-420C-B54B-F2FA5F8446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21499-4546-4C1E-8214-0546B9E078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F503F-2524-4255-BEAA-D088C1546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5B6706E-9297-4E46-9A62-1F6FDC92EE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/>
              <a:t>ATM Frame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Last Update 2011.06.01</a:t>
            </a:r>
          </a:p>
          <a:p>
            <a:r>
              <a:rPr lang="en-US" sz="2400" dirty="0" smtClean="0"/>
              <a:t>1.0.0</a:t>
            </a:r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8F0380-F19F-4BE4-B286-7843F7E03840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Provider’s ADM</a:t>
            </a:r>
            <a:endParaRPr lang="en-US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33382F-33B4-4CCA-A664-09A091D2D682}" type="slidenum">
              <a:rPr lang="en-US"/>
              <a:pPr/>
              <a:t>10</a:t>
            </a:fld>
            <a:endParaRPr lang="en-US" dirty="0"/>
          </a:p>
        </p:txBody>
      </p:sp>
      <p:pic>
        <p:nvPicPr>
          <p:cNvPr id="41990" name="Picture 4" descr="D:\CCG\Notes\ClipArt\WAN\TelcoFiberCabi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447800"/>
            <a:ext cx="3098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64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Provider’s ADM</a:t>
            </a:r>
            <a:endParaRPr lang="en-US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sp>
        <p:nvSpPr>
          <p:cNvPr id="430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430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3B6425-CD06-41E7-8702-90D1C72C8130}" type="slidenum">
              <a:rPr lang="en-US"/>
              <a:pPr/>
              <a:t>11</a:t>
            </a:fld>
            <a:endParaRPr lang="en-US" dirty="0"/>
          </a:p>
        </p:txBody>
      </p:sp>
      <p:pic>
        <p:nvPicPr>
          <p:cNvPr id="43014" name="Picture 4" descr="D:\CCG\Notes\ClipArt\WAN\TelcoFiberCabinetFiberBreak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69342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437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Provider’s ADM</a:t>
            </a:r>
            <a:endParaRPr lang="en-US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440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71F1DB-9E50-430D-9F6A-08DE15F70CA4}" type="slidenum">
              <a:rPr lang="en-US"/>
              <a:pPr/>
              <a:t>12</a:t>
            </a:fld>
            <a:endParaRPr lang="en-US" dirty="0"/>
          </a:p>
        </p:txBody>
      </p:sp>
      <p:pic>
        <p:nvPicPr>
          <p:cNvPr id="44038" name="Picture 4" descr="D:\CCG\Notes\ClipArt\WAN\TelcoFiberCabinetFiberBreakoutOp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70104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43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Demarc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2FD7CB-F379-41D0-BDED-06DB72AA56E7}" type="slidenum">
              <a:rPr lang="en-US"/>
              <a:pPr/>
              <a:t>13</a:t>
            </a:fld>
            <a:endParaRPr lang="en-US" dirty="0"/>
          </a:p>
        </p:txBody>
      </p:sp>
      <p:pic>
        <p:nvPicPr>
          <p:cNvPr id="45062" name="Picture 4" descr="D:\CCG\Notes\ClipArt\WAN\CoaxDemarc2.jpg"/>
          <p:cNvPicPr>
            <a:picLocks noChangeAspect="1" noChangeArrowheads="1"/>
          </p:cNvPicPr>
          <p:nvPr/>
        </p:nvPicPr>
        <p:blipFill>
          <a:blip r:embed="rId2" cstate="print"/>
          <a:srcRect t="2426" b="2876"/>
          <a:stretch>
            <a:fillRect/>
          </a:stretch>
        </p:blipFill>
        <p:spPr bwMode="auto">
          <a:xfrm>
            <a:off x="914400" y="1524000"/>
            <a:ext cx="7239000" cy="4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44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460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0B592C-C48D-4F4A-9E31-E11167D2BD33}" type="slidenum">
              <a:rPr lang="en-US"/>
              <a:pPr/>
              <a:t>14</a:t>
            </a:fld>
            <a:endParaRPr lang="en-US" dirty="0"/>
          </a:p>
        </p:txBody>
      </p:sp>
      <p:pic>
        <p:nvPicPr>
          <p:cNvPr id="46086" name="Picture 4" descr="D:\CCG\Notes\ClipArt\WAN\Cisco7200VX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70104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303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 Card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sp>
        <p:nvSpPr>
          <p:cNvPr id="4710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471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D7C3E2-14EB-4711-AB03-B5408C38258F}" type="slidenum">
              <a:rPr lang="en-US"/>
              <a:pPr/>
              <a:t>15</a:t>
            </a:fld>
            <a:endParaRPr lang="en-US" dirty="0"/>
          </a:p>
        </p:txBody>
      </p:sp>
      <p:pic>
        <p:nvPicPr>
          <p:cNvPr id="47110" name="Picture 1028" descr="C:\A\Cisco7200VXRPorts.jpg"/>
          <p:cNvPicPr>
            <a:picLocks noChangeAspect="1" noChangeArrowheads="1"/>
          </p:cNvPicPr>
          <p:nvPr/>
        </p:nvPicPr>
        <p:blipFill>
          <a:blip r:embed="rId2" cstate="print"/>
          <a:srcRect t="24457"/>
          <a:stretch>
            <a:fillRect/>
          </a:stretch>
        </p:blipFill>
        <p:spPr bwMode="auto">
          <a:xfrm>
            <a:off x="609600" y="1524000"/>
            <a:ext cx="76962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990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of This Goes Away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sp>
        <p:nvSpPr>
          <p:cNvPr id="4813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481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29E5F8-D9ED-458D-9390-812F524E7818}" type="slidenum">
              <a:rPr lang="en-US"/>
              <a:pPr/>
              <a:t>16</a:t>
            </a:fld>
            <a:endParaRPr lang="en-US" dirty="0"/>
          </a:p>
        </p:txBody>
      </p:sp>
      <p:pic>
        <p:nvPicPr>
          <p:cNvPr id="48134" name="Picture 4" descr="D:\CCG\Notes\ClipArt\WAN\NodeRa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9342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33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of This Goes Away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5BDD21-8D3F-4594-A31E-6B1816A32DD6}" type="slidenum">
              <a:rPr lang="en-US"/>
              <a:pPr/>
              <a:t>17</a:t>
            </a:fld>
            <a:endParaRPr lang="en-US" dirty="0"/>
          </a:p>
        </p:txBody>
      </p:sp>
      <p:pic>
        <p:nvPicPr>
          <p:cNvPr id="49158" name="Picture 4" descr="D:\CCG\Notes\ClipArt\WAN\NodeRou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447800"/>
            <a:ext cx="3125788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33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of This Goes Away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01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20D823-8B1E-4B3F-8016-959D4428074B}" type="slidenum">
              <a:rPr lang="en-US"/>
              <a:pPr/>
              <a:t>18</a:t>
            </a:fld>
            <a:endParaRPr lang="en-US" dirty="0"/>
          </a:p>
        </p:txBody>
      </p:sp>
      <p:pic>
        <p:nvPicPr>
          <p:cNvPr id="50182" name="Picture 4" descr="D:\CCG\Notes\ClipArt\WAN\RouterBa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8580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393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Stays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9D852D-E45E-4DAA-8268-F94934F64D46}" type="slidenum">
              <a:rPr lang="en-US"/>
              <a:pPr/>
              <a:t>19</a:t>
            </a:fld>
            <a:endParaRPr lang="en-US" dirty="0"/>
          </a:p>
        </p:txBody>
      </p:sp>
      <p:pic>
        <p:nvPicPr>
          <p:cNvPr id="40966" name="Picture 4" descr="D:\CCG\Notes\ClipArt\WAN\TelcoCabinetCl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447800"/>
            <a:ext cx="3098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170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This Section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</a:t>
            </a:r>
          </a:p>
          <a:p>
            <a:pPr lvl="1"/>
            <a:r>
              <a:rPr lang="en-US" dirty="0" smtClean="0"/>
              <a:t>What an ATM frame looks like</a:t>
            </a: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EB8A43-3868-4CAA-A35A-44076F44AEC9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Stays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2FD7CB-F379-41D0-BDED-06DB72AA56E7}" type="slidenum">
              <a:rPr lang="en-US"/>
              <a:pPr/>
              <a:t>20</a:t>
            </a:fld>
            <a:endParaRPr lang="en-US" dirty="0"/>
          </a:p>
        </p:txBody>
      </p:sp>
      <p:pic>
        <p:nvPicPr>
          <p:cNvPr id="45062" name="Picture 4" descr="D:\CCG\Notes\ClipArt\WAN\CoaxDemarc2.jpg"/>
          <p:cNvPicPr>
            <a:picLocks noChangeAspect="1" noChangeArrowheads="1"/>
          </p:cNvPicPr>
          <p:nvPr/>
        </p:nvPicPr>
        <p:blipFill>
          <a:blip r:embed="rId2" cstate="print"/>
          <a:srcRect t="2426" b="2876"/>
          <a:stretch>
            <a:fillRect/>
          </a:stretch>
        </p:blipFill>
        <p:spPr bwMode="auto">
          <a:xfrm>
            <a:off x="914400" y="1524000"/>
            <a:ext cx="7239000" cy="4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619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Stays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460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0B592C-C48D-4F4A-9E31-E11167D2BD33}" type="slidenum">
              <a:rPr lang="en-US"/>
              <a:pPr/>
              <a:t>21</a:t>
            </a:fld>
            <a:endParaRPr lang="en-US" dirty="0"/>
          </a:p>
        </p:txBody>
      </p:sp>
      <p:pic>
        <p:nvPicPr>
          <p:cNvPr id="46086" name="Picture 4" descr="D:\CCG\Notes\ClipArt\WAN\Cisco7200VX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70104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557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</a:t>
            </a:r>
            <a:r>
              <a:rPr lang="en-US" baseline="0" dirty="0" smtClean="0"/>
              <a:t>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several ways of setting up</a:t>
            </a:r>
            <a:r>
              <a:rPr lang="en-US" baseline="0" dirty="0" smtClean="0"/>
              <a:t> </a:t>
            </a:r>
            <a:r>
              <a:rPr lang="en-US" dirty="0" smtClean="0"/>
              <a:t>Channelized ATM in a router</a:t>
            </a:r>
          </a:p>
          <a:p>
            <a:r>
              <a:rPr lang="en-US" dirty="0" smtClean="0"/>
              <a:t>Here is one example</a:t>
            </a:r>
          </a:p>
          <a:p>
            <a:pPr lvl="1" rtl="0" eaLnBrk="1" latinLnBrk="0" hangingPunct="1"/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interface ATM1/0.1 multipoint</a:t>
            </a:r>
            <a:endParaRPr lang="en-US" sz="2800" dirty="0" smtClean="0">
              <a:effectLst/>
            </a:endParaRPr>
          </a:p>
          <a:p>
            <a:pPr lvl="1" rtl="0" eaLnBrk="1" latinLnBrk="0" hangingPunct="1"/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 address 10.0.0.2 255.0.0.0</a:t>
            </a:r>
            <a:endParaRPr lang="en-US" dirty="0" smtClean="0">
              <a:effectLst/>
            </a:endParaRPr>
          </a:p>
          <a:p>
            <a:pPr lvl="1" rtl="0" eaLnBrk="1" latinLnBrk="0" hangingPunct="1"/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ip directed-broadcast</a:t>
            </a:r>
            <a:endParaRPr lang="en-US" dirty="0" smtClean="0">
              <a:effectLst/>
            </a:endParaRPr>
          </a:p>
          <a:p>
            <a:pPr lvl="1" rtl="0" eaLnBrk="1" latinLnBrk="0" hangingPunct="1"/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pvc ip 1/116</a:t>
            </a:r>
            <a:endParaRPr lang="en-US" dirty="0" smtClean="0">
              <a:effectLst/>
            </a:endParaRPr>
          </a:p>
          <a:p>
            <a:pPr lvl="1" rtl="0" eaLnBrk="1" latinLnBrk="0" hangingPunct="1"/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protocol ip 10.0.0.1 broadcast</a:t>
            </a:r>
            <a:endParaRPr lang="en-US" dirty="0" smtClean="0">
              <a:effectLst/>
            </a:endParaRPr>
          </a:p>
          <a:p>
            <a:pPr lvl="1" rtl="0" eaLnBrk="1" latinLnBrk="0" hangingPunct="1"/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encapsulation aal5mux ip</a:t>
            </a:r>
            <a:endParaRPr lang="en-US" dirty="0" smtClean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7531B-38D8-442F-BD48-5A9979917B8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1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rtl="0" eaLnBrk="1" latinLnBrk="0" hangingPunct="1"/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pvc ipx 1/117</a:t>
            </a:r>
            <a:endParaRPr lang="en-US" dirty="0" smtClean="0">
              <a:effectLst/>
            </a:endParaRPr>
          </a:p>
          <a:p>
            <a:pPr lvl="1" rtl="0" eaLnBrk="1" latinLnBrk="0" hangingPunct="1"/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protocol ipx AA.00d0.069a.7c00 broadcast</a:t>
            </a:r>
            <a:endParaRPr lang="en-US" dirty="0" smtClean="0">
              <a:effectLst/>
            </a:endParaRPr>
          </a:p>
          <a:p>
            <a:pPr lvl="1" rtl="0" eaLnBrk="1" latinLnBrk="0" hangingPunct="1"/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encapsulation aal5mux ipx</a:t>
            </a:r>
            <a:endParaRPr lang="en-US" dirty="0" smtClean="0">
              <a:effectLst/>
            </a:endParaRPr>
          </a:p>
          <a:p>
            <a:pPr lvl="1" rtl="0" eaLnBrk="1" latinLnBrk="0" hangingPunct="1"/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ipx network AA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7531B-38D8-442F-BD48-5A9979917B8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5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</a:t>
            </a:r>
            <a:r>
              <a:rPr lang="en-US" baseline="0" dirty="0" smtClean="0"/>
              <a:t>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</a:t>
            </a:r>
            <a:r>
              <a:rPr lang="en-US" baseline="0" dirty="0" smtClean="0"/>
              <a:t> types of ATM cells</a:t>
            </a:r>
          </a:p>
          <a:p>
            <a:r>
              <a:rPr lang="en-US" dirty="0" smtClean="0"/>
              <a:t>Let’s look at a standard format ATM cell</a:t>
            </a:r>
          </a:p>
          <a:p>
            <a:r>
              <a:rPr lang="en-US" dirty="0" smtClean="0"/>
              <a:t>Download and open in Wireshark</a:t>
            </a:r>
          </a:p>
          <a:p>
            <a:pPr lvl="1"/>
            <a:r>
              <a:rPr lang="en-US" dirty="0" smtClean="0"/>
              <a:t>atm_sscop.pcap</a:t>
            </a:r>
          </a:p>
          <a:p>
            <a:pPr lvl="0"/>
            <a:r>
              <a:rPr lang="en-US" dirty="0" smtClean="0"/>
              <a:t>Select frame</a:t>
            </a:r>
            <a:r>
              <a:rPr lang="en-US" baseline="0" dirty="0" smtClean="0"/>
              <a:t> 1</a:t>
            </a:r>
            <a:endParaRPr lang="en-US" dirty="0" smtClean="0"/>
          </a:p>
          <a:p>
            <a:pPr lvl="0"/>
            <a:r>
              <a:rPr lang="en-US" dirty="0" smtClean="0"/>
              <a:t>Expand the Asynchronous Transfer Mode layer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7531B-38D8-442F-BD48-5A9979917B8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2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 only fields displayed by Wireshark are</a:t>
            </a:r>
          </a:p>
          <a:p>
            <a:pPr lvl="1"/>
            <a:r>
              <a:rPr lang="en-US" dirty="0" smtClean="0"/>
              <a:t>VCI</a:t>
            </a:r>
          </a:p>
          <a:p>
            <a:pPr lvl="1"/>
            <a:r>
              <a:rPr lang="en-US" dirty="0" smtClean="0"/>
              <a:t>VPI</a:t>
            </a:r>
          </a:p>
          <a:p>
            <a:pPr lvl="1"/>
            <a:r>
              <a:rPr lang="en-US" dirty="0" smtClean="0"/>
              <a:t>PTI</a:t>
            </a:r>
            <a:r>
              <a:rPr lang="en-US" baseline="0" dirty="0" smtClean="0"/>
              <a:t> shown on three lines</a:t>
            </a:r>
          </a:p>
          <a:p>
            <a:pPr lvl="0"/>
            <a:r>
              <a:rPr lang="en-US" dirty="0" smtClean="0"/>
              <a:t>They appear in this capture file in reverse order of how the cell is typically defined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7531B-38D8-442F-BD48-5A9979917B8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7531B-38D8-442F-BD48-5A9979917B8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/>
          <a:stretch/>
        </p:blipFill>
        <p:spPr bwMode="auto">
          <a:xfrm>
            <a:off x="1194816" y="1600200"/>
            <a:ext cx="6729984" cy="452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7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Here are the fields in an ATM 5 byte header as shown in a discussion on the Microsoft TechNet web site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7531B-38D8-442F-BD48-5A9979917B8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 Cell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7531B-38D8-442F-BD48-5A9979917B8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5" t="64352" r="31771" b="17824"/>
          <a:stretch/>
        </p:blipFill>
        <p:spPr bwMode="auto">
          <a:xfrm>
            <a:off x="457198" y="1600199"/>
            <a:ext cx="8232891" cy="288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78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GFC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GFC – Generic Flow Control is 4 bits that was designed for flow control, but was never standardized</a:t>
            </a:r>
          </a:p>
          <a:p>
            <a:r>
              <a:rPr lang="en-US" dirty="0" smtClean="0"/>
              <a:t>So this field is always set to 0000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7531B-38D8-442F-BD48-5A9979917B8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44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Channelized ATM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used as a</a:t>
            </a:r>
            <a:r>
              <a:rPr lang="en-US" baseline="0" dirty="0" smtClean="0"/>
              <a:t> way to replace a large number of T1 circuits coming into a site a service provider’s SONET/ATM MAN can be extended to a customer’s location as Channelized ATM</a:t>
            </a:r>
          </a:p>
          <a:p>
            <a:r>
              <a:rPr lang="en-US" baseline="0" dirty="0" smtClean="0"/>
              <a:t>For example here is a site that once had 200 T1 lines connecting to it as part of a hub and spoke network</a:t>
            </a:r>
          </a:p>
          <a:p>
            <a:r>
              <a:rPr lang="en-US" baseline="0" dirty="0" smtClean="0"/>
              <a:t>Here is the original setup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7531B-38D8-442F-BD48-5A9979917B8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1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VPI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VPI – Virtual Path Identifier is an 8 bit field</a:t>
            </a:r>
            <a:r>
              <a:rPr lang="en-US" baseline="0" dirty="0" smtClean="0"/>
              <a:t> that defines the path or virtual path for the cell</a:t>
            </a:r>
          </a:p>
          <a:p>
            <a:r>
              <a:rPr lang="en-US" dirty="0" smtClean="0"/>
              <a:t>This field along with the VCI field</a:t>
            </a:r>
            <a:r>
              <a:rPr lang="en-US" baseline="0" dirty="0" smtClean="0"/>
              <a:t> are used by the ATM switches along the circuit so the will know how to forward the cell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7531B-38D8-442F-BD48-5A9979917B8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81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VCI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VCI – Virtual Channel</a:t>
            </a:r>
            <a:r>
              <a:rPr lang="en-US" baseline="0" dirty="0" smtClean="0"/>
              <a:t> Identifier is a 16 bit field that represents the channel in a path the cell will use</a:t>
            </a:r>
          </a:p>
          <a:p>
            <a:r>
              <a:rPr lang="en-US" baseline="0" dirty="0" smtClean="0"/>
              <a:t>This is similar to a DLCI in Frame Relay that indicates which PVC to use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7531B-38D8-442F-BD48-5A9979917B8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en-US" dirty="0" smtClean="0"/>
              <a:t>The PT - Payload Type indicator is a 3-bit field</a:t>
            </a:r>
          </a:p>
          <a:p>
            <a:pPr rtl="0"/>
            <a:r>
              <a:rPr lang="en-US" dirty="0" smtClean="0"/>
              <a:t>These bits are</a:t>
            </a:r>
            <a:r>
              <a:rPr lang="en-US" baseline="0" dirty="0" smtClean="0"/>
              <a:t> used for the following</a:t>
            </a:r>
            <a:endParaRPr lang="en-US" dirty="0" smtClean="0"/>
          </a:p>
          <a:p>
            <a:pPr lvl="1" rtl="0"/>
            <a:r>
              <a:rPr lang="en-US" dirty="0" smtClean="0"/>
              <a:t>The first bit indicates the type of ATM cell that follows</a:t>
            </a:r>
          </a:p>
          <a:p>
            <a:pPr lvl="2" rtl="0"/>
            <a:r>
              <a:rPr lang="en-US" dirty="0" smtClean="0"/>
              <a:t>0 indicates user data</a:t>
            </a:r>
          </a:p>
          <a:p>
            <a:pPr lvl="2" rtl="0"/>
            <a:r>
              <a:rPr lang="en-US" dirty="0" smtClean="0"/>
              <a:t>1 indicates OA&amp;M - Operations, Administration &amp; Management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7531B-38D8-442F-BD48-5A9979917B8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13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rtl="0"/>
            <a:r>
              <a:rPr lang="en-US" dirty="0" smtClean="0"/>
              <a:t>The second bit is the EFCI - Explicit Forward Congestion Indication indicates if the cell experienced any congestion from source to destination</a:t>
            </a:r>
          </a:p>
          <a:p>
            <a:pPr lvl="2" rtl="0"/>
            <a:r>
              <a:rPr lang="en-US" dirty="0" smtClean="0"/>
              <a:t>0 if set by the source</a:t>
            </a:r>
          </a:p>
          <a:p>
            <a:pPr lvl="2" rtl="0"/>
            <a:r>
              <a:rPr lang="en-US" dirty="0" smtClean="0"/>
              <a:t>1 if set by an interim switch</a:t>
            </a:r>
          </a:p>
          <a:p>
            <a:pPr rtl="0"/>
            <a:r>
              <a:rPr lang="en-US" dirty="0" smtClean="0"/>
              <a:t>The third bit indicates the last cell in a block for AAL5 in user ATM cells</a:t>
            </a:r>
          </a:p>
          <a:p>
            <a:pPr rtl="0"/>
            <a:r>
              <a:rPr lang="en-US" dirty="0" smtClean="0"/>
              <a:t>For non-user ATM cells, the third bit is used for OA&amp;M functions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7531B-38D8-442F-BD48-5A9979917B8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14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CLP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The CLP - Cell Loss Priority field is a 1-bit field to tell the forwarding switches what priority to give to the cell</a:t>
            </a:r>
          </a:p>
          <a:p>
            <a:pPr marL="74295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0 is high priority</a:t>
            </a:r>
          </a:p>
          <a:p>
            <a:pPr marL="74295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Switches must make every effort to forward the cell successfully</a:t>
            </a:r>
          </a:p>
          <a:p>
            <a:pPr marL="74295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1 means the switch may discard the cell if</a:t>
            </a:r>
            <a:r>
              <a:rPr lang="en-US" baseline="0" dirty="0" smtClean="0"/>
              <a:t> </a:t>
            </a:r>
            <a:r>
              <a:rPr lang="en-US" dirty="0" smtClean="0"/>
              <a:t>congestion warrants it </a:t>
            </a:r>
            <a:r>
              <a:rPr lang="en-US" baseline="0" dirty="0" smtClean="0"/>
              <a:t>like the DE - </a:t>
            </a:r>
            <a:r>
              <a:rPr lang="en-US" dirty="0" smtClean="0"/>
              <a:t>Discard Eligibility</a:t>
            </a:r>
            <a:r>
              <a:rPr lang="en-US" baseline="0" dirty="0" smtClean="0"/>
              <a:t> </a:t>
            </a:r>
            <a:r>
              <a:rPr lang="en-US" dirty="0" smtClean="0"/>
              <a:t>bit in Frame Relay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7531B-38D8-442F-BD48-5A9979917B8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3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HEC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HEC – Header Checksum</a:t>
            </a:r>
            <a:r>
              <a:rPr lang="en-US" baseline="0" dirty="0" smtClean="0"/>
              <a:t> Field is an 8 bit field</a:t>
            </a:r>
            <a:endParaRPr lang="en-US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is the checksum to ensure the cell header arrived undamaged</a:t>
            </a:r>
          </a:p>
          <a:p>
            <a:r>
              <a:rPr lang="en-US" baseline="0" dirty="0" smtClean="0"/>
              <a:t>It relies on the upper layers to check the data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A single bit error can be repaired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A multi-bit error calls for</a:t>
            </a:r>
            <a:r>
              <a:rPr lang="en-US" baseline="0" dirty="0" smtClean="0"/>
              <a:t> it to be discarded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7531B-38D8-442F-BD48-5A9979917B8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let’s look at another</a:t>
            </a:r>
            <a:r>
              <a:rPr lang="en-US" baseline="0" dirty="0" smtClean="0"/>
              <a:t> type of ATM cell such as would be used in a CAN</a:t>
            </a:r>
          </a:p>
          <a:p>
            <a:r>
              <a:rPr lang="en-US" baseline="0" dirty="0" smtClean="0"/>
              <a:t>ATM CAN links and ATM in the LAN to the extent it ever migrated that far used a different format for their cells</a:t>
            </a:r>
          </a:p>
          <a:p>
            <a:r>
              <a:rPr lang="en-US" baseline="0" dirty="0" smtClean="0"/>
              <a:t>These are the AAL5 cells used to send data over these local as opposed to long distance service provider networks that use the standard 53 byte cell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7531B-38D8-442F-BD48-5A9979917B8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1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format</a:t>
            </a:r>
            <a:r>
              <a:rPr lang="en-US" baseline="0" dirty="0" smtClean="0"/>
              <a:t> of these cells is defined in RFC 2364</a:t>
            </a:r>
          </a:p>
          <a:p>
            <a:r>
              <a:rPr lang="en-US" baseline="0" dirty="0" smtClean="0"/>
              <a:t>As it says</a:t>
            </a:r>
          </a:p>
          <a:p>
            <a:pPr lvl="1"/>
            <a:r>
              <a:rPr lang="en-US" dirty="0" smtClean="0"/>
              <a:t>ATM AAL5 protocol is designed to provide virtual connections between end stations attached to the same network</a:t>
            </a:r>
          </a:p>
          <a:p>
            <a:pPr lvl="0"/>
            <a:r>
              <a:rPr lang="en-US" dirty="0" smtClean="0"/>
              <a:t>Here is the format of these cells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7531B-38D8-442F-BD48-5A9979917B8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7531B-38D8-442F-BD48-5A9979917B8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 t="33333" r="41146" b="26620"/>
          <a:stretch/>
        </p:blipFill>
        <p:spPr bwMode="auto">
          <a:xfrm>
            <a:off x="821463" y="1600200"/>
            <a:ext cx="748433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20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Notice that</a:t>
            </a:r>
            <a:r>
              <a:rPr lang="en-US" baseline="0" dirty="0" smtClean="0"/>
              <a:t> in this cell the header has become a trailer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7531B-38D8-442F-BD48-5A9979917B8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9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Demarcs for the T1 Lines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62708C-090E-4D74-8888-2ECB98CC52EE}" type="slidenum">
              <a:rPr lang="en-US"/>
              <a:pPr/>
              <a:t>4</a:t>
            </a:fld>
            <a:endParaRPr lang="en-US" dirty="0"/>
          </a:p>
        </p:txBody>
      </p:sp>
      <p:pic>
        <p:nvPicPr>
          <p:cNvPr id="14342" name="Picture 4" descr="D:\CCG\Notes\ClipArt\WAN\NodePhoneBo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524000"/>
            <a:ext cx="3024188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30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look at an</a:t>
            </a:r>
            <a:r>
              <a:rPr lang="en-US" baseline="0" dirty="0" smtClean="0"/>
              <a:t> example of a real cell in this format</a:t>
            </a:r>
          </a:p>
          <a:p>
            <a:r>
              <a:rPr lang="en-US" baseline="0" dirty="0" smtClean="0"/>
              <a:t>Download and open in Wireshark</a:t>
            </a:r>
          </a:p>
          <a:p>
            <a:pPr lvl="1"/>
            <a:r>
              <a:rPr lang="en-US" dirty="0" smtClean="0"/>
              <a:t>ftpsmbnb.atc</a:t>
            </a:r>
          </a:p>
          <a:p>
            <a:pPr lvl="0"/>
            <a:r>
              <a:rPr lang="en-US" dirty="0" smtClean="0"/>
              <a:t>Select frame 72</a:t>
            </a:r>
          </a:p>
          <a:p>
            <a:pPr lvl="0"/>
            <a:r>
              <a:rPr lang="en-US" dirty="0" smtClean="0"/>
              <a:t>This is a ftp data frame where a file is being retrieved from a</a:t>
            </a:r>
            <a:r>
              <a:rPr lang="en-US" baseline="0" dirty="0" smtClean="0"/>
              <a:t> FTP server by a client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7531B-38D8-442F-BD48-5A9979917B8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96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Notice how the common LAN layers of</a:t>
            </a:r>
          </a:p>
          <a:p>
            <a:pPr lvl="1"/>
            <a:r>
              <a:rPr lang="en-US" baseline="0" dirty="0" smtClean="0"/>
              <a:t>LLC</a:t>
            </a:r>
          </a:p>
          <a:p>
            <a:pPr lvl="1"/>
            <a:r>
              <a:rPr lang="en-US" baseline="0" dirty="0" smtClean="0"/>
              <a:t>IP</a:t>
            </a:r>
          </a:p>
          <a:p>
            <a:pPr lvl="1"/>
            <a:r>
              <a:rPr lang="en-US" baseline="0" dirty="0" smtClean="0"/>
              <a:t>TCP</a:t>
            </a:r>
          </a:p>
          <a:p>
            <a:pPr lvl="1"/>
            <a:r>
              <a:rPr lang="en-US" baseline="0" dirty="0" smtClean="0"/>
              <a:t>FTP</a:t>
            </a:r>
          </a:p>
          <a:p>
            <a:pPr lvl="0"/>
            <a:r>
              <a:rPr lang="en-US" dirty="0" smtClean="0"/>
              <a:t>are all present</a:t>
            </a:r>
          </a:p>
          <a:p>
            <a:pPr lvl="0"/>
            <a:r>
              <a:rPr lang="en-US" dirty="0" smtClean="0"/>
              <a:t>The difference is the data</a:t>
            </a:r>
            <a:r>
              <a:rPr lang="en-US" baseline="0" dirty="0" smtClean="0"/>
              <a:t> link</a:t>
            </a:r>
            <a:r>
              <a:rPr lang="en-US" dirty="0" smtClean="0"/>
              <a:t> transportation</a:t>
            </a:r>
            <a:r>
              <a:rPr lang="en-US" baseline="0" dirty="0" smtClean="0"/>
              <a:t> is being done over ATM as the first layer shows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7531B-38D8-442F-BD48-5A9979917B8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1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physical layer is likely some form of fiber optic cable,</a:t>
            </a:r>
            <a:r>
              <a:rPr lang="en-US" baseline="0" dirty="0" smtClean="0"/>
              <a:t> although we cannot tell from the capture file</a:t>
            </a:r>
            <a:endParaRPr lang="en-US" dirty="0" smtClean="0"/>
          </a:p>
          <a:p>
            <a:r>
              <a:rPr lang="en-US" dirty="0" smtClean="0"/>
              <a:t>Expand</a:t>
            </a:r>
            <a:r>
              <a:rPr lang="en-US" baseline="0" dirty="0" smtClean="0"/>
              <a:t> the LLC layer</a:t>
            </a:r>
          </a:p>
          <a:p>
            <a:r>
              <a:rPr lang="en-US" baseline="0" dirty="0" smtClean="0"/>
              <a:t>Notice that is carrying encapsulated Ethernet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7531B-38D8-442F-BD48-5A9979917B8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8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7531B-38D8-442F-BD48-5A9979917B84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/>
          <a:stretch/>
        </p:blipFill>
        <p:spPr bwMode="auto">
          <a:xfrm>
            <a:off x="1194816" y="1600200"/>
            <a:ext cx="6729984" cy="448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7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 the Asynchronous Transfer Mode</a:t>
            </a:r>
            <a:r>
              <a:rPr lang="en-US" baseline="0" dirty="0" smtClean="0"/>
              <a:t> layer</a:t>
            </a:r>
          </a:p>
          <a:p>
            <a:r>
              <a:rPr lang="en-US" baseline="0" dirty="0" smtClean="0"/>
              <a:t>From bottom to top we see these fields</a:t>
            </a:r>
          </a:p>
          <a:p>
            <a:pPr lvl="1"/>
            <a:r>
              <a:rPr lang="en-US" dirty="0" smtClean="0"/>
              <a:t>CRC</a:t>
            </a:r>
          </a:p>
          <a:p>
            <a:pPr lvl="2"/>
            <a:r>
              <a:rPr lang="en-US" baseline="0" dirty="0" smtClean="0"/>
              <a:t>The error free transmission verification normally seen in a trailer</a:t>
            </a:r>
          </a:p>
          <a:p>
            <a:pPr lvl="1"/>
            <a:r>
              <a:rPr lang="en-US" baseline="0" dirty="0" smtClean="0"/>
              <a:t>Len</a:t>
            </a:r>
          </a:p>
          <a:p>
            <a:pPr lvl="2"/>
            <a:r>
              <a:rPr lang="en-US" dirty="0" smtClean="0"/>
              <a:t>This field indicates the length in octets of the Payload field</a:t>
            </a:r>
          </a:p>
          <a:p>
            <a:pPr lvl="2"/>
            <a:r>
              <a:rPr lang="en-US" dirty="0" smtClean="0"/>
              <a:t>The maximum value for this field is 65535 octets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7531B-38D8-442F-BD48-5A9979917B84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1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CPI</a:t>
            </a:r>
          </a:p>
          <a:p>
            <a:pPr lvl="2"/>
            <a:r>
              <a:rPr lang="en-US" dirty="0" smtClean="0"/>
              <a:t>This field is not normally used</a:t>
            </a:r>
          </a:p>
          <a:p>
            <a:pPr lvl="2"/>
            <a:r>
              <a:rPr lang="en-US" dirty="0" smtClean="0"/>
              <a:t>The RFC says this about it</a:t>
            </a:r>
          </a:p>
          <a:p>
            <a:pPr lvl="3"/>
            <a:r>
              <a:rPr lang="en-US" dirty="0" smtClean="0"/>
              <a:t>The CPI (Common Part Indicator) field aligns the CPCS-PDU trailer to 64 bits</a:t>
            </a:r>
          </a:p>
          <a:p>
            <a:pPr lvl="3"/>
            <a:r>
              <a:rPr lang="en-US" dirty="0" smtClean="0"/>
              <a:t>Possible additional functions are for further study in   ITU-T</a:t>
            </a:r>
          </a:p>
          <a:p>
            <a:pPr lvl="3"/>
            <a:r>
              <a:rPr lang="en-US" dirty="0" smtClean="0"/>
              <a:t>When only the 64 bit alignment function is used, this field shall be coded as 0x00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7531B-38D8-442F-BD48-5A9979917B8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UU</a:t>
            </a:r>
          </a:p>
          <a:p>
            <a:pPr lvl="2"/>
            <a:r>
              <a:rPr lang="en-US" dirty="0" smtClean="0"/>
              <a:t>This field is always set to zero zero since as the RFC says</a:t>
            </a:r>
          </a:p>
          <a:p>
            <a:pPr lvl="3"/>
            <a:r>
              <a:rPr lang="en-US" dirty="0" smtClean="0"/>
              <a:t>The CPCS-UU (User-to-User indication) field is used to transparently transfer CPCS user to user information</a:t>
            </a:r>
          </a:p>
          <a:p>
            <a:pPr lvl="3"/>
            <a:r>
              <a:rPr lang="en-US" dirty="0" smtClean="0"/>
              <a:t>The field has no function under the multi-protocol ATM encapsulation described in this memo and can be set to any value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7531B-38D8-442F-BD48-5A9979917B8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78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Above these fields we see the usual VCI and VPI fields to indicate</a:t>
            </a:r>
            <a:r>
              <a:rPr lang="en-US" baseline="0" dirty="0" smtClean="0"/>
              <a:t> the channel and path for the cells and that this is a AAL5 format cell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7531B-38D8-442F-BD48-5A9979917B84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7531B-38D8-442F-BD48-5A9979917B84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0"/>
          <a:stretch/>
        </p:blipFill>
        <p:spPr bwMode="auto">
          <a:xfrm>
            <a:off x="1194816" y="1597679"/>
            <a:ext cx="6729984" cy="449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7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3200" baseline="0" dirty="0" smtClean="0">
                <a:solidFill>
                  <a:schemeClr val="tx1"/>
                </a:solidFill>
                <a:effectLst/>
                <a:latin typeface="+mn-lt"/>
              </a:rPr>
              <a:t>Here is a sample configuration that would be used for this type of connection</a:t>
            </a:r>
            <a:endParaRPr lang="en-US" dirty="0" smtClean="0"/>
          </a:p>
          <a:p>
            <a:pPr lvl="1"/>
            <a:r>
              <a:rPr lang="en-US" dirty="0" smtClean="0"/>
              <a:t>config t </a:t>
            </a:r>
          </a:p>
          <a:p>
            <a:pPr lvl="1"/>
            <a:r>
              <a:rPr lang="en-US" dirty="0" smtClean="0"/>
              <a:t>interface atm 2/0/0 </a:t>
            </a:r>
          </a:p>
          <a:p>
            <a:pPr lvl="1"/>
            <a:r>
              <a:rPr lang="en-US" dirty="0" smtClean="0"/>
              <a:t>pvc 0/200 l2transport </a:t>
            </a:r>
          </a:p>
          <a:p>
            <a:pPr lvl="1"/>
            <a:r>
              <a:rPr lang="en-US" dirty="0" smtClean="0"/>
              <a:t>encapsulation aal5snap </a:t>
            </a:r>
          </a:p>
          <a:p>
            <a:pPr lvl="1"/>
            <a:r>
              <a:rPr lang="en-US" dirty="0" smtClean="0"/>
              <a:t>interface gigabitethernet 5/1/0 </a:t>
            </a:r>
          </a:p>
          <a:p>
            <a:pPr lvl="1"/>
            <a:r>
              <a:rPr lang="en-US" dirty="0" smtClean="0"/>
              <a:t>connect atm-enet gigabitethernet 5/1/0 atm 2/0/0 0/200 interworking ip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7531B-38D8-442F-BD48-5A9979917B84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77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Demarcs for the T1 Lines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2054EB-92B2-48DD-A309-BFC456F54456}" type="slidenum">
              <a:rPr lang="en-US"/>
              <a:pPr/>
              <a:t>5</a:t>
            </a:fld>
            <a:endParaRPr lang="en-US" dirty="0"/>
          </a:p>
        </p:txBody>
      </p:sp>
      <p:pic>
        <p:nvPicPr>
          <p:cNvPr id="16390" name="Picture 4" descr="D:\CCG\Notes\ClipArt\WAN\SmartJackCabinetCl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52563"/>
            <a:ext cx="69342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8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Required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724F30-086F-4887-84FF-B35082ECAE7F}" type="slidenum">
              <a:rPr lang="en-US"/>
              <a:pPr/>
              <a:t>6</a:t>
            </a:fld>
            <a:endParaRPr lang="en-US" dirty="0"/>
          </a:p>
        </p:txBody>
      </p:sp>
      <p:pic>
        <p:nvPicPr>
          <p:cNvPr id="20486" name="Picture 4" descr="D:\CCG\Notes\ClipArt\WAN\NodeRa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9342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04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to</a:t>
            </a:r>
            <a:r>
              <a:rPr lang="en-US" baseline="0" dirty="0" smtClean="0"/>
              <a:t> Channelized ATM</a:t>
            </a:r>
            <a:endParaRPr lang="en-US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D868D8-5C90-4613-AA2B-DAC7015B14FC}" type="slidenum">
              <a:rPr lang="en-US"/>
              <a:pPr/>
              <a:t>7</a:t>
            </a:fld>
            <a:endParaRPr lang="en-US" dirty="0"/>
          </a:p>
        </p:txBody>
      </p:sp>
      <p:pic>
        <p:nvPicPr>
          <p:cNvPr id="37894" name="Picture 4" descr="D:\CCG\Notes\ClipArt\WAN\TelcoFiberBreakout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9342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867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Provider’s ADM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sp>
        <p:nvSpPr>
          <p:cNvPr id="3994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399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7171D1-A318-46E7-B97F-A4C786C603A8}" type="slidenum">
              <a:rPr lang="en-US"/>
              <a:pPr/>
              <a:t>8</a:t>
            </a:fld>
            <a:endParaRPr lang="en-US" dirty="0"/>
          </a:p>
        </p:txBody>
      </p:sp>
      <p:pic>
        <p:nvPicPr>
          <p:cNvPr id="39942" name="Picture 4" descr="D:\CCG\Notes\ClipArt\WAN\TelcoCabinetF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986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3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Provider’s ADM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9D852D-E45E-4DAA-8268-F94934F64D46}" type="slidenum">
              <a:rPr lang="en-US"/>
              <a:pPr/>
              <a:t>9</a:t>
            </a:fld>
            <a:endParaRPr lang="en-US" dirty="0"/>
          </a:p>
        </p:txBody>
      </p:sp>
      <p:pic>
        <p:nvPicPr>
          <p:cNvPr id="40966" name="Picture 4" descr="D:\CCG\Notes\ClipArt\WAN\TelcoCabinetCl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447800"/>
            <a:ext cx="3098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27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NA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CCNA</Template>
  <TotalTime>1919</TotalTime>
  <Words>1568</Words>
  <Application>Microsoft Office PowerPoint</Application>
  <PresentationFormat>On-screen Show (4:3)</PresentationFormat>
  <Paragraphs>251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CCNA</vt:lpstr>
      <vt:lpstr>ATM Frame</vt:lpstr>
      <vt:lpstr>Objectives of This Section</vt:lpstr>
      <vt:lpstr>Channelized ATM Configuration</vt:lpstr>
      <vt:lpstr>Demarcs for the T1 Lines</vt:lpstr>
      <vt:lpstr>Demarcs for the T1 Lines</vt:lpstr>
      <vt:lpstr>Equipment Required</vt:lpstr>
      <vt:lpstr>Change to Channelized ATM</vt:lpstr>
      <vt:lpstr>Service Provider’s ADM</vt:lpstr>
      <vt:lpstr>Service Provider’s ADM</vt:lpstr>
      <vt:lpstr>Service Provider’s ADM</vt:lpstr>
      <vt:lpstr>Service Provider’s ADM</vt:lpstr>
      <vt:lpstr>Service Provider’s ADM</vt:lpstr>
      <vt:lpstr>New Demarc</vt:lpstr>
      <vt:lpstr>Router</vt:lpstr>
      <vt:lpstr>ATM Card</vt:lpstr>
      <vt:lpstr>All of This Goes Away</vt:lpstr>
      <vt:lpstr>All of This Goes Away</vt:lpstr>
      <vt:lpstr>All of This Goes Away</vt:lpstr>
      <vt:lpstr>What Stays</vt:lpstr>
      <vt:lpstr>What Stays</vt:lpstr>
      <vt:lpstr>What Stays</vt:lpstr>
      <vt:lpstr>Router Configuration</vt:lpstr>
      <vt:lpstr>Router Configuration</vt:lpstr>
      <vt:lpstr>ATM Cell</vt:lpstr>
      <vt:lpstr>ATM Cell</vt:lpstr>
      <vt:lpstr>ATM Cell</vt:lpstr>
      <vt:lpstr>ATM Cell</vt:lpstr>
      <vt:lpstr>ATM Cell Header</vt:lpstr>
      <vt:lpstr>GFC Field</vt:lpstr>
      <vt:lpstr>VPI Field</vt:lpstr>
      <vt:lpstr>VCI Field</vt:lpstr>
      <vt:lpstr>PT Field</vt:lpstr>
      <vt:lpstr>PT Field</vt:lpstr>
      <vt:lpstr>CLP Field</vt:lpstr>
      <vt:lpstr>HEC Field</vt:lpstr>
      <vt:lpstr>ATM Cell</vt:lpstr>
      <vt:lpstr>ATM Cell</vt:lpstr>
      <vt:lpstr>ATM Cell</vt:lpstr>
      <vt:lpstr>ATM Cell</vt:lpstr>
      <vt:lpstr>ATM Cell</vt:lpstr>
      <vt:lpstr>ATM Cell</vt:lpstr>
      <vt:lpstr>ATM Cell</vt:lpstr>
      <vt:lpstr>ATM Cell</vt:lpstr>
      <vt:lpstr>ATM Cell</vt:lpstr>
      <vt:lpstr>ATM Cell</vt:lpstr>
      <vt:lpstr>ATM Cell</vt:lpstr>
      <vt:lpstr>ATM Cell</vt:lpstr>
      <vt:lpstr>ATM Cell</vt:lpstr>
      <vt:lpstr>ATM Cell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</dc:title>
  <dc:creator>Kenneth M. Chipps Ph.D.</dc:creator>
  <cp:lastModifiedBy>Kenneth M. Chipps Ph.D.</cp:lastModifiedBy>
  <cp:revision>184</cp:revision>
  <cp:lastPrinted>2011-06-13T20:19:54Z</cp:lastPrinted>
  <dcterms:created xsi:type="dcterms:W3CDTF">2000-09-27T16:26:34Z</dcterms:created>
  <dcterms:modified xsi:type="dcterms:W3CDTF">2012-04-30T02:10:50Z</dcterms:modified>
</cp:coreProperties>
</file>