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40"/>
  </p:notesMasterIdLst>
  <p:handoutMasterIdLst>
    <p:handoutMasterId r:id="rId41"/>
  </p:handoutMasterIdLst>
  <p:sldIdLst>
    <p:sldId id="256" r:id="rId2"/>
    <p:sldId id="257" r:id="rId3"/>
    <p:sldId id="300" r:id="rId4"/>
    <p:sldId id="265" r:id="rId5"/>
    <p:sldId id="259" r:id="rId6"/>
    <p:sldId id="304" r:id="rId7"/>
    <p:sldId id="270" r:id="rId8"/>
    <p:sldId id="272" r:id="rId9"/>
    <p:sldId id="305" r:id="rId10"/>
    <p:sldId id="279" r:id="rId11"/>
    <p:sldId id="280" r:id="rId12"/>
    <p:sldId id="281" r:id="rId13"/>
    <p:sldId id="282" r:id="rId14"/>
    <p:sldId id="283" r:id="rId15"/>
    <p:sldId id="285" r:id="rId16"/>
    <p:sldId id="296" r:id="rId17"/>
    <p:sldId id="286" r:id="rId18"/>
    <p:sldId id="287" r:id="rId19"/>
    <p:sldId id="289" r:id="rId20"/>
    <p:sldId id="291" r:id="rId21"/>
    <p:sldId id="292" r:id="rId22"/>
    <p:sldId id="306" r:id="rId23"/>
    <p:sldId id="290" r:id="rId24"/>
    <p:sldId id="293" r:id="rId25"/>
    <p:sldId id="294" r:id="rId26"/>
    <p:sldId id="295" r:id="rId27"/>
    <p:sldId id="307" r:id="rId28"/>
    <p:sldId id="273" r:id="rId29"/>
    <p:sldId id="274" r:id="rId30"/>
    <p:sldId id="275" r:id="rId31"/>
    <p:sldId id="276" r:id="rId32"/>
    <p:sldId id="277" r:id="rId33"/>
    <p:sldId id="278" r:id="rId34"/>
    <p:sldId id="264" r:id="rId35"/>
    <p:sldId id="266" r:id="rId36"/>
    <p:sldId id="268" r:id="rId37"/>
    <p:sldId id="308" r:id="rId38"/>
    <p:sldId id="269" r:id="rId3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4" autoAdjust="0"/>
    <p:restoredTop sz="86486" autoAdjust="0"/>
  </p:normalViewPr>
  <p:slideViewPr>
    <p:cSldViewPr>
      <p:cViewPr varScale="1">
        <p:scale>
          <a:sx n="57" d="100"/>
          <a:sy n="57" d="100"/>
        </p:scale>
        <p:origin x="-96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195BFB4-E52B-457F-88E8-E5CC6D616DBB}"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1EADC69-F200-421F-B853-64AA2F22445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2667000" y="6245225"/>
            <a:ext cx="3962400" cy="476250"/>
          </a:xfrm>
        </p:spPr>
        <p:txBody>
          <a:bodyPr/>
          <a:lstStyle>
            <a:lvl1pPr>
              <a:defRPr sz="1400" smtClean="0">
                <a:latin typeface="Arial" pitchFamily="34" charset="0"/>
                <a:cs typeface="Arial" pitchFamily="34" charset="0"/>
              </a:defRPr>
            </a:lvl1pPr>
          </a:lstStyle>
          <a:p>
            <a:pPr>
              <a:defRPr/>
            </a:pPr>
            <a:r>
              <a:rPr lang="en-US" dirty="0" smtClean="0"/>
              <a:t>Copyright 2000-2007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AA6B8F9E-7A85-49D3-A43B-5E023A22D9F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84AC421-B9A7-4475-A351-0A831F79740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CFA027A-22DD-4363-BB3B-3E4EE13B090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C11DCE5-C2AD-4DEF-B043-696668198EAC}"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FF065B-B903-4AE7-BA25-90B31FE52C85}"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smtClean="0"/>
              <a:t>Click icon to add table</a:t>
            </a:r>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28169C-DAB8-48B1-AEC3-ADCA9259AE6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atin typeface="Arial" pitchFamily="34" charset="0"/>
                <a:cs typeface="Arial" pitchFamily="34" charset="0"/>
              </a:defRPr>
            </a:lvl1pPr>
          </a:lstStyle>
          <a:p>
            <a:pPr>
              <a:defRPr/>
            </a:pPr>
            <a:r>
              <a:rPr lang="en-US" dirty="0" smtClean="0"/>
              <a:t>Copyright 2000-2007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F57531B-38D8-442F-BD48-5A9979917B8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EE7B442-F59E-4632-9E6C-E35E112394A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FFFF774-C388-42CC-A8FF-DCA11BE37C6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4D2C211-5F86-42DA-870A-6BBAD43CDFF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D075AA5-E41C-4E6C-AD2A-533E691D48A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C37DB86-39D6-420C-B54B-F2FA5F8446C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F21499-4546-4C1E-8214-0546B9E0784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2000-2007 Kenneth M. Chipps Ph.D. www.chipps.com</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5AF503F-2524-4255-BEAA-D088C1546C2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r>
              <a:rPr lang="en-US" smtClean="0"/>
              <a:t>Copyright 2000-2007 Kenneth M. Chipps Ph.D. www.chipps.com</a:t>
            </a:r>
            <a:endParaRPr lang="en-US"/>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F5B6706E-9297-4E46-9A62-1F6FDC92EEE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1"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http://www.cisco.com/univercd/illus/i/05/ith1805.gif" TargetMode="External"/><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http://www.cisco.com/univercd/illus/1/41/12341.gif" TargetMode="External"/><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http://www.cisco.com/univercd/illus/1/42/12342.gif" TargetMode="External"/><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r>
              <a:rPr lang="en-US" dirty="0" smtClean="0"/>
              <a:t>ATM</a:t>
            </a:r>
          </a:p>
        </p:txBody>
      </p:sp>
      <p:sp>
        <p:nvSpPr>
          <p:cNvPr id="3075" name="Rectangle 3"/>
          <p:cNvSpPr>
            <a:spLocks noGrp="1" noChangeArrowheads="1"/>
          </p:cNvSpPr>
          <p:nvPr>
            <p:ph type="subTitle" idx="1"/>
          </p:nvPr>
        </p:nvSpPr>
        <p:spPr/>
        <p:txBody>
          <a:bodyPr/>
          <a:lstStyle/>
          <a:p>
            <a:r>
              <a:rPr lang="en-US" sz="2400" dirty="0" smtClean="0"/>
              <a:t>Last Update 2007.05.27</a:t>
            </a:r>
          </a:p>
          <a:p>
            <a:r>
              <a:rPr lang="en-US" sz="2400" dirty="0" smtClean="0"/>
              <a:t>1.2.0</a:t>
            </a:r>
          </a:p>
        </p:txBody>
      </p:sp>
      <p:sp>
        <p:nvSpPr>
          <p:cNvPr id="3076"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3077" name="Slide Number Placeholder 5"/>
          <p:cNvSpPr>
            <a:spLocks noGrp="1"/>
          </p:cNvSpPr>
          <p:nvPr>
            <p:ph type="sldNum" sz="quarter" idx="12"/>
          </p:nvPr>
        </p:nvSpPr>
        <p:spPr>
          <a:noFill/>
        </p:spPr>
        <p:txBody>
          <a:bodyPr/>
          <a:lstStyle/>
          <a:p>
            <a:fld id="{4F8F0380-F19F-4BE4-B286-7843F7E03840}" type="slidenum">
              <a:rPr lang="en-US"/>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smtClean="0"/>
              <a:t>ATM Cell Headers</a:t>
            </a:r>
          </a:p>
        </p:txBody>
      </p:sp>
      <p:sp>
        <p:nvSpPr>
          <p:cNvPr id="12291" name="Rectangle 3"/>
          <p:cNvSpPr>
            <a:spLocks noGrp="1" noChangeArrowheads="1"/>
          </p:cNvSpPr>
          <p:nvPr>
            <p:ph idx="1"/>
          </p:nvPr>
        </p:nvSpPr>
        <p:spPr/>
        <p:txBody>
          <a:bodyPr/>
          <a:lstStyle/>
          <a:p>
            <a:r>
              <a:rPr lang="en-US" smtClean="0">
                <a:solidFill>
                  <a:srgbClr val="000000"/>
                </a:solidFill>
                <a:cs typeface="Times New Roman" pitchFamily="18" charset="0"/>
              </a:rPr>
              <a:t>An ATM cell header can be one of two formats</a:t>
            </a:r>
          </a:p>
          <a:p>
            <a:pPr lvl="1"/>
            <a:r>
              <a:rPr lang="en-US" smtClean="0">
                <a:solidFill>
                  <a:srgbClr val="000000"/>
                </a:solidFill>
                <a:cs typeface="Times New Roman" pitchFamily="18" charset="0"/>
              </a:rPr>
              <a:t>UNI – User to Network Interface</a:t>
            </a:r>
          </a:p>
          <a:p>
            <a:pPr lvl="2"/>
            <a:r>
              <a:rPr lang="en-US" smtClean="0">
                <a:solidFill>
                  <a:srgbClr val="000000"/>
                </a:solidFill>
                <a:cs typeface="Times New Roman" pitchFamily="18" charset="0"/>
              </a:rPr>
              <a:t>The UNI header is used for communication between ATM endpoints and ATM switches in private ATM networks</a:t>
            </a:r>
          </a:p>
          <a:p>
            <a:pPr lvl="1"/>
            <a:r>
              <a:rPr lang="en-US" smtClean="0">
                <a:solidFill>
                  <a:srgbClr val="000000"/>
                </a:solidFill>
                <a:cs typeface="Times New Roman" pitchFamily="18" charset="0"/>
              </a:rPr>
              <a:t>NNI – Network to Network Interface</a:t>
            </a:r>
          </a:p>
          <a:p>
            <a:pPr lvl="2"/>
            <a:r>
              <a:rPr lang="en-US" smtClean="0">
                <a:solidFill>
                  <a:srgbClr val="000000"/>
                </a:solidFill>
                <a:cs typeface="Times New Roman" pitchFamily="18" charset="0"/>
              </a:rPr>
              <a:t>The NNI header is used for communication between ATM switches</a:t>
            </a:r>
          </a:p>
        </p:txBody>
      </p:sp>
      <p:sp>
        <p:nvSpPr>
          <p:cNvPr id="12292"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2293" name="Slide Number Placeholder 5"/>
          <p:cNvSpPr>
            <a:spLocks noGrp="1"/>
          </p:cNvSpPr>
          <p:nvPr>
            <p:ph type="sldNum" sz="quarter" idx="12"/>
          </p:nvPr>
        </p:nvSpPr>
        <p:spPr>
          <a:noFill/>
        </p:spPr>
        <p:txBody>
          <a:bodyPr/>
          <a:lstStyle/>
          <a:p>
            <a:fld id="{240AB3A1-89B1-46AB-9E3F-E6851841A1DA}" type="slidenum">
              <a:rPr lang="en-US"/>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smtClean="0"/>
              <a:t>ATM Cell Header Formats</a:t>
            </a:r>
          </a:p>
        </p:txBody>
      </p:sp>
      <p:sp>
        <p:nvSpPr>
          <p:cNvPr id="13315"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3316" name="Slide Number Placeholder 5"/>
          <p:cNvSpPr>
            <a:spLocks noGrp="1"/>
          </p:cNvSpPr>
          <p:nvPr>
            <p:ph type="sldNum" sz="quarter" idx="12"/>
          </p:nvPr>
        </p:nvSpPr>
        <p:spPr>
          <a:noFill/>
        </p:spPr>
        <p:txBody>
          <a:bodyPr/>
          <a:lstStyle/>
          <a:p>
            <a:fld id="{AAD07391-732B-490C-A9FB-924DAD49C6D2}" type="slidenum">
              <a:rPr lang="en-US"/>
              <a:pPr/>
              <a:t>11</a:t>
            </a:fld>
            <a:endParaRPr lang="en-US"/>
          </a:p>
        </p:txBody>
      </p:sp>
      <p:sp>
        <p:nvSpPr>
          <p:cNvPr id="13317" name="Rectangle 5"/>
          <p:cNvSpPr>
            <a:spLocks noChangeArrowheads="1"/>
          </p:cNvSpPr>
          <p:nvPr/>
        </p:nvSpPr>
        <p:spPr bwMode="auto">
          <a:xfrm>
            <a:off x="2300288" y="2162175"/>
            <a:ext cx="9144000" cy="0"/>
          </a:xfrm>
          <a:prstGeom prst="rect">
            <a:avLst/>
          </a:prstGeom>
          <a:noFill/>
          <a:ln w="9525">
            <a:noFill/>
            <a:miter lim="800000"/>
            <a:headEnd/>
            <a:tailEnd/>
          </a:ln>
        </p:spPr>
        <p:txBody>
          <a:bodyPr>
            <a:spAutoFit/>
          </a:bodyPr>
          <a:lstStyle/>
          <a:p>
            <a:endParaRPr lang="en-US"/>
          </a:p>
        </p:txBody>
      </p:sp>
      <p:pic>
        <p:nvPicPr>
          <p:cNvPr id="13318" name="Picture 4" descr="http://www.cisco.com/univercd/illus/i/05/ith1805.gif"/>
          <p:cNvPicPr>
            <a:picLocks noChangeAspect="1" noChangeArrowheads="1"/>
          </p:cNvPicPr>
          <p:nvPr/>
        </p:nvPicPr>
        <p:blipFill>
          <a:blip r:embed="rId2" r:link="rId3" cstate="print"/>
          <a:srcRect/>
          <a:stretch>
            <a:fillRect/>
          </a:stretch>
        </p:blipFill>
        <p:spPr bwMode="auto">
          <a:xfrm>
            <a:off x="1371600" y="1828800"/>
            <a:ext cx="6157913" cy="34337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dirty="0" smtClean="0"/>
              <a:t>ATM Circuit Types</a:t>
            </a:r>
          </a:p>
        </p:txBody>
      </p:sp>
      <p:sp>
        <p:nvSpPr>
          <p:cNvPr id="14339" name="Rectangle 3"/>
          <p:cNvSpPr>
            <a:spLocks noGrp="1" noChangeArrowheads="1"/>
          </p:cNvSpPr>
          <p:nvPr>
            <p:ph idx="1"/>
          </p:nvPr>
        </p:nvSpPr>
        <p:spPr/>
        <p:txBody>
          <a:bodyPr/>
          <a:lstStyle/>
          <a:p>
            <a:r>
              <a:rPr lang="en-US" smtClean="0">
                <a:solidFill>
                  <a:srgbClr val="000000"/>
                </a:solidFill>
                <a:cs typeface="Times New Roman" pitchFamily="18" charset="0"/>
              </a:rPr>
              <a:t>Three types of ATM services exist</a:t>
            </a:r>
            <a:r>
              <a:rPr lang="en-US" i="1" smtClean="0">
                <a:solidFill>
                  <a:srgbClr val="000000"/>
                </a:solidFill>
                <a:cs typeface="Times New Roman" pitchFamily="18" charset="0"/>
              </a:rPr>
              <a:t>:</a:t>
            </a:r>
          </a:p>
          <a:p>
            <a:pPr lvl="1"/>
            <a:r>
              <a:rPr lang="en-US" smtClean="0">
                <a:solidFill>
                  <a:srgbClr val="000000"/>
                </a:solidFill>
                <a:cs typeface="Times New Roman" pitchFamily="18" charset="0"/>
              </a:rPr>
              <a:t>PVC - Permanent Virtual Circuits</a:t>
            </a:r>
            <a:r>
              <a:rPr lang="en-US" i="1" smtClean="0">
                <a:solidFill>
                  <a:srgbClr val="000000"/>
                </a:solidFill>
                <a:cs typeface="Times New Roman" pitchFamily="18" charset="0"/>
              </a:rPr>
              <a:t> </a:t>
            </a:r>
          </a:p>
          <a:p>
            <a:pPr lvl="2"/>
            <a:r>
              <a:rPr lang="en-US" smtClean="0">
                <a:solidFill>
                  <a:srgbClr val="000000"/>
                </a:solidFill>
                <a:cs typeface="Times New Roman" pitchFamily="18" charset="0"/>
              </a:rPr>
              <a:t>A PVC allows direct connectivity between sites</a:t>
            </a:r>
          </a:p>
          <a:p>
            <a:pPr lvl="2"/>
            <a:r>
              <a:rPr lang="en-US" smtClean="0">
                <a:solidFill>
                  <a:srgbClr val="000000"/>
                </a:solidFill>
                <a:cs typeface="Times New Roman" pitchFamily="18" charset="0"/>
              </a:rPr>
              <a:t>In this way, a PVC is similar to a leased line</a:t>
            </a:r>
          </a:p>
          <a:p>
            <a:pPr lvl="2"/>
            <a:r>
              <a:rPr lang="en-US" smtClean="0">
                <a:solidFill>
                  <a:srgbClr val="000000"/>
                </a:solidFill>
                <a:cs typeface="Times New Roman" pitchFamily="18" charset="0"/>
              </a:rPr>
              <a:t>Among its advantages, a PVC guarantees availability of a connection and does not require call setup procedures between switches</a:t>
            </a:r>
          </a:p>
          <a:p>
            <a:pPr lvl="2"/>
            <a:r>
              <a:rPr lang="en-US" smtClean="0">
                <a:solidFill>
                  <a:srgbClr val="000000"/>
                </a:solidFill>
                <a:cs typeface="Times New Roman" pitchFamily="18" charset="0"/>
              </a:rPr>
              <a:t>Disadvantages of PVCs include static connectivity and manual setup</a:t>
            </a:r>
          </a:p>
        </p:txBody>
      </p:sp>
      <p:sp>
        <p:nvSpPr>
          <p:cNvPr id="14340"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4341" name="Slide Number Placeholder 5"/>
          <p:cNvSpPr>
            <a:spLocks noGrp="1"/>
          </p:cNvSpPr>
          <p:nvPr>
            <p:ph type="sldNum" sz="quarter" idx="12"/>
          </p:nvPr>
        </p:nvSpPr>
        <p:spPr>
          <a:noFill/>
        </p:spPr>
        <p:txBody>
          <a:bodyPr/>
          <a:lstStyle/>
          <a:p>
            <a:fld id="{CD73256A-A014-4BC7-B844-E9D10A4132C3}" type="slidenum">
              <a:rPr lang="en-US"/>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solidFill>
                  <a:srgbClr val="000000"/>
                </a:solidFill>
                <a:cs typeface="Times New Roman" pitchFamily="18" charset="0"/>
              </a:rPr>
              <a:t>ATM Circuit Types</a:t>
            </a:r>
            <a:endParaRPr lang="en-US" i="1" dirty="0" smtClean="0">
              <a:solidFill>
                <a:srgbClr val="000000"/>
              </a:solidFill>
              <a:cs typeface="Times New Roman" pitchFamily="18" charset="0"/>
            </a:endParaRPr>
          </a:p>
        </p:txBody>
      </p:sp>
      <p:sp>
        <p:nvSpPr>
          <p:cNvPr id="15363" name="Rectangle 3"/>
          <p:cNvSpPr>
            <a:spLocks noGrp="1" noChangeArrowheads="1"/>
          </p:cNvSpPr>
          <p:nvPr>
            <p:ph idx="1"/>
          </p:nvPr>
        </p:nvSpPr>
        <p:spPr/>
        <p:txBody>
          <a:bodyPr/>
          <a:lstStyle/>
          <a:p>
            <a:pPr lvl="1"/>
            <a:r>
              <a:rPr lang="en-US" smtClean="0">
                <a:solidFill>
                  <a:srgbClr val="000000"/>
                </a:solidFill>
                <a:cs typeface="Times New Roman" pitchFamily="18" charset="0"/>
              </a:rPr>
              <a:t>SVC - Switched Virtual Circuits</a:t>
            </a:r>
          </a:p>
          <a:p>
            <a:pPr lvl="2"/>
            <a:r>
              <a:rPr lang="en-US" smtClean="0">
                <a:solidFill>
                  <a:srgbClr val="000000"/>
                </a:solidFill>
                <a:cs typeface="Times New Roman" pitchFamily="18" charset="0"/>
              </a:rPr>
              <a:t>An SVC is created and released dynamically and remains in use only as long as data is being transferred</a:t>
            </a:r>
          </a:p>
          <a:p>
            <a:pPr lvl="2"/>
            <a:r>
              <a:rPr lang="en-US" smtClean="0">
                <a:solidFill>
                  <a:srgbClr val="000000"/>
                </a:solidFill>
                <a:cs typeface="Times New Roman" pitchFamily="18" charset="0"/>
              </a:rPr>
              <a:t>In this sense, it is similar to a telephone call</a:t>
            </a:r>
          </a:p>
          <a:p>
            <a:pPr lvl="2"/>
            <a:r>
              <a:rPr lang="en-US" smtClean="0">
                <a:solidFill>
                  <a:srgbClr val="000000"/>
                </a:solidFill>
                <a:cs typeface="Times New Roman" pitchFamily="18" charset="0"/>
              </a:rPr>
              <a:t>The advantages of SVCs include connection flexibility and call setup that can be handled automatically by a networking device</a:t>
            </a:r>
          </a:p>
          <a:p>
            <a:pPr lvl="2"/>
            <a:r>
              <a:rPr lang="en-US" smtClean="0">
                <a:solidFill>
                  <a:srgbClr val="000000"/>
                </a:solidFill>
                <a:cs typeface="Times New Roman" pitchFamily="18" charset="0"/>
              </a:rPr>
              <a:t>Disadvantages include the extra time and overhead required to set up the connection</a:t>
            </a:r>
          </a:p>
        </p:txBody>
      </p:sp>
      <p:sp>
        <p:nvSpPr>
          <p:cNvPr id="15364"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5365" name="Slide Number Placeholder 5"/>
          <p:cNvSpPr>
            <a:spLocks noGrp="1"/>
          </p:cNvSpPr>
          <p:nvPr>
            <p:ph type="sldNum" sz="quarter" idx="12"/>
          </p:nvPr>
        </p:nvSpPr>
        <p:spPr>
          <a:noFill/>
        </p:spPr>
        <p:txBody>
          <a:bodyPr/>
          <a:lstStyle/>
          <a:p>
            <a:fld id="{62A0E628-8BE5-4B6D-9A76-8597CA5391DC}" type="slidenum">
              <a:rPr lang="en-US"/>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solidFill>
                  <a:srgbClr val="000000"/>
                </a:solidFill>
                <a:cs typeface="Times New Roman" pitchFamily="18" charset="0"/>
              </a:rPr>
              <a:t>ATM Circuit Types</a:t>
            </a:r>
          </a:p>
        </p:txBody>
      </p:sp>
      <p:sp>
        <p:nvSpPr>
          <p:cNvPr id="16387" name="Rectangle 3"/>
          <p:cNvSpPr>
            <a:spLocks noGrp="1" noChangeArrowheads="1"/>
          </p:cNvSpPr>
          <p:nvPr>
            <p:ph idx="1"/>
          </p:nvPr>
        </p:nvSpPr>
        <p:spPr/>
        <p:txBody>
          <a:bodyPr/>
          <a:lstStyle/>
          <a:p>
            <a:pPr lvl="1"/>
            <a:r>
              <a:rPr lang="en-US" smtClean="0">
                <a:solidFill>
                  <a:srgbClr val="000000"/>
                </a:solidFill>
                <a:cs typeface="Times New Roman" pitchFamily="18" charset="0"/>
              </a:rPr>
              <a:t>Connectionless service</a:t>
            </a:r>
          </a:p>
          <a:p>
            <a:r>
              <a:rPr lang="en-US" smtClean="0">
                <a:solidFill>
                  <a:srgbClr val="000000"/>
                </a:solidFill>
                <a:cs typeface="Times New Roman" pitchFamily="18" charset="0"/>
              </a:rPr>
              <a:t>ATM networks are fundamentally connection oriented, which means that a VC - Virtual Channel must be set up across the ATM network prior to any data transfer</a:t>
            </a:r>
          </a:p>
          <a:p>
            <a:r>
              <a:rPr lang="en-US" smtClean="0">
                <a:solidFill>
                  <a:srgbClr val="000000"/>
                </a:solidFill>
                <a:cs typeface="Times New Roman" pitchFamily="18" charset="0"/>
              </a:rPr>
              <a:t>A virtual channel is roughly equivalent to a virtual circuit</a:t>
            </a:r>
          </a:p>
        </p:txBody>
      </p:sp>
      <p:sp>
        <p:nvSpPr>
          <p:cNvPr id="16388"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6389" name="Slide Number Placeholder 5"/>
          <p:cNvSpPr>
            <a:spLocks noGrp="1"/>
          </p:cNvSpPr>
          <p:nvPr>
            <p:ph type="sldNum" sz="quarter" idx="12"/>
          </p:nvPr>
        </p:nvSpPr>
        <p:spPr>
          <a:noFill/>
        </p:spPr>
        <p:txBody>
          <a:bodyPr/>
          <a:lstStyle/>
          <a:p>
            <a:fld id="{A284AA99-EE42-411C-8198-8E664E4FA1CF}" type="slidenum">
              <a:rPr lang="en-US"/>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dirty="0" smtClean="0">
                <a:solidFill>
                  <a:srgbClr val="000000"/>
                </a:solidFill>
                <a:cs typeface="Times New Roman" pitchFamily="18" charset="0"/>
              </a:rPr>
              <a:t>ATM Circuit Types</a:t>
            </a:r>
          </a:p>
        </p:txBody>
      </p:sp>
      <p:sp>
        <p:nvSpPr>
          <p:cNvPr id="17411" name="Rectangle 3"/>
          <p:cNvSpPr>
            <a:spLocks noGrp="1" noChangeArrowheads="1"/>
          </p:cNvSpPr>
          <p:nvPr>
            <p:ph idx="1"/>
          </p:nvPr>
        </p:nvSpPr>
        <p:spPr/>
        <p:txBody>
          <a:bodyPr/>
          <a:lstStyle/>
          <a:p>
            <a:r>
              <a:rPr lang="en-US" smtClean="0">
                <a:solidFill>
                  <a:srgbClr val="000000"/>
                </a:solidFill>
                <a:cs typeface="Times New Roman" pitchFamily="18" charset="0"/>
              </a:rPr>
              <a:t>Two types of ATM connections exist:</a:t>
            </a:r>
          </a:p>
          <a:p>
            <a:pPr lvl="1"/>
            <a:r>
              <a:rPr lang="en-US" smtClean="0">
                <a:solidFill>
                  <a:srgbClr val="000000"/>
                </a:solidFill>
                <a:cs typeface="Times New Roman" pitchFamily="18" charset="0"/>
              </a:rPr>
              <a:t>Virtual paths, which are identified by VPI - Virtual Path Identifier</a:t>
            </a:r>
          </a:p>
          <a:p>
            <a:pPr lvl="1"/>
            <a:r>
              <a:rPr lang="en-US" smtClean="0">
                <a:solidFill>
                  <a:srgbClr val="000000"/>
                </a:solidFill>
                <a:cs typeface="Times New Roman" pitchFamily="18" charset="0"/>
              </a:rPr>
              <a:t>Virtual channels, which are identified by the combination of a VPI and a VCI - Virtual Channel Identifier</a:t>
            </a:r>
          </a:p>
        </p:txBody>
      </p:sp>
      <p:sp>
        <p:nvSpPr>
          <p:cNvPr id="17412"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7413" name="Slide Number Placeholder 5"/>
          <p:cNvSpPr>
            <a:spLocks noGrp="1"/>
          </p:cNvSpPr>
          <p:nvPr>
            <p:ph type="sldNum" sz="quarter" idx="12"/>
          </p:nvPr>
        </p:nvSpPr>
        <p:spPr>
          <a:noFill/>
        </p:spPr>
        <p:txBody>
          <a:bodyPr/>
          <a:lstStyle/>
          <a:p>
            <a:fld id="{41CDD47A-7448-411E-A4ED-FDBBA23F21D8}" type="slidenum">
              <a:rPr lang="en-US"/>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026"/>
          <p:cNvSpPr>
            <a:spLocks noGrp="1" noChangeArrowheads="1"/>
          </p:cNvSpPr>
          <p:nvPr>
            <p:ph type="title"/>
          </p:nvPr>
        </p:nvSpPr>
        <p:spPr/>
        <p:txBody>
          <a:bodyPr/>
          <a:lstStyle/>
          <a:p>
            <a:r>
              <a:rPr lang="en-US" dirty="0" smtClean="0">
                <a:solidFill>
                  <a:srgbClr val="000000"/>
                </a:solidFill>
                <a:cs typeface="Times New Roman" pitchFamily="18" charset="0"/>
              </a:rPr>
              <a:t>ATM Circuit Types</a:t>
            </a:r>
          </a:p>
        </p:txBody>
      </p:sp>
      <p:sp>
        <p:nvSpPr>
          <p:cNvPr id="18435" name="Rectangle 1027"/>
          <p:cNvSpPr>
            <a:spLocks noGrp="1" noChangeArrowheads="1"/>
          </p:cNvSpPr>
          <p:nvPr>
            <p:ph idx="1"/>
          </p:nvPr>
        </p:nvSpPr>
        <p:spPr/>
        <p:txBody>
          <a:bodyPr/>
          <a:lstStyle/>
          <a:p>
            <a:r>
              <a:rPr lang="en-US" smtClean="0">
                <a:solidFill>
                  <a:srgbClr val="000000"/>
                </a:solidFill>
                <a:cs typeface="Times New Roman" pitchFamily="18" charset="0"/>
              </a:rPr>
              <a:t>A virtual path is a bundle of virtual channels, all of which are switched transparently across the ATM network on the basis of the common VPI</a:t>
            </a:r>
          </a:p>
          <a:p>
            <a:r>
              <a:rPr lang="en-US" smtClean="0">
                <a:solidFill>
                  <a:srgbClr val="000000"/>
                </a:solidFill>
                <a:cs typeface="Times New Roman" pitchFamily="18" charset="0"/>
              </a:rPr>
              <a:t>All VCIs and VPIs, however, have only local significance across a particular link and are remapped, as appropriate, at each switch</a:t>
            </a:r>
            <a:endParaRPr lang="en-US" smtClean="0"/>
          </a:p>
        </p:txBody>
      </p:sp>
      <p:sp>
        <p:nvSpPr>
          <p:cNvPr id="18436"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8437" name="Slide Number Placeholder 5"/>
          <p:cNvSpPr>
            <a:spLocks noGrp="1"/>
          </p:cNvSpPr>
          <p:nvPr>
            <p:ph type="sldNum" sz="quarter" idx="12"/>
          </p:nvPr>
        </p:nvSpPr>
        <p:spPr>
          <a:noFill/>
        </p:spPr>
        <p:txBody>
          <a:bodyPr/>
          <a:lstStyle/>
          <a:p>
            <a:fld id="{3F383BEC-3CD5-42A7-9222-5E46D7016EAD}" type="slidenum">
              <a:rPr lang="en-US"/>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dirty="0" smtClean="0"/>
              <a:t>ATM Layers</a:t>
            </a:r>
          </a:p>
        </p:txBody>
      </p:sp>
      <p:sp>
        <p:nvSpPr>
          <p:cNvPr id="19459" name="Rectangle 3"/>
          <p:cNvSpPr>
            <a:spLocks noGrp="1" noChangeArrowheads="1"/>
          </p:cNvSpPr>
          <p:nvPr>
            <p:ph idx="1"/>
          </p:nvPr>
        </p:nvSpPr>
        <p:spPr/>
        <p:txBody>
          <a:bodyPr/>
          <a:lstStyle/>
          <a:p>
            <a:r>
              <a:rPr lang="en-US" smtClean="0">
                <a:solidFill>
                  <a:srgbClr val="000000"/>
                </a:solidFill>
                <a:cs typeface="Times New Roman" pitchFamily="18" charset="0"/>
              </a:rPr>
              <a:t>ATM functionality corresponds to the physical layer and part of the data link layer of the OSI reference model</a:t>
            </a:r>
          </a:p>
          <a:p>
            <a:r>
              <a:rPr lang="en-US" smtClean="0">
                <a:solidFill>
                  <a:srgbClr val="000000"/>
                </a:solidFill>
                <a:cs typeface="Times New Roman" pitchFamily="18" charset="0"/>
              </a:rPr>
              <a:t>The ATM physical layer is similar to the physical layer of the OSI reference model; the ATM physical layer manages the medium-dependent transmission</a:t>
            </a:r>
          </a:p>
        </p:txBody>
      </p:sp>
      <p:sp>
        <p:nvSpPr>
          <p:cNvPr id="19460"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9461" name="Slide Number Placeholder 5"/>
          <p:cNvSpPr>
            <a:spLocks noGrp="1"/>
          </p:cNvSpPr>
          <p:nvPr>
            <p:ph type="sldNum" sz="quarter" idx="12"/>
          </p:nvPr>
        </p:nvSpPr>
        <p:spPr>
          <a:noFill/>
        </p:spPr>
        <p:txBody>
          <a:bodyPr/>
          <a:lstStyle/>
          <a:p>
            <a:fld id="{CEC57C7D-B0AB-4E12-97B3-E44911A8BFE1}" type="slidenum">
              <a:rPr lang="en-US"/>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dirty="0" smtClean="0">
                <a:cs typeface="Arial" charset="0"/>
              </a:rPr>
              <a:t>ATM Layers</a:t>
            </a:r>
          </a:p>
        </p:txBody>
      </p:sp>
      <p:sp>
        <p:nvSpPr>
          <p:cNvPr id="20483" name="Rectangle 3"/>
          <p:cNvSpPr>
            <a:spLocks noGrp="1" noChangeArrowheads="1"/>
          </p:cNvSpPr>
          <p:nvPr>
            <p:ph idx="1"/>
          </p:nvPr>
        </p:nvSpPr>
        <p:spPr/>
        <p:txBody>
          <a:bodyPr/>
          <a:lstStyle/>
          <a:p>
            <a:r>
              <a:rPr lang="en-US" smtClean="0">
                <a:cs typeface="Arial" charset="0"/>
              </a:rPr>
              <a:t>The AAL - ATM Adaptation layers are roughly the same as the data link layer of the OSI reference model</a:t>
            </a:r>
          </a:p>
          <a:p>
            <a:r>
              <a:rPr lang="en-US" smtClean="0">
                <a:cs typeface="Arial" charset="0"/>
              </a:rPr>
              <a:t>The ATM layer is responsible for establishing connections and passing cells through the ATM network</a:t>
            </a:r>
          </a:p>
          <a:p>
            <a:r>
              <a:rPr lang="en-US" smtClean="0">
                <a:cs typeface="Arial" charset="0"/>
              </a:rPr>
              <a:t>The AAL is responsible for isolating higher-layer protocols from the details of the ATM processes</a:t>
            </a:r>
            <a:r>
              <a:rPr lang="en-US" smtClean="0"/>
              <a:t> </a:t>
            </a:r>
          </a:p>
        </p:txBody>
      </p:sp>
      <p:sp>
        <p:nvSpPr>
          <p:cNvPr id="20484"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20485" name="Slide Number Placeholder 5"/>
          <p:cNvSpPr>
            <a:spLocks noGrp="1"/>
          </p:cNvSpPr>
          <p:nvPr>
            <p:ph type="sldNum" sz="quarter" idx="12"/>
          </p:nvPr>
        </p:nvSpPr>
        <p:spPr>
          <a:noFill/>
        </p:spPr>
        <p:txBody>
          <a:bodyPr/>
          <a:lstStyle/>
          <a:p>
            <a:fld id="{158F4F35-BE8D-47DF-B5DD-DCF2B06E2F14}" type="slidenum">
              <a:rPr lang="en-US"/>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dirty="0" smtClean="0"/>
              <a:t>ATM </a:t>
            </a:r>
            <a:r>
              <a:rPr lang="en-US" dirty="0" err="1" smtClean="0"/>
              <a:t>QoS</a:t>
            </a:r>
            <a:endParaRPr lang="en-US" dirty="0" smtClean="0"/>
          </a:p>
        </p:txBody>
      </p:sp>
      <p:sp>
        <p:nvSpPr>
          <p:cNvPr id="21507" name="Rectangle 3"/>
          <p:cNvSpPr>
            <a:spLocks noGrp="1" noChangeArrowheads="1"/>
          </p:cNvSpPr>
          <p:nvPr>
            <p:ph idx="1"/>
          </p:nvPr>
        </p:nvSpPr>
        <p:spPr/>
        <p:txBody>
          <a:bodyPr/>
          <a:lstStyle/>
          <a:p>
            <a:r>
              <a:rPr lang="en-US" smtClean="0">
                <a:solidFill>
                  <a:srgbClr val="000000"/>
                </a:solidFill>
                <a:cs typeface="Times New Roman" pitchFamily="18" charset="0"/>
              </a:rPr>
              <a:t>One of the most important functions of ATM is its support for QoS - Quality of Service</a:t>
            </a:r>
          </a:p>
          <a:p>
            <a:r>
              <a:rPr lang="en-US" smtClean="0">
                <a:solidFill>
                  <a:srgbClr val="000000"/>
                </a:solidFill>
                <a:cs typeface="Times New Roman" pitchFamily="18" charset="0"/>
              </a:rPr>
              <a:t>ATM uses three forms of QoS guarantees</a:t>
            </a:r>
          </a:p>
          <a:p>
            <a:pPr lvl="1"/>
            <a:r>
              <a:rPr lang="en-US" smtClean="0">
                <a:solidFill>
                  <a:srgbClr val="000000"/>
                </a:solidFill>
                <a:cs typeface="Times New Roman" pitchFamily="18" charset="0"/>
              </a:rPr>
              <a:t>Traffic contract specifies an envelope that describes the intended data flow</a:t>
            </a:r>
          </a:p>
          <a:p>
            <a:pPr lvl="2"/>
            <a:r>
              <a:rPr lang="en-US" smtClean="0">
                <a:solidFill>
                  <a:srgbClr val="000000"/>
                </a:solidFill>
                <a:cs typeface="Times New Roman" pitchFamily="18" charset="0"/>
              </a:rPr>
              <a:t>This envelope specifies values for peak bandwidth, average sustained bandwidth, and burst size, among others</a:t>
            </a:r>
          </a:p>
        </p:txBody>
      </p:sp>
      <p:sp>
        <p:nvSpPr>
          <p:cNvPr id="21508"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21509" name="Slide Number Placeholder 5"/>
          <p:cNvSpPr>
            <a:spLocks noGrp="1"/>
          </p:cNvSpPr>
          <p:nvPr>
            <p:ph type="sldNum" sz="quarter" idx="12"/>
          </p:nvPr>
        </p:nvSpPr>
        <p:spPr>
          <a:noFill/>
        </p:spPr>
        <p:txBody>
          <a:bodyPr/>
          <a:lstStyle/>
          <a:p>
            <a:fld id="{34D87DE3-41E2-42DE-981F-2A4464963F11}" type="slidenum">
              <a:rPr lang="en-US"/>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smtClean="0"/>
              <a:t>Objectives of This Section</a:t>
            </a:r>
          </a:p>
        </p:txBody>
      </p:sp>
      <p:sp>
        <p:nvSpPr>
          <p:cNvPr id="4099" name="Rectangle 3"/>
          <p:cNvSpPr>
            <a:spLocks noGrp="1" noChangeArrowheads="1"/>
          </p:cNvSpPr>
          <p:nvPr>
            <p:ph idx="1"/>
          </p:nvPr>
        </p:nvSpPr>
        <p:spPr/>
        <p:txBody>
          <a:bodyPr/>
          <a:lstStyle/>
          <a:p>
            <a:r>
              <a:rPr lang="en-US" smtClean="0"/>
              <a:t>Learn</a:t>
            </a:r>
          </a:p>
          <a:p>
            <a:pPr lvl="1"/>
            <a:r>
              <a:rPr lang="en-US" smtClean="0"/>
              <a:t>What ATM is</a:t>
            </a:r>
          </a:p>
          <a:p>
            <a:pPr lvl="1"/>
            <a:r>
              <a:rPr lang="en-US" smtClean="0"/>
              <a:t>Where ATM is used</a:t>
            </a:r>
          </a:p>
          <a:p>
            <a:pPr lvl="1"/>
            <a:r>
              <a:rPr lang="en-US" smtClean="0"/>
              <a:t>How ATM operates</a:t>
            </a:r>
          </a:p>
        </p:txBody>
      </p:sp>
      <p:sp>
        <p:nvSpPr>
          <p:cNvPr id="4100"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4101" name="Slide Number Placeholder 5"/>
          <p:cNvSpPr>
            <a:spLocks noGrp="1"/>
          </p:cNvSpPr>
          <p:nvPr>
            <p:ph type="sldNum" sz="quarter" idx="12"/>
          </p:nvPr>
        </p:nvSpPr>
        <p:spPr>
          <a:noFill/>
        </p:spPr>
        <p:txBody>
          <a:bodyPr/>
          <a:lstStyle/>
          <a:p>
            <a:fld id="{98EB8A43-3868-4CAA-A35A-44076F44AEC9}" type="slidenum">
              <a:rPr lang="en-US"/>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dirty="0" smtClean="0">
                <a:solidFill>
                  <a:srgbClr val="000000"/>
                </a:solidFill>
                <a:cs typeface="Times New Roman" pitchFamily="18" charset="0"/>
              </a:rPr>
              <a:t>ATM </a:t>
            </a:r>
            <a:r>
              <a:rPr lang="en-US" dirty="0" err="1" smtClean="0">
                <a:solidFill>
                  <a:srgbClr val="000000"/>
                </a:solidFill>
                <a:cs typeface="Times New Roman" pitchFamily="18" charset="0"/>
              </a:rPr>
              <a:t>QoS</a:t>
            </a:r>
            <a:endParaRPr lang="en-US" dirty="0" smtClean="0">
              <a:solidFill>
                <a:srgbClr val="000000"/>
              </a:solidFill>
              <a:cs typeface="Times New Roman" pitchFamily="18" charset="0"/>
            </a:endParaRPr>
          </a:p>
        </p:txBody>
      </p:sp>
      <p:sp>
        <p:nvSpPr>
          <p:cNvPr id="22531" name="Rectangle 3"/>
          <p:cNvSpPr>
            <a:spLocks noGrp="1" noChangeArrowheads="1"/>
          </p:cNvSpPr>
          <p:nvPr>
            <p:ph idx="1"/>
          </p:nvPr>
        </p:nvSpPr>
        <p:spPr/>
        <p:txBody>
          <a:bodyPr/>
          <a:lstStyle/>
          <a:p>
            <a:pPr lvl="2"/>
            <a:r>
              <a:rPr lang="en-US" smtClean="0">
                <a:solidFill>
                  <a:srgbClr val="000000"/>
                </a:solidFill>
                <a:cs typeface="Times New Roman" pitchFamily="18" charset="0"/>
              </a:rPr>
              <a:t>When an ATM end system connects to an ATM network, it enters a contract with the network, based on QoS parameters</a:t>
            </a:r>
          </a:p>
          <a:p>
            <a:r>
              <a:rPr lang="en-US" smtClean="0">
                <a:solidFill>
                  <a:srgbClr val="000000"/>
                </a:solidFill>
                <a:cs typeface="Times New Roman" pitchFamily="18" charset="0"/>
              </a:rPr>
              <a:t>Traffic shaping is the use of queues to constrain data bursts, limit peak data rate, and smooth jitter so that traffic will fit within the promised envelope</a:t>
            </a:r>
          </a:p>
          <a:p>
            <a:pPr lvl="1"/>
            <a:r>
              <a:rPr lang="en-US" smtClean="0">
                <a:solidFill>
                  <a:srgbClr val="000000"/>
                </a:solidFill>
                <a:cs typeface="Times New Roman" pitchFamily="18" charset="0"/>
              </a:rPr>
              <a:t>ATM devices are responsible for adhering to the contract by means of traffic shaping</a:t>
            </a:r>
          </a:p>
        </p:txBody>
      </p:sp>
      <p:sp>
        <p:nvSpPr>
          <p:cNvPr id="22532"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22533" name="Slide Number Placeholder 5"/>
          <p:cNvSpPr>
            <a:spLocks noGrp="1"/>
          </p:cNvSpPr>
          <p:nvPr>
            <p:ph type="sldNum" sz="quarter" idx="12"/>
          </p:nvPr>
        </p:nvSpPr>
        <p:spPr>
          <a:noFill/>
        </p:spPr>
        <p:txBody>
          <a:bodyPr/>
          <a:lstStyle/>
          <a:p>
            <a:fld id="{08D8B48F-784F-4055-830E-799F1928D77A}" type="slidenum">
              <a:rPr lang="en-US"/>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dirty="0" smtClean="0">
                <a:solidFill>
                  <a:srgbClr val="000000"/>
                </a:solidFill>
                <a:cs typeface="Times New Roman" pitchFamily="18" charset="0"/>
              </a:rPr>
              <a:t>ATM </a:t>
            </a:r>
            <a:r>
              <a:rPr lang="en-US" dirty="0" err="1" smtClean="0">
                <a:solidFill>
                  <a:srgbClr val="000000"/>
                </a:solidFill>
                <a:cs typeface="Times New Roman" pitchFamily="18" charset="0"/>
              </a:rPr>
              <a:t>QoS</a:t>
            </a:r>
            <a:endParaRPr lang="en-US" dirty="0" smtClean="0">
              <a:solidFill>
                <a:srgbClr val="000000"/>
              </a:solidFill>
              <a:cs typeface="Times New Roman" pitchFamily="18" charset="0"/>
            </a:endParaRPr>
          </a:p>
        </p:txBody>
      </p:sp>
      <p:sp>
        <p:nvSpPr>
          <p:cNvPr id="23555" name="Rectangle 3"/>
          <p:cNvSpPr>
            <a:spLocks noGrp="1" noChangeArrowheads="1"/>
          </p:cNvSpPr>
          <p:nvPr>
            <p:ph idx="1"/>
          </p:nvPr>
        </p:nvSpPr>
        <p:spPr/>
        <p:txBody>
          <a:bodyPr/>
          <a:lstStyle/>
          <a:p>
            <a:r>
              <a:rPr lang="en-US" smtClean="0">
                <a:solidFill>
                  <a:srgbClr val="000000"/>
                </a:solidFill>
                <a:cs typeface="Times New Roman" pitchFamily="18" charset="0"/>
              </a:rPr>
              <a:t>Traffic policing uses ATM switches to enforce the contract</a:t>
            </a:r>
          </a:p>
          <a:p>
            <a:pPr lvl="1"/>
            <a:r>
              <a:rPr lang="en-US" smtClean="0">
                <a:solidFill>
                  <a:srgbClr val="000000"/>
                </a:solidFill>
                <a:cs typeface="Times New Roman" pitchFamily="18" charset="0"/>
              </a:rPr>
              <a:t>The switch can measure the actual traffic flow and compare it against the agreed-upon traffic envelope</a:t>
            </a:r>
          </a:p>
          <a:p>
            <a:pPr lvl="1"/>
            <a:r>
              <a:rPr lang="en-US" smtClean="0">
                <a:solidFill>
                  <a:srgbClr val="000000"/>
                </a:solidFill>
                <a:cs typeface="Times New Roman" pitchFamily="18" charset="0"/>
              </a:rPr>
              <a:t>If the switch finds that traffic is outside of the agreed-upon parameters, it can set the cell loss priority bit of the offending cells</a:t>
            </a:r>
          </a:p>
        </p:txBody>
      </p:sp>
      <p:sp>
        <p:nvSpPr>
          <p:cNvPr id="23556"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23557" name="Slide Number Placeholder 5"/>
          <p:cNvSpPr>
            <a:spLocks noGrp="1"/>
          </p:cNvSpPr>
          <p:nvPr>
            <p:ph type="sldNum" sz="quarter" idx="12"/>
          </p:nvPr>
        </p:nvSpPr>
        <p:spPr>
          <a:noFill/>
        </p:spPr>
        <p:txBody>
          <a:bodyPr/>
          <a:lstStyle/>
          <a:p>
            <a:fld id="{7AF710FD-532C-4EF2-B380-D7849DF9342E}" type="slidenum">
              <a:rPr lang="en-US"/>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dirty="0" smtClean="0"/>
              <a:t>ATM </a:t>
            </a:r>
            <a:r>
              <a:rPr lang="en-US" dirty="0" err="1" smtClean="0"/>
              <a:t>QoS</a:t>
            </a:r>
            <a:endParaRPr lang="en-US" dirty="0" smtClean="0"/>
          </a:p>
        </p:txBody>
      </p:sp>
      <p:sp>
        <p:nvSpPr>
          <p:cNvPr id="24579" name="Content Placeholder 2"/>
          <p:cNvSpPr>
            <a:spLocks noGrp="1"/>
          </p:cNvSpPr>
          <p:nvPr>
            <p:ph idx="1"/>
          </p:nvPr>
        </p:nvSpPr>
        <p:spPr/>
        <p:txBody>
          <a:bodyPr/>
          <a:lstStyle/>
          <a:p>
            <a:pPr lvl="1"/>
            <a:r>
              <a:rPr lang="en-US" smtClean="0">
                <a:solidFill>
                  <a:srgbClr val="000000"/>
                </a:solidFill>
                <a:cs typeface="Times New Roman" pitchFamily="18" charset="0"/>
              </a:rPr>
              <a:t>Setting the cell loss prority bit makes the cell discard eligible, which means that any switch handling the cell is allowed to drop the cell during periods of congestion</a:t>
            </a:r>
            <a:endParaRPr lang="en-US" smtClean="0"/>
          </a:p>
        </p:txBody>
      </p:sp>
      <p:sp>
        <p:nvSpPr>
          <p:cNvPr id="24580" name="Footer Placeholder 3"/>
          <p:cNvSpPr>
            <a:spLocks noGrp="1"/>
          </p:cNvSpPr>
          <p:nvPr>
            <p:ph type="ftr" sz="quarter" idx="11"/>
          </p:nvPr>
        </p:nvSpPr>
        <p:spPr>
          <a:noFill/>
        </p:spPr>
        <p:txBody>
          <a:bodyPr/>
          <a:lstStyle/>
          <a:p>
            <a:r>
              <a:rPr lang="en-US" smtClean="0"/>
              <a:t>Copyright 2000-2007 Kenneth M. Chipps Ph.D. www.chipps.com</a:t>
            </a:r>
            <a:endParaRPr lang="en-US"/>
          </a:p>
        </p:txBody>
      </p:sp>
      <p:sp>
        <p:nvSpPr>
          <p:cNvPr id="24581" name="Slide Number Placeholder 4"/>
          <p:cNvSpPr>
            <a:spLocks noGrp="1"/>
          </p:cNvSpPr>
          <p:nvPr>
            <p:ph type="sldNum" sz="quarter" idx="12"/>
          </p:nvPr>
        </p:nvSpPr>
        <p:spPr>
          <a:noFill/>
        </p:spPr>
        <p:txBody>
          <a:bodyPr/>
          <a:lstStyle/>
          <a:p>
            <a:fld id="{FB6E214C-8DCE-4307-A88E-E803DBD41146}" type="slidenum">
              <a:rPr lang="en-US"/>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smtClean="0">
                <a:solidFill>
                  <a:srgbClr val="000000"/>
                </a:solidFill>
                <a:cs typeface="Times New Roman" pitchFamily="18" charset="0"/>
              </a:rPr>
              <a:t>ATM Service Classes</a:t>
            </a:r>
          </a:p>
        </p:txBody>
      </p:sp>
      <p:sp>
        <p:nvSpPr>
          <p:cNvPr id="25603" name="Rectangle 3"/>
          <p:cNvSpPr>
            <a:spLocks noGrp="1" noChangeArrowheads="1"/>
          </p:cNvSpPr>
          <p:nvPr>
            <p:ph idx="1"/>
          </p:nvPr>
        </p:nvSpPr>
        <p:spPr/>
        <p:txBody>
          <a:bodyPr/>
          <a:lstStyle/>
          <a:p>
            <a:r>
              <a:rPr lang="en-US" smtClean="0">
                <a:solidFill>
                  <a:srgbClr val="000000"/>
                </a:solidFill>
                <a:cs typeface="Times New Roman" pitchFamily="18" charset="0"/>
              </a:rPr>
              <a:t>There are five classes of service available in ATM that enables users to obtain a particular QoS</a:t>
            </a:r>
          </a:p>
          <a:p>
            <a:r>
              <a:rPr lang="en-US" smtClean="0">
                <a:solidFill>
                  <a:srgbClr val="000000"/>
                </a:solidFill>
                <a:cs typeface="Times New Roman" pitchFamily="18" charset="0"/>
              </a:rPr>
              <a:t>Each of these parameters is used with other parameters to define one of the five classes of service for which a carrier may offer cell loss, cell delay, and bandwidth guarantees</a:t>
            </a:r>
          </a:p>
        </p:txBody>
      </p:sp>
      <p:sp>
        <p:nvSpPr>
          <p:cNvPr id="25604"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25605" name="Slide Number Placeholder 5"/>
          <p:cNvSpPr>
            <a:spLocks noGrp="1"/>
          </p:cNvSpPr>
          <p:nvPr>
            <p:ph type="sldNum" sz="quarter" idx="12"/>
          </p:nvPr>
        </p:nvSpPr>
        <p:spPr>
          <a:noFill/>
        </p:spPr>
        <p:txBody>
          <a:bodyPr/>
          <a:lstStyle/>
          <a:p>
            <a:fld id="{E642973C-EEA9-4621-83B5-53B3ADAA8333}" type="slidenum">
              <a:rPr lang="en-US"/>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p:txBody>
          <a:bodyPr/>
          <a:lstStyle/>
          <a:p>
            <a:r>
              <a:rPr lang="en-US" dirty="0" smtClean="0">
                <a:solidFill>
                  <a:srgbClr val="000000"/>
                </a:solidFill>
                <a:cs typeface="Times New Roman" pitchFamily="18" charset="0"/>
              </a:rPr>
              <a:t>ATM Service Classes</a:t>
            </a:r>
          </a:p>
        </p:txBody>
      </p:sp>
      <p:graphicFrame>
        <p:nvGraphicFramePr>
          <p:cNvPr id="242737" name="Group 1073"/>
          <p:cNvGraphicFramePr>
            <a:graphicFrameLocks noGrp="1"/>
          </p:cNvGraphicFramePr>
          <p:nvPr>
            <p:ph type="tbl" idx="1"/>
          </p:nvPr>
        </p:nvGraphicFramePr>
        <p:xfrm>
          <a:off x="1219200" y="1371600"/>
          <a:ext cx="6056313" cy="4648200"/>
        </p:xfrm>
        <a:graphic>
          <a:graphicData uri="http://schemas.openxmlformats.org/drawingml/2006/table">
            <a:tbl>
              <a:tblPr/>
              <a:tblGrid>
                <a:gridCol w="1282700"/>
                <a:gridCol w="3816350"/>
                <a:gridCol w="957263"/>
              </a:tblGrid>
              <a:tr h="774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Service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Class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Applications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Using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Priority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CBR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Real time voice and video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High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VBR-RT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Packetized voice and compressed video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High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VBR –NRT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Interactive 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High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ABR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ATM oriented interactive 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Low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UBR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Bursty 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rPr>
                        <a:t>Low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6657"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26658" name="Slide Number Placeholder 5"/>
          <p:cNvSpPr>
            <a:spLocks noGrp="1"/>
          </p:cNvSpPr>
          <p:nvPr>
            <p:ph type="sldNum" sz="quarter" idx="12"/>
          </p:nvPr>
        </p:nvSpPr>
        <p:spPr>
          <a:noFill/>
        </p:spPr>
        <p:txBody>
          <a:bodyPr/>
          <a:lstStyle/>
          <a:p>
            <a:fld id="{1F139EE6-90A0-4AD6-A1E3-3363770E45A7}" type="slidenum">
              <a:rPr lang="en-US"/>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dirty="0" smtClean="0"/>
              <a:t>ATM Service Classes</a:t>
            </a:r>
          </a:p>
        </p:txBody>
      </p:sp>
      <p:sp>
        <p:nvSpPr>
          <p:cNvPr id="27651" name="Rectangle 3"/>
          <p:cNvSpPr>
            <a:spLocks noGrp="1" noChangeArrowheads="1"/>
          </p:cNvSpPr>
          <p:nvPr>
            <p:ph idx="1"/>
          </p:nvPr>
        </p:nvSpPr>
        <p:spPr/>
        <p:txBody>
          <a:bodyPr/>
          <a:lstStyle/>
          <a:p>
            <a:r>
              <a:rPr lang="en-US" smtClean="0">
                <a:solidFill>
                  <a:srgbClr val="000000"/>
                </a:solidFill>
                <a:cs typeface="Times New Roman" pitchFamily="18" charset="0"/>
              </a:rPr>
              <a:t>These abbreviations stand for</a:t>
            </a:r>
          </a:p>
          <a:p>
            <a:pPr lvl="1"/>
            <a:r>
              <a:rPr lang="en-US" smtClean="0">
                <a:solidFill>
                  <a:srgbClr val="000000"/>
                </a:solidFill>
                <a:cs typeface="Times New Roman" pitchFamily="18" charset="0"/>
              </a:rPr>
              <a:t>CBR - Continuous Bit Rate</a:t>
            </a:r>
          </a:p>
          <a:p>
            <a:pPr lvl="1"/>
            <a:r>
              <a:rPr lang="en-US" smtClean="0">
                <a:solidFill>
                  <a:srgbClr val="000000"/>
                </a:solidFill>
                <a:cs typeface="Times New Roman" pitchFamily="18" charset="0"/>
              </a:rPr>
              <a:t>VBR-RT – Variable Bit Rate–Real Time</a:t>
            </a:r>
          </a:p>
          <a:p>
            <a:pPr lvl="1"/>
            <a:r>
              <a:rPr lang="en-US" smtClean="0">
                <a:solidFill>
                  <a:srgbClr val="000000"/>
                </a:solidFill>
                <a:cs typeface="Times New Roman" pitchFamily="18" charset="0"/>
              </a:rPr>
              <a:t>VBR-NRT - Variable Bit Rate–Non-Real Time</a:t>
            </a:r>
          </a:p>
          <a:p>
            <a:pPr lvl="1"/>
            <a:r>
              <a:rPr lang="en-US" smtClean="0">
                <a:solidFill>
                  <a:srgbClr val="000000"/>
                </a:solidFill>
                <a:cs typeface="Times New Roman" pitchFamily="18" charset="0"/>
              </a:rPr>
              <a:t>ABR - Available Bit Rate</a:t>
            </a:r>
          </a:p>
          <a:p>
            <a:pPr lvl="1"/>
            <a:r>
              <a:rPr lang="en-US" smtClean="0">
                <a:solidFill>
                  <a:srgbClr val="000000"/>
                </a:solidFill>
                <a:cs typeface="Times New Roman" pitchFamily="18" charset="0"/>
              </a:rPr>
              <a:t>UBR - Unspecified Bit Rate</a:t>
            </a:r>
          </a:p>
        </p:txBody>
      </p:sp>
      <p:sp>
        <p:nvSpPr>
          <p:cNvPr id="27652"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27653" name="Slide Number Placeholder 5"/>
          <p:cNvSpPr>
            <a:spLocks noGrp="1"/>
          </p:cNvSpPr>
          <p:nvPr>
            <p:ph type="sldNum" sz="quarter" idx="12"/>
          </p:nvPr>
        </p:nvSpPr>
        <p:spPr>
          <a:noFill/>
        </p:spPr>
        <p:txBody>
          <a:bodyPr/>
          <a:lstStyle/>
          <a:p>
            <a:fld id="{B78B2C41-1112-40EB-B76D-BB81B220C3A7}" type="slidenum">
              <a:rPr lang="en-US"/>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dirty="0" smtClean="0"/>
              <a:t>LANE</a:t>
            </a:r>
          </a:p>
        </p:txBody>
      </p:sp>
      <p:sp>
        <p:nvSpPr>
          <p:cNvPr id="28675" name="Rectangle 3"/>
          <p:cNvSpPr>
            <a:spLocks noGrp="1" noChangeArrowheads="1"/>
          </p:cNvSpPr>
          <p:nvPr>
            <p:ph idx="1"/>
          </p:nvPr>
        </p:nvSpPr>
        <p:spPr/>
        <p:txBody>
          <a:bodyPr/>
          <a:lstStyle/>
          <a:p>
            <a:r>
              <a:rPr lang="en-US" smtClean="0">
                <a:solidFill>
                  <a:srgbClr val="000000"/>
                </a:solidFill>
                <a:cs typeface="Times New Roman" pitchFamily="18" charset="0"/>
              </a:rPr>
              <a:t>LANE - LAN Emulation is a standard defined by the ATM Forum that gives stations attached via ATM the same capabilities they normally obtain from LANs, such as Ethernet</a:t>
            </a:r>
          </a:p>
          <a:p>
            <a:r>
              <a:rPr lang="en-US" smtClean="0">
                <a:solidFill>
                  <a:srgbClr val="000000"/>
                </a:solidFill>
                <a:cs typeface="Times New Roman" pitchFamily="18" charset="0"/>
              </a:rPr>
              <a:t>As the name suggests, the function of the LANE protocol is to emulate a LAN on top of an ATM network</a:t>
            </a:r>
          </a:p>
        </p:txBody>
      </p:sp>
      <p:sp>
        <p:nvSpPr>
          <p:cNvPr id="28676"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28677" name="Slide Number Placeholder 5"/>
          <p:cNvSpPr>
            <a:spLocks noGrp="1"/>
          </p:cNvSpPr>
          <p:nvPr>
            <p:ph type="sldNum" sz="quarter" idx="12"/>
          </p:nvPr>
        </p:nvSpPr>
        <p:spPr>
          <a:noFill/>
        </p:spPr>
        <p:txBody>
          <a:bodyPr/>
          <a:lstStyle/>
          <a:p>
            <a:fld id="{F2F1CE89-7A34-4391-A0D5-A95F22860972}" type="slidenum">
              <a:rPr lang="en-US"/>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t>LANE</a:t>
            </a:r>
          </a:p>
        </p:txBody>
      </p:sp>
      <p:sp>
        <p:nvSpPr>
          <p:cNvPr id="29699" name="Content Placeholder 2"/>
          <p:cNvSpPr>
            <a:spLocks noGrp="1"/>
          </p:cNvSpPr>
          <p:nvPr>
            <p:ph idx="1"/>
          </p:nvPr>
        </p:nvSpPr>
        <p:spPr/>
        <p:txBody>
          <a:bodyPr/>
          <a:lstStyle/>
          <a:p>
            <a:r>
              <a:rPr lang="en-US" smtClean="0">
                <a:solidFill>
                  <a:srgbClr val="000000"/>
                </a:solidFill>
                <a:cs typeface="Times New Roman" pitchFamily="18" charset="0"/>
              </a:rPr>
              <a:t>The basic function of the LANE protocol is to resolve MAC addresses to ATM addresses</a:t>
            </a:r>
            <a:endParaRPr lang="en-US" smtClean="0"/>
          </a:p>
        </p:txBody>
      </p:sp>
      <p:sp>
        <p:nvSpPr>
          <p:cNvPr id="29700" name="Footer Placeholder 3"/>
          <p:cNvSpPr>
            <a:spLocks noGrp="1"/>
          </p:cNvSpPr>
          <p:nvPr>
            <p:ph type="ftr" sz="quarter" idx="11"/>
          </p:nvPr>
        </p:nvSpPr>
        <p:spPr>
          <a:noFill/>
        </p:spPr>
        <p:txBody>
          <a:bodyPr/>
          <a:lstStyle/>
          <a:p>
            <a:r>
              <a:rPr lang="en-US" smtClean="0"/>
              <a:t>Copyright 2000-2007 Kenneth M. Chipps Ph.D. www.chipps.com</a:t>
            </a:r>
            <a:endParaRPr lang="en-US"/>
          </a:p>
        </p:txBody>
      </p:sp>
      <p:sp>
        <p:nvSpPr>
          <p:cNvPr id="29701" name="Slide Number Placeholder 4"/>
          <p:cNvSpPr>
            <a:spLocks noGrp="1"/>
          </p:cNvSpPr>
          <p:nvPr>
            <p:ph type="sldNum" sz="quarter" idx="12"/>
          </p:nvPr>
        </p:nvSpPr>
        <p:spPr>
          <a:noFill/>
        </p:spPr>
        <p:txBody>
          <a:bodyPr/>
          <a:lstStyle/>
          <a:p>
            <a:fld id="{A8B7F886-24E6-46A0-9F0E-3822F377F9F3}" type="slidenum">
              <a:rPr lang="en-US"/>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smtClean="0"/>
              <a:t>ATM Equipment</a:t>
            </a:r>
          </a:p>
        </p:txBody>
      </p:sp>
      <p:sp>
        <p:nvSpPr>
          <p:cNvPr id="30723" name="Rectangle 3"/>
          <p:cNvSpPr>
            <a:spLocks noGrp="1" noChangeArrowheads="1"/>
          </p:cNvSpPr>
          <p:nvPr>
            <p:ph idx="1"/>
          </p:nvPr>
        </p:nvSpPr>
        <p:spPr/>
        <p:txBody>
          <a:bodyPr/>
          <a:lstStyle/>
          <a:p>
            <a:r>
              <a:rPr lang="en-US" smtClean="0">
                <a:solidFill>
                  <a:srgbClr val="000000"/>
                </a:solidFill>
                <a:cs typeface="Times New Roman" pitchFamily="18" charset="0"/>
              </a:rPr>
              <a:t>An ATM network is made up of an ATM switch and ATM endpoints</a:t>
            </a:r>
          </a:p>
          <a:p>
            <a:r>
              <a:rPr lang="en-US" smtClean="0">
                <a:solidFill>
                  <a:srgbClr val="000000"/>
                </a:solidFill>
                <a:cs typeface="Times New Roman" pitchFamily="18" charset="0"/>
              </a:rPr>
              <a:t>An ATM switch is responsible for cell transit through an ATM network</a:t>
            </a:r>
          </a:p>
          <a:p>
            <a:r>
              <a:rPr lang="en-US" smtClean="0">
                <a:solidFill>
                  <a:srgbClr val="000000"/>
                </a:solidFill>
                <a:cs typeface="Times New Roman" pitchFamily="18" charset="0"/>
              </a:rPr>
              <a:t>An ATM endpoint contains an ATM NIC</a:t>
            </a:r>
          </a:p>
          <a:p>
            <a:r>
              <a:rPr lang="en-US" smtClean="0">
                <a:solidFill>
                  <a:srgbClr val="000000"/>
                </a:solidFill>
                <a:cs typeface="Times New Roman" pitchFamily="18" charset="0"/>
              </a:rPr>
              <a:t>Examples of ATM endpoints are workstations, routers, DSUs, LAN switches, and video coder-decoders</a:t>
            </a:r>
          </a:p>
        </p:txBody>
      </p:sp>
      <p:sp>
        <p:nvSpPr>
          <p:cNvPr id="30724"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30725" name="Slide Number Placeholder 5"/>
          <p:cNvSpPr>
            <a:spLocks noGrp="1"/>
          </p:cNvSpPr>
          <p:nvPr>
            <p:ph type="sldNum" sz="quarter" idx="12"/>
          </p:nvPr>
        </p:nvSpPr>
        <p:spPr>
          <a:noFill/>
        </p:spPr>
        <p:txBody>
          <a:bodyPr/>
          <a:lstStyle/>
          <a:p>
            <a:fld id="{1ED85C97-06CF-4CCC-9978-7A9919734776}" type="slidenum">
              <a:rPr lang="en-US"/>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smtClean="0"/>
              <a:t>ATM Equipment</a:t>
            </a:r>
          </a:p>
        </p:txBody>
      </p:sp>
      <p:sp>
        <p:nvSpPr>
          <p:cNvPr id="31747"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31748" name="Slide Number Placeholder 5"/>
          <p:cNvSpPr>
            <a:spLocks noGrp="1"/>
          </p:cNvSpPr>
          <p:nvPr>
            <p:ph type="sldNum" sz="quarter" idx="12"/>
          </p:nvPr>
        </p:nvSpPr>
        <p:spPr>
          <a:noFill/>
        </p:spPr>
        <p:txBody>
          <a:bodyPr/>
          <a:lstStyle/>
          <a:p>
            <a:fld id="{FA516A51-0457-494A-9875-B611F296D53E}" type="slidenum">
              <a:rPr lang="en-US"/>
              <a:pPr/>
              <a:t>29</a:t>
            </a:fld>
            <a:endParaRPr lang="en-US"/>
          </a:p>
        </p:txBody>
      </p:sp>
      <p:sp>
        <p:nvSpPr>
          <p:cNvPr id="31749" name="Rectangle 5"/>
          <p:cNvSpPr>
            <a:spLocks noChangeArrowheads="1"/>
          </p:cNvSpPr>
          <p:nvPr/>
        </p:nvSpPr>
        <p:spPr bwMode="auto">
          <a:xfrm>
            <a:off x="2590800" y="2371725"/>
            <a:ext cx="9144000" cy="0"/>
          </a:xfrm>
          <a:prstGeom prst="rect">
            <a:avLst/>
          </a:prstGeom>
          <a:noFill/>
          <a:ln w="9525">
            <a:noFill/>
            <a:miter lim="800000"/>
            <a:headEnd/>
            <a:tailEnd/>
          </a:ln>
        </p:spPr>
        <p:txBody>
          <a:bodyPr>
            <a:spAutoFit/>
          </a:bodyPr>
          <a:lstStyle/>
          <a:p>
            <a:endParaRPr lang="en-US"/>
          </a:p>
        </p:txBody>
      </p:sp>
      <p:pic>
        <p:nvPicPr>
          <p:cNvPr id="31750" name="Picture 4" descr="http://www.cisco.com/univercd/illus/1/41/12341.gif"/>
          <p:cNvPicPr>
            <a:picLocks noChangeAspect="1" noChangeArrowheads="1"/>
          </p:cNvPicPr>
          <p:nvPr/>
        </p:nvPicPr>
        <p:blipFill>
          <a:blip r:embed="rId2" r:link="rId3" cstate="print"/>
          <a:srcRect/>
          <a:stretch>
            <a:fillRect/>
          </a:stretch>
        </p:blipFill>
        <p:spPr bwMode="auto">
          <a:xfrm>
            <a:off x="1447800" y="1981200"/>
            <a:ext cx="5715000" cy="30495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Context</a:t>
            </a:r>
          </a:p>
        </p:txBody>
      </p:sp>
      <p:graphicFrame>
        <p:nvGraphicFramePr>
          <p:cNvPr id="257027" name="Group 3"/>
          <p:cNvGraphicFramePr>
            <a:graphicFrameLocks noGrp="1"/>
          </p:cNvGraphicFramePr>
          <p:nvPr>
            <p:ph type="tbl" idx="1"/>
          </p:nvPr>
        </p:nvGraphicFramePr>
        <p:xfrm>
          <a:off x="2209800" y="1447800"/>
          <a:ext cx="4800600" cy="2670048"/>
        </p:xfrm>
        <a:graphic>
          <a:graphicData uri="http://schemas.openxmlformats.org/drawingml/2006/table">
            <a:tbl>
              <a:tblPr/>
              <a:tblGrid>
                <a:gridCol w="2133600"/>
                <a:gridCol w="2667000"/>
              </a:tblGrid>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Layer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2</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43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Network 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CAN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MAN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WAN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134"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5135" name="Slide Number Placeholder 5"/>
          <p:cNvSpPr>
            <a:spLocks noGrp="1"/>
          </p:cNvSpPr>
          <p:nvPr>
            <p:ph type="sldNum" sz="quarter" idx="12"/>
          </p:nvPr>
        </p:nvSpPr>
        <p:spPr>
          <a:noFill/>
        </p:spPr>
        <p:txBody>
          <a:bodyPr/>
          <a:lstStyle/>
          <a:p>
            <a:fld id="{2AB58EC7-5159-4104-AC0D-13B5A55B7985}" type="slidenum">
              <a:rPr lang="en-US"/>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050"/>
          <p:cNvSpPr>
            <a:spLocks noGrp="1" noChangeArrowheads="1"/>
          </p:cNvSpPr>
          <p:nvPr>
            <p:ph type="title"/>
          </p:nvPr>
        </p:nvSpPr>
        <p:spPr/>
        <p:txBody>
          <a:bodyPr/>
          <a:lstStyle/>
          <a:p>
            <a:r>
              <a:rPr lang="en-US" dirty="0" smtClean="0"/>
              <a:t>ATM Interfaces</a:t>
            </a:r>
          </a:p>
        </p:txBody>
      </p:sp>
      <p:sp>
        <p:nvSpPr>
          <p:cNvPr id="32771" name="Rectangle 2051"/>
          <p:cNvSpPr>
            <a:spLocks noGrp="1" noChangeArrowheads="1"/>
          </p:cNvSpPr>
          <p:nvPr>
            <p:ph idx="1"/>
          </p:nvPr>
        </p:nvSpPr>
        <p:spPr/>
        <p:txBody>
          <a:bodyPr/>
          <a:lstStyle/>
          <a:p>
            <a:r>
              <a:rPr lang="en-US" smtClean="0">
                <a:solidFill>
                  <a:srgbClr val="000000"/>
                </a:solidFill>
                <a:cs typeface="Times New Roman" pitchFamily="18" charset="0"/>
              </a:rPr>
              <a:t>An ATM network consists of a set of ATM switches interconnected by point-to-point ATM links or interfaces</a:t>
            </a:r>
          </a:p>
          <a:p>
            <a:r>
              <a:rPr lang="en-US" smtClean="0">
                <a:solidFill>
                  <a:srgbClr val="000000"/>
                </a:solidFill>
                <a:cs typeface="Times New Roman" pitchFamily="18" charset="0"/>
              </a:rPr>
              <a:t>ATM switches support two types</a:t>
            </a:r>
          </a:p>
          <a:p>
            <a:pPr lvl="1"/>
            <a:r>
              <a:rPr lang="en-US" smtClean="0">
                <a:solidFill>
                  <a:srgbClr val="000000"/>
                </a:solidFill>
                <a:cs typeface="Times New Roman" pitchFamily="18" charset="0"/>
              </a:rPr>
              <a:t>UNI – User to Network Interface</a:t>
            </a:r>
          </a:p>
          <a:p>
            <a:pPr lvl="2"/>
            <a:r>
              <a:rPr lang="en-US" smtClean="0">
                <a:solidFill>
                  <a:srgbClr val="000000"/>
                </a:solidFill>
                <a:cs typeface="Times New Roman" pitchFamily="18" charset="0"/>
              </a:rPr>
              <a:t>The UNI connects ATM end systems, such as hosts and routers, to an ATM switch</a:t>
            </a:r>
          </a:p>
          <a:p>
            <a:pPr lvl="1"/>
            <a:r>
              <a:rPr lang="en-US" smtClean="0">
                <a:solidFill>
                  <a:srgbClr val="000000"/>
                </a:solidFill>
                <a:cs typeface="Times New Roman" pitchFamily="18" charset="0"/>
              </a:rPr>
              <a:t>NNI – Network-to-Network Interface</a:t>
            </a:r>
          </a:p>
          <a:p>
            <a:pPr lvl="2"/>
            <a:r>
              <a:rPr lang="en-US" smtClean="0">
                <a:solidFill>
                  <a:srgbClr val="000000"/>
                </a:solidFill>
                <a:cs typeface="Times New Roman" pitchFamily="18" charset="0"/>
              </a:rPr>
              <a:t>The NNI connects two ATM switches together</a:t>
            </a:r>
          </a:p>
        </p:txBody>
      </p:sp>
      <p:sp>
        <p:nvSpPr>
          <p:cNvPr id="32772"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32773" name="Slide Number Placeholder 5"/>
          <p:cNvSpPr>
            <a:spLocks noGrp="1"/>
          </p:cNvSpPr>
          <p:nvPr>
            <p:ph type="sldNum" sz="quarter" idx="12"/>
          </p:nvPr>
        </p:nvSpPr>
        <p:spPr>
          <a:noFill/>
        </p:spPr>
        <p:txBody>
          <a:bodyPr/>
          <a:lstStyle/>
          <a:p>
            <a:fld id="{D342C583-5B56-4618-9C5E-0E7CA2726AC5}" type="slidenum">
              <a:rPr lang="en-US"/>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smtClean="0">
                <a:solidFill>
                  <a:srgbClr val="000000"/>
                </a:solidFill>
                <a:cs typeface="Times New Roman" pitchFamily="18" charset="0"/>
              </a:rPr>
              <a:t>ATM Interfaces</a:t>
            </a:r>
          </a:p>
        </p:txBody>
      </p:sp>
      <p:sp>
        <p:nvSpPr>
          <p:cNvPr id="33795" name="Rectangle 3"/>
          <p:cNvSpPr>
            <a:spLocks noGrp="1" noChangeArrowheads="1"/>
          </p:cNvSpPr>
          <p:nvPr>
            <p:ph idx="1"/>
          </p:nvPr>
        </p:nvSpPr>
        <p:spPr/>
        <p:txBody>
          <a:bodyPr/>
          <a:lstStyle/>
          <a:p>
            <a:r>
              <a:rPr lang="en-US" smtClean="0">
                <a:solidFill>
                  <a:srgbClr val="000000"/>
                </a:solidFill>
                <a:cs typeface="Times New Roman" pitchFamily="18" charset="0"/>
              </a:rPr>
              <a:t>Depending on whether the switch is owned and located at the customer's premises or publicly owned and operated by the telephone company, UNI and NNI can be further subdivided into public and private UNIs and NNIs</a:t>
            </a:r>
          </a:p>
          <a:p>
            <a:pPr lvl="1"/>
            <a:r>
              <a:rPr lang="en-US" smtClean="0">
                <a:solidFill>
                  <a:srgbClr val="000000"/>
                </a:solidFill>
                <a:cs typeface="Times New Roman" pitchFamily="18" charset="0"/>
              </a:rPr>
              <a:t>A private UNI connects an ATM endpoint and a private ATM switch</a:t>
            </a:r>
          </a:p>
        </p:txBody>
      </p:sp>
      <p:sp>
        <p:nvSpPr>
          <p:cNvPr id="33796"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33797" name="Slide Number Placeholder 5"/>
          <p:cNvSpPr>
            <a:spLocks noGrp="1"/>
          </p:cNvSpPr>
          <p:nvPr>
            <p:ph type="sldNum" sz="quarter" idx="12"/>
          </p:nvPr>
        </p:nvSpPr>
        <p:spPr>
          <a:noFill/>
        </p:spPr>
        <p:txBody>
          <a:bodyPr/>
          <a:lstStyle/>
          <a:p>
            <a:fld id="{5997F122-842A-46E7-81F1-BE806BEAC898}" type="slidenum">
              <a:rPr lang="en-US"/>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026"/>
          <p:cNvSpPr>
            <a:spLocks noGrp="1" noChangeArrowheads="1"/>
          </p:cNvSpPr>
          <p:nvPr>
            <p:ph type="title"/>
          </p:nvPr>
        </p:nvSpPr>
        <p:spPr/>
        <p:txBody>
          <a:bodyPr/>
          <a:lstStyle/>
          <a:p>
            <a:r>
              <a:rPr lang="en-US" dirty="0" smtClean="0">
                <a:solidFill>
                  <a:srgbClr val="000000"/>
                </a:solidFill>
                <a:cs typeface="Times New Roman" pitchFamily="18" charset="0"/>
              </a:rPr>
              <a:t>ATM Interfaces</a:t>
            </a:r>
          </a:p>
        </p:txBody>
      </p:sp>
      <p:sp>
        <p:nvSpPr>
          <p:cNvPr id="34819" name="Rectangle 1027"/>
          <p:cNvSpPr>
            <a:spLocks noGrp="1" noChangeArrowheads="1"/>
          </p:cNvSpPr>
          <p:nvPr>
            <p:ph idx="1"/>
          </p:nvPr>
        </p:nvSpPr>
        <p:spPr/>
        <p:txBody>
          <a:bodyPr/>
          <a:lstStyle/>
          <a:p>
            <a:pPr lvl="1"/>
            <a:r>
              <a:rPr lang="en-US" smtClean="0">
                <a:solidFill>
                  <a:srgbClr val="000000"/>
                </a:solidFill>
                <a:cs typeface="Times New Roman" pitchFamily="18" charset="0"/>
              </a:rPr>
              <a:t>Its public counterpart connects an ATM endpoint or private switch to a public switch</a:t>
            </a:r>
          </a:p>
          <a:p>
            <a:pPr lvl="1"/>
            <a:r>
              <a:rPr lang="en-US" smtClean="0">
                <a:solidFill>
                  <a:srgbClr val="000000"/>
                </a:solidFill>
                <a:cs typeface="Times New Roman" pitchFamily="18" charset="0"/>
              </a:rPr>
              <a:t>A private NNI connects two ATM switches within the same private organization</a:t>
            </a:r>
          </a:p>
          <a:p>
            <a:pPr lvl="1"/>
            <a:r>
              <a:rPr lang="en-US" smtClean="0">
                <a:solidFill>
                  <a:srgbClr val="000000"/>
                </a:solidFill>
                <a:cs typeface="Times New Roman" pitchFamily="18" charset="0"/>
              </a:rPr>
              <a:t>A public one connects two ATM switches within the same public organization</a:t>
            </a:r>
            <a:endParaRPr lang="en-US" smtClean="0"/>
          </a:p>
        </p:txBody>
      </p:sp>
      <p:sp>
        <p:nvSpPr>
          <p:cNvPr id="34820"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34821" name="Slide Number Placeholder 5"/>
          <p:cNvSpPr>
            <a:spLocks noGrp="1"/>
          </p:cNvSpPr>
          <p:nvPr>
            <p:ph type="sldNum" sz="quarter" idx="12"/>
          </p:nvPr>
        </p:nvSpPr>
        <p:spPr>
          <a:noFill/>
        </p:spPr>
        <p:txBody>
          <a:bodyPr/>
          <a:lstStyle/>
          <a:p>
            <a:fld id="{F7D4160D-BAB6-42FB-9088-71D12FB34740}" type="slidenum">
              <a:rPr lang="en-US"/>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026"/>
          <p:cNvSpPr>
            <a:spLocks noGrp="1" noChangeArrowheads="1"/>
          </p:cNvSpPr>
          <p:nvPr>
            <p:ph type="title"/>
          </p:nvPr>
        </p:nvSpPr>
        <p:spPr/>
        <p:txBody>
          <a:bodyPr/>
          <a:lstStyle/>
          <a:p>
            <a:r>
              <a:rPr lang="en-US" dirty="0" smtClean="0"/>
              <a:t>ATM Equipment</a:t>
            </a:r>
          </a:p>
        </p:txBody>
      </p:sp>
      <p:sp>
        <p:nvSpPr>
          <p:cNvPr id="35843"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35844" name="Slide Number Placeholder 5"/>
          <p:cNvSpPr>
            <a:spLocks noGrp="1"/>
          </p:cNvSpPr>
          <p:nvPr>
            <p:ph type="sldNum" sz="quarter" idx="12"/>
          </p:nvPr>
        </p:nvSpPr>
        <p:spPr>
          <a:noFill/>
        </p:spPr>
        <p:txBody>
          <a:bodyPr/>
          <a:lstStyle/>
          <a:p>
            <a:fld id="{B2C8C6ED-2AFE-4E50-A15B-47DDF6CB5BEE}" type="slidenum">
              <a:rPr lang="en-US"/>
              <a:pPr/>
              <a:t>33</a:t>
            </a:fld>
            <a:endParaRPr lang="en-US"/>
          </a:p>
        </p:txBody>
      </p:sp>
      <p:sp>
        <p:nvSpPr>
          <p:cNvPr id="35845" name="Rectangle 1029"/>
          <p:cNvSpPr>
            <a:spLocks noChangeArrowheads="1"/>
          </p:cNvSpPr>
          <p:nvPr/>
        </p:nvSpPr>
        <p:spPr bwMode="auto">
          <a:xfrm>
            <a:off x="2290763" y="2619375"/>
            <a:ext cx="9144000" cy="0"/>
          </a:xfrm>
          <a:prstGeom prst="rect">
            <a:avLst/>
          </a:prstGeom>
          <a:noFill/>
          <a:ln w="9525">
            <a:noFill/>
            <a:miter lim="800000"/>
            <a:headEnd/>
            <a:tailEnd/>
          </a:ln>
        </p:spPr>
        <p:txBody>
          <a:bodyPr>
            <a:spAutoFit/>
          </a:bodyPr>
          <a:lstStyle/>
          <a:p>
            <a:endParaRPr lang="en-US"/>
          </a:p>
        </p:txBody>
      </p:sp>
      <p:pic>
        <p:nvPicPr>
          <p:cNvPr id="35846" name="Picture 1028" descr="http://www.cisco.com/univercd/illus/1/42/12342.gif"/>
          <p:cNvPicPr>
            <a:picLocks noChangeAspect="1" noChangeArrowheads="1"/>
          </p:cNvPicPr>
          <p:nvPr/>
        </p:nvPicPr>
        <p:blipFill>
          <a:blip r:embed="rId2" r:link="rId3" cstate="print"/>
          <a:srcRect/>
          <a:stretch>
            <a:fillRect/>
          </a:stretch>
        </p:blipFill>
        <p:spPr bwMode="auto">
          <a:xfrm>
            <a:off x="685800" y="1752600"/>
            <a:ext cx="7767638" cy="27574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26"/>
          <p:cNvSpPr>
            <a:spLocks noGrp="1" noChangeArrowheads="1"/>
          </p:cNvSpPr>
          <p:nvPr>
            <p:ph type="title"/>
          </p:nvPr>
        </p:nvSpPr>
        <p:spPr/>
        <p:txBody>
          <a:bodyPr/>
          <a:lstStyle/>
          <a:p>
            <a:r>
              <a:rPr lang="en-US" dirty="0" smtClean="0"/>
              <a:t>ATM Speeds</a:t>
            </a:r>
          </a:p>
        </p:txBody>
      </p:sp>
      <p:sp>
        <p:nvSpPr>
          <p:cNvPr id="36867" name="Rectangle 1027"/>
          <p:cNvSpPr>
            <a:spLocks noGrp="1" noChangeArrowheads="1"/>
          </p:cNvSpPr>
          <p:nvPr>
            <p:ph idx="1"/>
          </p:nvPr>
        </p:nvSpPr>
        <p:spPr/>
        <p:txBody>
          <a:bodyPr/>
          <a:lstStyle/>
          <a:p>
            <a:r>
              <a:rPr lang="en-US" dirty="0" smtClean="0"/>
              <a:t>1.5 Mbps to 2.5 </a:t>
            </a:r>
            <a:r>
              <a:rPr lang="en-US" dirty="0" err="1" smtClean="0"/>
              <a:t>Gbps</a:t>
            </a:r>
            <a:endParaRPr lang="en-US" dirty="0" smtClean="0"/>
          </a:p>
          <a:p>
            <a:r>
              <a:rPr lang="en-US" dirty="0" smtClean="0"/>
              <a:t>622 Mbps is a commonly used speed</a:t>
            </a:r>
          </a:p>
        </p:txBody>
      </p:sp>
      <p:sp>
        <p:nvSpPr>
          <p:cNvPr id="36868"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36869" name="Slide Number Placeholder 5"/>
          <p:cNvSpPr>
            <a:spLocks noGrp="1"/>
          </p:cNvSpPr>
          <p:nvPr>
            <p:ph type="sldNum" sz="quarter" idx="12"/>
          </p:nvPr>
        </p:nvSpPr>
        <p:spPr>
          <a:noFill/>
        </p:spPr>
        <p:txBody>
          <a:bodyPr/>
          <a:lstStyle/>
          <a:p>
            <a:fld id="{9BA45E06-9823-4BA6-A745-48F7D902B243}" type="slidenum">
              <a:rPr lang="en-US"/>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dirty="0" smtClean="0"/>
              <a:t>ATM Trends</a:t>
            </a:r>
          </a:p>
        </p:txBody>
      </p:sp>
      <p:sp>
        <p:nvSpPr>
          <p:cNvPr id="37891" name="Rectangle 3"/>
          <p:cNvSpPr>
            <a:spLocks noGrp="1" noChangeArrowheads="1"/>
          </p:cNvSpPr>
          <p:nvPr>
            <p:ph idx="1"/>
          </p:nvPr>
        </p:nvSpPr>
        <p:spPr/>
        <p:txBody>
          <a:bodyPr/>
          <a:lstStyle/>
          <a:p>
            <a:pPr>
              <a:lnSpc>
                <a:spcPct val="90000"/>
              </a:lnSpc>
            </a:pPr>
            <a:r>
              <a:rPr lang="en-US" dirty="0" smtClean="0">
                <a:cs typeface="Arial" charset="0"/>
              </a:rPr>
              <a:t>The future of ATM is not bright</a:t>
            </a:r>
          </a:p>
          <a:p>
            <a:pPr>
              <a:lnSpc>
                <a:spcPct val="90000"/>
              </a:lnSpc>
            </a:pPr>
            <a:r>
              <a:rPr lang="en-US" dirty="0" smtClean="0">
                <a:cs typeface="Arial" charset="0"/>
              </a:rPr>
              <a:t>Ethernet is closing in on its primary market, the CAN, very fast</a:t>
            </a:r>
          </a:p>
          <a:p>
            <a:pPr>
              <a:lnSpc>
                <a:spcPct val="90000"/>
              </a:lnSpc>
            </a:pPr>
            <a:r>
              <a:rPr lang="en-US" dirty="0" smtClean="0">
                <a:cs typeface="Arial" charset="0"/>
              </a:rPr>
              <a:t>Basically ATM when compared to Ethernet is too complex and too expensive</a:t>
            </a:r>
          </a:p>
          <a:p>
            <a:pPr>
              <a:lnSpc>
                <a:spcPct val="90000"/>
              </a:lnSpc>
            </a:pPr>
            <a:r>
              <a:rPr lang="en-US" dirty="0" smtClean="0">
                <a:cs typeface="Arial" charset="0"/>
              </a:rPr>
              <a:t>The two major errors of ATM are two wrong assumptions</a:t>
            </a:r>
          </a:p>
          <a:p>
            <a:pPr lvl="1">
              <a:lnSpc>
                <a:spcPct val="90000"/>
              </a:lnSpc>
            </a:pPr>
            <a:r>
              <a:rPr lang="en-US" dirty="0" smtClean="0">
                <a:cs typeface="Arial" charset="0"/>
              </a:rPr>
              <a:t>First, ATM was designed when bandwidth was expensive</a:t>
            </a:r>
          </a:p>
        </p:txBody>
      </p:sp>
      <p:sp>
        <p:nvSpPr>
          <p:cNvPr id="37892"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37893" name="Slide Number Placeholder 5"/>
          <p:cNvSpPr>
            <a:spLocks noGrp="1"/>
          </p:cNvSpPr>
          <p:nvPr>
            <p:ph type="sldNum" sz="quarter" idx="12"/>
          </p:nvPr>
        </p:nvSpPr>
        <p:spPr>
          <a:noFill/>
        </p:spPr>
        <p:txBody>
          <a:bodyPr/>
          <a:lstStyle/>
          <a:p>
            <a:fld id="{3367BB77-5864-41CE-B43A-22DC3E452EFB}" type="slidenum">
              <a:rPr lang="en-US"/>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dirty="0" smtClean="0">
                <a:cs typeface="Arial" charset="0"/>
              </a:rPr>
              <a:t>ATM Trends</a:t>
            </a:r>
          </a:p>
        </p:txBody>
      </p:sp>
      <p:sp>
        <p:nvSpPr>
          <p:cNvPr id="38915" name="Rectangle 3"/>
          <p:cNvSpPr>
            <a:spLocks noGrp="1" noChangeArrowheads="1"/>
          </p:cNvSpPr>
          <p:nvPr>
            <p:ph idx="1"/>
          </p:nvPr>
        </p:nvSpPr>
        <p:spPr/>
        <p:txBody>
          <a:bodyPr/>
          <a:lstStyle/>
          <a:p>
            <a:pPr lvl="2">
              <a:lnSpc>
                <a:spcPct val="90000"/>
              </a:lnSpc>
            </a:pPr>
            <a:r>
              <a:rPr lang="en-US" dirty="0" smtClean="0">
                <a:cs typeface="Arial" charset="0"/>
              </a:rPr>
              <a:t>The idea was to suck every bit of use out of the available bandwidth</a:t>
            </a:r>
          </a:p>
          <a:p>
            <a:pPr lvl="1"/>
            <a:r>
              <a:rPr lang="en-US" sz="2800" dirty="0" smtClean="0">
                <a:cs typeface="Arial" charset="0"/>
              </a:rPr>
              <a:t>Today and certainly in the future bandwidth will be dropping in cost as its capacity goes up</a:t>
            </a:r>
          </a:p>
          <a:p>
            <a:r>
              <a:rPr lang="en-US" sz="3200" dirty="0" smtClean="0">
                <a:cs typeface="Arial" charset="0"/>
              </a:rPr>
              <a:t>Second, ATM was designed to go end-to-end; that is from the desktop on one end through the common carrier to the desktop on the other </a:t>
            </a:r>
            <a:r>
              <a:rPr lang="en-US" sz="3200" dirty="0" smtClean="0">
                <a:cs typeface="Arial" charset="0"/>
              </a:rPr>
              <a:t>end</a:t>
            </a:r>
            <a:endParaRPr lang="en-US" sz="3200" dirty="0" smtClean="0">
              <a:cs typeface="Arial" charset="0"/>
            </a:endParaRPr>
          </a:p>
        </p:txBody>
      </p:sp>
      <p:sp>
        <p:nvSpPr>
          <p:cNvPr id="38916"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38917" name="Slide Number Placeholder 5"/>
          <p:cNvSpPr>
            <a:spLocks noGrp="1"/>
          </p:cNvSpPr>
          <p:nvPr>
            <p:ph type="sldNum" sz="quarter" idx="12"/>
          </p:nvPr>
        </p:nvSpPr>
        <p:spPr>
          <a:noFill/>
        </p:spPr>
        <p:txBody>
          <a:bodyPr/>
          <a:lstStyle/>
          <a:p>
            <a:fld id="{BC329492-4D12-4387-A8EF-FF0F7654CFCD}" type="slidenum">
              <a:rPr lang="en-US"/>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ATM Trends</a:t>
            </a:r>
            <a:endParaRPr lang="en-US" dirty="0"/>
          </a:p>
        </p:txBody>
      </p:sp>
      <p:sp>
        <p:nvSpPr>
          <p:cNvPr id="3" name="Content Placeholder 2"/>
          <p:cNvSpPr>
            <a:spLocks noGrp="1"/>
          </p:cNvSpPr>
          <p:nvPr>
            <p:ph idx="1"/>
          </p:nvPr>
        </p:nvSpPr>
        <p:spPr/>
        <p:txBody>
          <a:bodyPr/>
          <a:lstStyle/>
          <a:p>
            <a:r>
              <a:rPr lang="en-US" sz="3200" dirty="0" smtClean="0">
                <a:cs typeface="Arial" charset="0"/>
              </a:rPr>
              <a:t>This came from the problems of intermixing different kinds of transport methods at different levels</a:t>
            </a:r>
          </a:p>
          <a:p>
            <a:pPr lvl="1"/>
            <a:r>
              <a:rPr lang="en-US" sz="2800" dirty="0" smtClean="0">
                <a:cs typeface="Arial" charset="0"/>
              </a:rPr>
              <a:t>The idea was to have only one method to deal with from the LAN through the WAN</a:t>
            </a:r>
          </a:p>
          <a:p>
            <a:pPr lvl="1"/>
            <a:r>
              <a:rPr lang="en-US" sz="2800" dirty="0" smtClean="0">
                <a:cs typeface="Arial" charset="0"/>
              </a:rPr>
              <a:t>Unfortunately the cost and complexity stopped ATM at the CAN level</a:t>
            </a:r>
            <a:endParaRPr lang="en-US" dirty="0"/>
          </a:p>
        </p:txBody>
      </p:sp>
      <p:sp>
        <p:nvSpPr>
          <p:cNvPr id="4" name="Footer Placeholder 3"/>
          <p:cNvSpPr>
            <a:spLocks noGrp="1"/>
          </p:cNvSpPr>
          <p:nvPr>
            <p:ph type="ftr" sz="quarter" idx="11"/>
          </p:nvPr>
        </p:nvSpPr>
        <p:spPr/>
        <p:txBody>
          <a:bodyPr/>
          <a:lstStyle/>
          <a:p>
            <a:pPr>
              <a:defRPr/>
            </a:pPr>
            <a:r>
              <a:rPr lang="en-US" smtClean="0"/>
              <a:t>Copyright 2000-2007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BF57531B-38D8-442F-BD48-5A9979917B84}" type="slidenum">
              <a:rPr lang="en-US" smtClean="0"/>
              <a:pPr>
                <a:defRPr/>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dirty="0" smtClean="0">
                <a:cs typeface="Arial" charset="0"/>
              </a:rPr>
              <a:t>ATM Trends</a:t>
            </a:r>
          </a:p>
        </p:txBody>
      </p:sp>
      <p:sp>
        <p:nvSpPr>
          <p:cNvPr id="39939" name="Rectangle 3"/>
          <p:cNvSpPr>
            <a:spLocks noGrp="1" noChangeArrowheads="1"/>
          </p:cNvSpPr>
          <p:nvPr>
            <p:ph idx="1"/>
          </p:nvPr>
        </p:nvSpPr>
        <p:spPr/>
        <p:txBody>
          <a:bodyPr/>
          <a:lstStyle/>
          <a:p>
            <a:pPr lvl="1"/>
            <a:r>
              <a:rPr lang="en-US" sz="2800" dirty="0" smtClean="0">
                <a:cs typeface="Arial" charset="0"/>
              </a:rPr>
              <a:t>It is one more case of a technically superior technology losing out</a:t>
            </a:r>
          </a:p>
          <a:p>
            <a:r>
              <a:rPr lang="en-US" dirty="0" smtClean="0">
                <a:cs typeface="Arial" charset="0"/>
              </a:rPr>
              <a:t>If you have an existing ATM network there is no reason to rip it out</a:t>
            </a:r>
          </a:p>
          <a:p>
            <a:r>
              <a:rPr lang="en-US" dirty="0" smtClean="0">
                <a:cs typeface="Arial" charset="0"/>
              </a:rPr>
              <a:t>But there is also no reason to put in a new one where one has not existed before if an Ethernet solution is available</a:t>
            </a:r>
          </a:p>
          <a:p>
            <a:r>
              <a:rPr lang="en-US" dirty="0" smtClean="0">
                <a:cs typeface="Arial" charset="0"/>
              </a:rPr>
              <a:t>If not, then ATM still</a:t>
            </a:r>
          </a:p>
        </p:txBody>
      </p:sp>
      <p:sp>
        <p:nvSpPr>
          <p:cNvPr id="39940"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39941" name="Slide Number Placeholder 5"/>
          <p:cNvSpPr>
            <a:spLocks noGrp="1"/>
          </p:cNvSpPr>
          <p:nvPr>
            <p:ph type="sldNum" sz="quarter" idx="12"/>
          </p:nvPr>
        </p:nvSpPr>
        <p:spPr>
          <a:noFill/>
        </p:spPr>
        <p:txBody>
          <a:bodyPr/>
          <a:lstStyle/>
          <a:p>
            <a:fld id="{C087E310-D8B7-491E-B5B3-C35C5A35195C}" type="slidenum">
              <a:rPr lang="en-US"/>
              <a:pPr/>
              <a:t>38</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t>What is ATM</a:t>
            </a:r>
          </a:p>
        </p:txBody>
      </p:sp>
      <p:sp>
        <p:nvSpPr>
          <p:cNvPr id="6147" name="Rectangle 3"/>
          <p:cNvSpPr>
            <a:spLocks noGrp="1" noChangeArrowheads="1"/>
          </p:cNvSpPr>
          <p:nvPr>
            <p:ph idx="1"/>
          </p:nvPr>
        </p:nvSpPr>
        <p:spPr/>
        <p:txBody>
          <a:bodyPr/>
          <a:lstStyle/>
          <a:p>
            <a:r>
              <a:rPr lang="en-US" smtClean="0">
                <a:solidFill>
                  <a:srgbClr val="000000"/>
                </a:solidFill>
                <a:cs typeface="Times New Roman" pitchFamily="18" charset="0"/>
              </a:rPr>
              <a:t>ATM - Asynchronous Transfer Mode is a ITU-T International Telecommunication Union - Telecommunication Standardization Sector standard for cell switching</a:t>
            </a:r>
          </a:p>
          <a:p>
            <a:r>
              <a:rPr lang="en-US" smtClean="0">
                <a:solidFill>
                  <a:srgbClr val="000000"/>
                </a:solidFill>
                <a:cs typeface="Times New Roman" pitchFamily="18" charset="0"/>
              </a:rPr>
              <a:t>Multiple service types, such as data, voice, and video can be transmitted using fixed-size cells</a:t>
            </a:r>
          </a:p>
          <a:p>
            <a:r>
              <a:rPr lang="en-US" smtClean="0">
                <a:solidFill>
                  <a:srgbClr val="000000"/>
                </a:solidFill>
                <a:cs typeface="Times New Roman" pitchFamily="18" charset="0"/>
              </a:rPr>
              <a:t>ATM networks are connection oriented</a:t>
            </a:r>
          </a:p>
        </p:txBody>
      </p:sp>
      <p:sp>
        <p:nvSpPr>
          <p:cNvPr id="6148"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6149" name="Slide Number Placeholder 5"/>
          <p:cNvSpPr>
            <a:spLocks noGrp="1"/>
          </p:cNvSpPr>
          <p:nvPr>
            <p:ph type="sldNum" sz="quarter" idx="12"/>
          </p:nvPr>
        </p:nvSpPr>
        <p:spPr>
          <a:noFill/>
        </p:spPr>
        <p:txBody>
          <a:bodyPr/>
          <a:lstStyle/>
          <a:p>
            <a:fld id="{386EC385-BE5A-44FA-AE6B-B0AB983F6C93}" type="slidenum">
              <a:rPr lang="en-US"/>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smtClean="0"/>
              <a:t>Operation</a:t>
            </a:r>
          </a:p>
        </p:txBody>
      </p:sp>
      <p:sp>
        <p:nvSpPr>
          <p:cNvPr id="7171" name="Rectangle 3"/>
          <p:cNvSpPr>
            <a:spLocks noGrp="1" noChangeArrowheads="1"/>
          </p:cNvSpPr>
          <p:nvPr>
            <p:ph idx="1"/>
          </p:nvPr>
        </p:nvSpPr>
        <p:spPr/>
        <p:txBody>
          <a:bodyPr/>
          <a:lstStyle/>
          <a:p>
            <a:pPr>
              <a:lnSpc>
                <a:spcPct val="90000"/>
              </a:lnSpc>
            </a:pPr>
            <a:r>
              <a:rPr lang="en-US" smtClean="0">
                <a:solidFill>
                  <a:srgbClr val="000000"/>
                </a:solidFill>
                <a:cs typeface="Times New Roman" pitchFamily="18" charset="0"/>
              </a:rPr>
              <a:t>ATM is a cell-switching technology</a:t>
            </a:r>
          </a:p>
          <a:p>
            <a:pPr>
              <a:lnSpc>
                <a:spcPct val="90000"/>
              </a:lnSpc>
            </a:pPr>
            <a:r>
              <a:rPr lang="en-US" smtClean="0">
                <a:solidFill>
                  <a:srgbClr val="000000"/>
                </a:solidFill>
                <a:cs typeface="Times New Roman" pitchFamily="18" charset="0"/>
              </a:rPr>
              <a:t>ATM is an asynchronous transfer method</a:t>
            </a:r>
          </a:p>
          <a:p>
            <a:pPr>
              <a:lnSpc>
                <a:spcPct val="90000"/>
              </a:lnSpc>
            </a:pPr>
            <a:r>
              <a:rPr lang="en-US" smtClean="0">
                <a:solidFill>
                  <a:srgbClr val="000000"/>
                </a:solidFill>
                <a:cs typeface="Times New Roman" pitchFamily="18" charset="0"/>
              </a:rPr>
              <a:t>As such ATM is more efficient than a synchronous technology, such as TDM</a:t>
            </a:r>
          </a:p>
          <a:p>
            <a:pPr>
              <a:lnSpc>
                <a:spcPct val="90000"/>
              </a:lnSpc>
            </a:pPr>
            <a:r>
              <a:rPr lang="en-US" smtClean="0">
                <a:solidFill>
                  <a:srgbClr val="000000"/>
                </a:solidFill>
                <a:cs typeface="Times New Roman" pitchFamily="18" charset="0"/>
              </a:rPr>
              <a:t>Recall that with TDM, each user is assigned a time slot</a:t>
            </a:r>
          </a:p>
          <a:p>
            <a:pPr>
              <a:lnSpc>
                <a:spcPct val="90000"/>
              </a:lnSpc>
            </a:pPr>
            <a:r>
              <a:rPr lang="en-US" smtClean="0">
                <a:solidFill>
                  <a:srgbClr val="000000"/>
                </a:solidFill>
                <a:cs typeface="Times New Roman" pitchFamily="18" charset="0"/>
              </a:rPr>
              <a:t>No other station can send in that time slot</a:t>
            </a:r>
          </a:p>
        </p:txBody>
      </p:sp>
      <p:sp>
        <p:nvSpPr>
          <p:cNvPr id="7172"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7173" name="Slide Number Placeholder 5"/>
          <p:cNvSpPr>
            <a:spLocks noGrp="1"/>
          </p:cNvSpPr>
          <p:nvPr>
            <p:ph type="sldNum" sz="quarter" idx="12"/>
          </p:nvPr>
        </p:nvSpPr>
        <p:spPr>
          <a:noFill/>
        </p:spPr>
        <p:txBody>
          <a:bodyPr/>
          <a:lstStyle/>
          <a:p>
            <a:fld id="{612C5C07-9611-4BBF-A1D3-EEA3C4E72E1F}" type="slidenum">
              <a:rPr lang="en-US"/>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Operation</a:t>
            </a:r>
          </a:p>
        </p:txBody>
      </p:sp>
      <p:sp>
        <p:nvSpPr>
          <p:cNvPr id="8195" name="Content Placeholder 2"/>
          <p:cNvSpPr>
            <a:spLocks noGrp="1"/>
          </p:cNvSpPr>
          <p:nvPr>
            <p:ph idx="1"/>
          </p:nvPr>
        </p:nvSpPr>
        <p:spPr/>
        <p:txBody>
          <a:bodyPr/>
          <a:lstStyle/>
          <a:p>
            <a:pPr>
              <a:lnSpc>
                <a:spcPct val="90000"/>
              </a:lnSpc>
            </a:pPr>
            <a:r>
              <a:rPr lang="en-US" smtClean="0">
                <a:solidFill>
                  <a:srgbClr val="000000"/>
                </a:solidFill>
                <a:cs typeface="Times New Roman" pitchFamily="18" charset="0"/>
              </a:rPr>
              <a:t>If a station has a lot of data to send, it can send only when its time slot comes up, even if all other time slots are empty</a:t>
            </a:r>
          </a:p>
          <a:p>
            <a:r>
              <a:rPr lang="en-US" smtClean="0">
                <a:solidFill>
                  <a:srgbClr val="000000"/>
                </a:solidFill>
                <a:cs typeface="Times New Roman" pitchFamily="18" charset="0"/>
              </a:rPr>
              <a:t>If, however, a station has nothing to transmit when its time slot comes up, the time slot is sent empty and is wasted</a:t>
            </a:r>
          </a:p>
        </p:txBody>
      </p:sp>
      <p:sp>
        <p:nvSpPr>
          <p:cNvPr id="8196" name="Footer Placeholder 3"/>
          <p:cNvSpPr>
            <a:spLocks noGrp="1"/>
          </p:cNvSpPr>
          <p:nvPr>
            <p:ph type="ftr" sz="quarter" idx="11"/>
          </p:nvPr>
        </p:nvSpPr>
        <p:spPr>
          <a:noFill/>
        </p:spPr>
        <p:txBody>
          <a:bodyPr/>
          <a:lstStyle/>
          <a:p>
            <a:r>
              <a:rPr lang="en-US" smtClean="0"/>
              <a:t>Copyright 2000-2007 Kenneth M. Chipps Ph.D. www.chipps.com</a:t>
            </a:r>
            <a:endParaRPr lang="en-US"/>
          </a:p>
        </p:txBody>
      </p:sp>
      <p:sp>
        <p:nvSpPr>
          <p:cNvPr id="8197" name="Slide Number Placeholder 4"/>
          <p:cNvSpPr>
            <a:spLocks noGrp="1"/>
          </p:cNvSpPr>
          <p:nvPr>
            <p:ph type="sldNum" sz="quarter" idx="12"/>
          </p:nvPr>
        </p:nvSpPr>
        <p:spPr>
          <a:noFill/>
        </p:spPr>
        <p:txBody>
          <a:bodyPr/>
          <a:lstStyle/>
          <a:p>
            <a:fld id="{6F4F6C07-4114-4400-8F5B-98013C19746B}" type="slidenum">
              <a:rPr lang="en-US"/>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smtClean="0">
                <a:solidFill>
                  <a:srgbClr val="000000"/>
                </a:solidFill>
                <a:cs typeface="Times New Roman" pitchFamily="18" charset="0"/>
              </a:rPr>
              <a:t>Operation</a:t>
            </a:r>
          </a:p>
        </p:txBody>
      </p:sp>
      <p:sp>
        <p:nvSpPr>
          <p:cNvPr id="9219" name="Rectangle 3"/>
          <p:cNvSpPr>
            <a:spLocks noGrp="1" noChangeArrowheads="1"/>
          </p:cNvSpPr>
          <p:nvPr>
            <p:ph idx="1"/>
          </p:nvPr>
        </p:nvSpPr>
        <p:spPr/>
        <p:txBody>
          <a:bodyPr/>
          <a:lstStyle/>
          <a:p>
            <a:r>
              <a:rPr lang="en-US" smtClean="0">
                <a:solidFill>
                  <a:srgbClr val="000000"/>
                </a:solidFill>
                <a:cs typeface="Times New Roman" pitchFamily="18" charset="0"/>
              </a:rPr>
              <a:t>Because ATM is asynchronous, time slots are available on demand with information identifying the source of the transmission contained in the header of each ATM cell</a:t>
            </a:r>
          </a:p>
          <a:p>
            <a:r>
              <a:rPr lang="en-US" smtClean="0">
                <a:solidFill>
                  <a:srgbClr val="000000"/>
                </a:solidFill>
                <a:cs typeface="Times New Roman" pitchFamily="18" charset="0"/>
              </a:rPr>
              <a:t>ATM transfers information in fixed-size units called cells</a:t>
            </a:r>
          </a:p>
        </p:txBody>
      </p:sp>
      <p:sp>
        <p:nvSpPr>
          <p:cNvPr id="9220"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9221" name="Slide Number Placeholder 5"/>
          <p:cNvSpPr>
            <a:spLocks noGrp="1"/>
          </p:cNvSpPr>
          <p:nvPr>
            <p:ph type="sldNum" sz="quarter" idx="12"/>
          </p:nvPr>
        </p:nvSpPr>
        <p:spPr>
          <a:noFill/>
        </p:spPr>
        <p:txBody>
          <a:bodyPr/>
          <a:lstStyle/>
          <a:p>
            <a:fld id="{DCB2E7BD-E007-44A3-ABE6-CA5318B958FD}" type="slidenum">
              <a:rPr lang="en-US"/>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solidFill>
                  <a:srgbClr val="000000"/>
                </a:solidFill>
                <a:cs typeface="Times New Roman" pitchFamily="18" charset="0"/>
              </a:rPr>
              <a:t>ATM Cells</a:t>
            </a:r>
          </a:p>
        </p:txBody>
      </p:sp>
      <p:sp>
        <p:nvSpPr>
          <p:cNvPr id="10243" name="Rectangle 3"/>
          <p:cNvSpPr>
            <a:spLocks noGrp="1" noChangeArrowheads="1"/>
          </p:cNvSpPr>
          <p:nvPr>
            <p:ph idx="1"/>
          </p:nvPr>
        </p:nvSpPr>
        <p:spPr>
          <a:xfrm>
            <a:off x="762000" y="1143000"/>
            <a:ext cx="7772400" cy="4648200"/>
          </a:xfrm>
        </p:spPr>
        <p:txBody>
          <a:bodyPr/>
          <a:lstStyle/>
          <a:p>
            <a:pPr>
              <a:lnSpc>
                <a:spcPct val="90000"/>
              </a:lnSpc>
            </a:pPr>
            <a:r>
              <a:rPr lang="en-US" smtClean="0">
                <a:solidFill>
                  <a:srgbClr val="000000"/>
                </a:solidFill>
                <a:cs typeface="Times New Roman" pitchFamily="18" charset="0"/>
              </a:rPr>
              <a:t>Each cell consists of 53 octets, or bytes</a:t>
            </a:r>
            <a:br>
              <a:rPr lang="en-US" smtClean="0">
                <a:solidFill>
                  <a:srgbClr val="000000"/>
                </a:solidFill>
                <a:cs typeface="Times New Roman" pitchFamily="18" charset="0"/>
              </a:rPr>
            </a:br>
            <a:endParaRPr lang="en-US" smtClean="0">
              <a:solidFill>
                <a:srgbClr val="000000"/>
              </a:solidFill>
              <a:cs typeface="Times New Roman" pitchFamily="18" charset="0"/>
            </a:endParaRPr>
          </a:p>
          <a:p>
            <a:pPr>
              <a:lnSpc>
                <a:spcPct val="90000"/>
              </a:lnSpc>
            </a:pPr>
            <a:endParaRPr lang="en-US" smtClean="0">
              <a:solidFill>
                <a:srgbClr val="000000"/>
              </a:solidFill>
              <a:cs typeface="Times New Roman" pitchFamily="18" charset="0"/>
            </a:endParaRPr>
          </a:p>
          <a:p>
            <a:pPr>
              <a:lnSpc>
                <a:spcPct val="90000"/>
              </a:lnSpc>
            </a:pPr>
            <a:endParaRPr lang="en-US" smtClean="0">
              <a:solidFill>
                <a:srgbClr val="000000"/>
              </a:solidFill>
              <a:cs typeface="Times New Roman" pitchFamily="18" charset="0"/>
            </a:endParaRPr>
          </a:p>
          <a:p>
            <a:pPr>
              <a:lnSpc>
                <a:spcPct val="90000"/>
              </a:lnSpc>
            </a:pPr>
            <a:r>
              <a:rPr lang="en-US" smtClean="0">
                <a:solidFill>
                  <a:srgbClr val="000000"/>
                </a:solidFill>
                <a:cs typeface="Times New Roman" pitchFamily="18" charset="0"/>
              </a:rPr>
              <a:t>The first 5 bytes contain cell-header information, and the remaining 48 contain the data</a:t>
            </a:r>
          </a:p>
        </p:txBody>
      </p:sp>
      <p:sp>
        <p:nvSpPr>
          <p:cNvPr id="10244" name="Footer Placeholder 4"/>
          <p:cNvSpPr>
            <a:spLocks noGrp="1"/>
          </p:cNvSpPr>
          <p:nvPr>
            <p:ph type="ftr" sz="quarter" idx="11"/>
          </p:nvPr>
        </p:nvSpPr>
        <p:spPr>
          <a:noFill/>
        </p:spPr>
        <p:txBody>
          <a:bodyPr/>
          <a:lstStyle/>
          <a:p>
            <a:r>
              <a:rPr lang="en-US" smtClean="0"/>
              <a:t>Copyright 2000-2007 Kenneth M. Chipps Ph.D. www.chipps.com</a:t>
            </a:r>
            <a:endParaRPr lang="en-US"/>
          </a:p>
        </p:txBody>
      </p:sp>
      <p:sp>
        <p:nvSpPr>
          <p:cNvPr id="10245" name="Slide Number Placeholder 5"/>
          <p:cNvSpPr>
            <a:spLocks noGrp="1"/>
          </p:cNvSpPr>
          <p:nvPr>
            <p:ph type="sldNum" sz="quarter" idx="12"/>
          </p:nvPr>
        </p:nvSpPr>
        <p:spPr>
          <a:noFill/>
        </p:spPr>
        <p:txBody>
          <a:bodyPr/>
          <a:lstStyle/>
          <a:p>
            <a:fld id="{4B49ED42-D2E1-45D8-962F-EF10F00C6DB8}" type="slidenum">
              <a:rPr lang="en-US"/>
              <a:pPr/>
              <a:t>8</a:t>
            </a:fld>
            <a:endParaRPr lang="en-US"/>
          </a:p>
        </p:txBody>
      </p:sp>
      <p:graphicFrame>
        <p:nvGraphicFramePr>
          <p:cNvPr id="204819" name="Group 19"/>
          <p:cNvGraphicFramePr>
            <a:graphicFrameLocks noGrp="1"/>
          </p:cNvGraphicFramePr>
          <p:nvPr/>
        </p:nvGraphicFramePr>
        <p:xfrm>
          <a:off x="1219200" y="1752600"/>
          <a:ext cx="6553200" cy="1028700"/>
        </p:xfrm>
        <a:graphic>
          <a:graphicData uri="http://schemas.openxmlformats.org/drawingml/2006/table">
            <a:tbl>
              <a:tblPr/>
              <a:tblGrid>
                <a:gridCol w="3200400"/>
                <a:gridCol w="3352800"/>
              </a:tblGrid>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Header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Data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53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5 Bytes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48 Bytes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smtClean="0"/>
              <a:t>ATM Cells</a:t>
            </a:r>
          </a:p>
        </p:txBody>
      </p:sp>
      <p:sp>
        <p:nvSpPr>
          <p:cNvPr id="11267" name="Content Placeholder 2"/>
          <p:cNvSpPr>
            <a:spLocks noGrp="1"/>
          </p:cNvSpPr>
          <p:nvPr>
            <p:ph idx="1"/>
          </p:nvPr>
        </p:nvSpPr>
        <p:spPr/>
        <p:txBody>
          <a:bodyPr/>
          <a:lstStyle/>
          <a:p>
            <a:pPr>
              <a:lnSpc>
                <a:spcPct val="90000"/>
              </a:lnSpc>
            </a:pPr>
            <a:r>
              <a:rPr lang="en-US" smtClean="0">
                <a:solidFill>
                  <a:srgbClr val="000000"/>
                </a:solidFill>
                <a:cs typeface="Times New Roman" pitchFamily="18" charset="0"/>
              </a:rPr>
              <a:t>Small fixed-length cells are well suited for transferring voice and video traffic because such traffic is intolerant of delays that result from having to wait for a large data packet to download</a:t>
            </a:r>
            <a:endParaRPr lang="en-US" smtClean="0"/>
          </a:p>
        </p:txBody>
      </p:sp>
      <p:sp>
        <p:nvSpPr>
          <p:cNvPr id="11268" name="Footer Placeholder 3"/>
          <p:cNvSpPr>
            <a:spLocks noGrp="1"/>
          </p:cNvSpPr>
          <p:nvPr>
            <p:ph type="ftr" sz="quarter" idx="11"/>
          </p:nvPr>
        </p:nvSpPr>
        <p:spPr>
          <a:noFill/>
        </p:spPr>
        <p:txBody>
          <a:bodyPr/>
          <a:lstStyle/>
          <a:p>
            <a:r>
              <a:rPr lang="en-US" smtClean="0"/>
              <a:t>Copyright 2000-2007 Kenneth M. Chipps Ph.D. www.chipps.com</a:t>
            </a:r>
            <a:endParaRPr lang="en-US"/>
          </a:p>
        </p:txBody>
      </p:sp>
      <p:sp>
        <p:nvSpPr>
          <p:cNvPr id="11269" name="Slide Number Placeholder 4"/>
          <p:cNvSpPr>
            <a:spLocks noGrp="1"/>
          </p:cNvSpPr>
          <p:nvPr>
            <p:ph type="sldNum" sz="quarter" idx="12"/>
          </p:nvPr>
        </p:nvSpPr>
        <p:spPr>
          <a:noFill/>
        </p:spPr>
        <p:txBody>
          <a:bodyPr/>
          <a:lstStyle/>
          <a:p>
            <a:fld id="{FCD787C9-9FCB-42A8-B0BA-F6484CB66E17}" type="slidenum">
              <a:rPr lang="en-US"/>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1288</TotalTime>
  <Words>1907</Words>
  <Application>Microsoft Office PowerPoint</Application>
  <PresentationFormat>On-screen Show (4:3)</PresentationFormat>
  <Paragraphs>250</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CCNA</vt:lpstr>
      <vt:lpstr>ATM</vt:lpstr>
      <vt:lpstr>Objectives of This Section</vt:lpstr>
      <vt:lpstr>Context</vt:lpstr>
      <vt:lpstr>What is ATM</vt:lpstr>
      <vt:lpstr>Operation</vt:lpstr>
      <vt:lpstr>Operation</vt:lpstr>
      <vt:lpstr>Operation</vt:lpstr>
      <vt:lpstr>ATM Cells</vt:lpstr>
      <vt:lpstr>ATM Cells</vt:lpstr>
      <vt:lpstr>ATM Cell Headers</vt:lpstr>
      <vt:lpstr>ATM Cell Header Formats</vt:lpstr>
      <vt:lpstr>ATM Circuit Types</vt:lpstr>
      <vt:lpstr>ATM Circuit Types</vt:lpstr>
      <vt:lpstr>ATM Circuit Types</vt:lpstr>
      <vt:lpstr>ATM Circuit Types</vt:lpstr>
      <vt:lpstr>ATM Circuit Types</vt:lpstr>
      <vt:lpstr>ATM Layers</vt:lpstr>
      <vt:lpstr>ATM Layers</vt:lpstr>
      <vt:lpstr>ATM QoS</vt:lpstr>
      <vt:lpstr>ATM QoS</vt:lpstr>
      <vt:lpstr>ATM QoS</vt:lpstr>
      <vt:lpstr>ATM QoS</vt:lpstr>
      <vt:lpstr>ATM Service Classes</vt:lpstr>
      <vt:lpstr>ATM Service Classes</vt:lpstr>
      <vt:lpstr>ATM Service Classes</vt:lpstr>
      <vt:lpstr>LANE</vt:lpstr>
      <vt:lpstr>LANE</vt:lpstr>
      <vt:lpstr>ATM Equipment</vt:lpstr>
      <vt:lpstr>ATM Equipment</vt:lpstr>
      <vt:lpstr>ATM Interfaces</vt:lpstr>
      <vt:lpstr>ATM Interfaces</vt:lpstr>
      <vt:lpstr>ATM Interfaces</vt:lpstr>
      <vt:lpstr>ATM Equipment</vt:lpstr>
      <vt:lpstr>ATM Speeds</vt:lpstr>
      <vt:lpstr>ATM Trends</vt:lpstr>
      <vt:lpstr>ATM Trends</vt:lpstr>
      <vt:lpstr>ATM Trends</vt:lpstr>
      <vt:lpstr>ATM Trends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ATM</dc:title>
  <dc:creator>Kenneth M. Chipps Ph.D.</dc:creator>
  <cp:lastModifiedBy>Kenneth M. Chipps Ph.D.</cp:lastModifiedBy>
  <cp:revision>155</cp:revision>
  <dcterms:created xsi:type="dcterms:W3CDTF">2000-09-27T16:26:34Z</dcterms:created>
  <dcterms:modified xsi:type="dcterms:W3CDTF">2010-01-17T00:45:39Z</dcterms:modified>
</cp:coreProperties>
</file>