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8" r:id="rId3"/>
    <p:sldId id="314" r:id="rId4"/>
    <p:sldId id="330" r:id="rId5"/>
    <p:sldId id="331" r:id="rId6"/>
    <p:sldId id="333" r:id="rId7"/>
    <p:sldId id="332" r:id="rId8"/>
    <p:sldId id="316" r:id="rId9"/>
    <p:sldId id="317" r:id="rId10"/>
    <p:sldId id="334" r:id="rId11"/>
    <p:sldId id="315" r:id="rId12"/>
    <p:sldId id="324" r:id="rId13"/>
    <p:sldId id="337" r:id="rId14"/>
    <p:sldId id="338" r:id="rId15"/>
    <p:sldId id="339" r:id="rId16"/>
    <p:sldId id="340" r:id="rId17"/>
    <p:sldId id="341" r:id="rId18"/>
    <p:sldId id="321" r:id="rId19"/>
    <p:sldId id="322" r:id="rId20"/>
    <p:sldId id="32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4" autoAdjust="0"/>
    <p:restoredTop sz="86432" autoAdjust="0"/>
  </p:normalViewPr>
  <p:slideViewPr>
    <p:cSldViewPr>
      <p:cViewPr varScale="1">
        <p:scale>
          <a:sx n="57" d="100"/>
          <a:sy n="57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D9C304D-28A9-478A-80CB-1FCD6E812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8301A0B-355F-417D-97CB-A17A9FDB0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4114800" cy="476250"/>
          </a:xfrm>
        </p:spPr>
        <p:txBody>
          <a:bodyPr/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2002-2010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87C023-6E46-48D4-A4D0-76E4BB499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E2C8-40BF-4944-9476-D8E2C93DC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572E2-23C8-4A78-A9E4-671D8333D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3AE0F-CAC5-46C3-90C7-2353E1978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1448-6581-4556-9005-B57225D42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E44F-127B-4061-8036-5134FB0C7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2002-2010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E11C-EA1B-4E68-B2AD-E2A3FAE0E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8083-8302-4744-90B8-2E80F55A3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9B8B-CAC1-4B3C-9B19-546BB6A2E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FDE6-E828-4D4A-BEC8-317166BF4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8900-8F95-4496-B0D0-DE537B07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50579-2853-4FCC-900F-E98BBD91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C0CD-ED6A-4802-90A7-677000534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075A5-665B-4104-B4B4-B155B6660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B575DB4-F65D-4FBC-8FC6-DC03D69C3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dirty="0" smtClean="0"/>
              <a:t>Add/Drop Multiplexer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2010.01.11</a:t>
            </a:r>
          </a:p>
          <a:p>
            <a:r>
              <a:rPr lang="en-US" dirty="0" smtClean="0"/>
              <a:t>1.2.0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4F7204-2F83-4550-B737-DF5E5DCB55A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Add/Drop Multiplexor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diagram shown next describes an OC-192 ADM with OC-12 and OC-48 drops</a:t>
            </a:r>
          </a:p>
          <a:p>
            <a:r>
              <a:rPr lang="en-US" smtClean="0"/>
              <a:t>Access concentrators typically have OC-12 or OC-48 uplinks to optical networks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63D0B8-42C9-4AE2-9E45-0B479E8FE9A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Add/Drop Multiplexer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200" t="24590" r="4507" b="19672"/>
          <a:stretch>
            <a:fillRect/>
          </a:stretch>
        </p:blipFill>
        <p:spPr>
          <a:xfrm>
            <a:off x="1066800" y="1563688"/>
            <a:ext cx="6781800" cy="3975100"/>
          </a:xfrm>
          <a:noFill/>
        </p:spPr>
      </p:pic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EAB7D2-3810-4A25-9195-4176F44FCBD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Add/Drop Multiplexer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one of these things look like</a:t>
            </a:r>
          </a:p>
          <a:p>
            <a:r>
              <a:rPr lang="en-US" dirty="0" smtClean="0"/>
              <a:t>Like this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1C9780-E1A8-4C48-8A89-DA5238CD478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Add/Drop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Multipexer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171D1-A318-46E7-B97F-A4C786C603A8}" type="slidenum">
              <a:rPr lang="en-US"/>
              <a:pPr/>
              <a:t>13</a:t>
            </a:fld>
            <a:endParaRPr lang="en-US"/>
          </a:p>
        </p:txBody>
      </p:sp>
      <p:pic>
        <p:nvPicPr>
          <p:cNvPr id="39942" name="Picture 4" descr="D:\CCG\Notes\ClipArt\WAN\TelcoCabinetF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48272" cy="4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Add/Drop </a:t>
            </a:r>
            <a:r>
              <a:rPr lang="en-US" dirty="0" err="1" smtClean="0"/>
              <a:t>Multipexer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D852D-E45E-4DAA-8268-F94934F64D46}" type="slidenum">
              <a:rPr lang="en-US"/>
              <a:pPr/>
              <a:t>14</a:t>
            </a:fld>
            <a:endParaRPr lang="en-US"/>
          </a:p>
        </p:txBody>
      </p:sp>
      <p:pic>
        <p:nvPicPr>
          <p:cNvPr id="40966" name="Picture 4" descr="D:\CCG\Notes\ClipArt\WAN\TelcoCabinet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1588589"/>
            <a:ext cx="3007628" cy="450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Add/Drop </a:t>
            </a:r>
            <a:r>
              <a:rPr lang="en-US" dirty="0" err="1" smtClean="0"/>
              <a:t>Multipexer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33382F-33B4-4CCA-A664-09A091D2D682}" type="slidenum">
              <a:rPr lang="en-US"/>
              <a:pPr/>
              <a:t>15</a:t>
            </a:fld>
            <a:endParaRPr lang="en-US"/>
          </a:p>
        </p:txBody>
      </p:sp>
      <p:pic>
        <p:nvPicPr>
          <p:cNvPr id="41990" name="Picture 4" descr="D:\CCG\Notes\ClipArt\WAN\TelcoFiberCab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172" y="1588589"/>
            <a:ext cx="3007628" cy="450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Add/Drop </a:t>
            </a:r>
            <a:r>
              <a:rPr lang="en-US" dirty="0" err="1" smtClean="0"/>
              <a:t>Multipexer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3B6425-CD06-41E7-8702-90D1C72C8130}" type="slidenum">
              <a:rPr lang="en-US"/>
              <a:pPr/>
              <a:t>16</a:t>
            </a:fld>
            <a:endParaRPr lang="en-US"/>
          </a:p>
        </p:txBody>
      </p:sp>
      <p:pic>
        <p:nvPicPr>
          <p:cNvPr id="43014" name="Picture 4" descr="D:\CCG\Notes\ClipArt\WAN\TelcoFiberCabinetFiberBreak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864" y="1636776"/>
            <a:ext cx="6748272" cy="4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Add/Drop </a:t>
            </a:r>
            <a:r>
              <a:rPr lang="en-US" dirty="0" err="1" smtClean="0"/>
              <a:t>Multipexer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71F1DB-9E50-430D-9F6A-08DE15F70CA4}" type="slidenum">
              <a:rPr lang="en-US"/>
              <a:pPr/>
              <a:t>17</a:t>
            </a:fld>
            <a:endParaRPr lang="en-US"/>
          </a:p>
        </p:txBody>
      </p:sp>
      <p:pic>
        <p:nvPicPr>
          <p:cNvPr id="44038" name="Picture 4" descr="D:\CCG\Notes\ClipArt\WAN\TelcoFiberCabinetFiberBreakout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87424"/>
            <a:ext cx="6912864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Operation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ADM enables plesiochronous and lower bit rate synchronous signals to be dropped from or inserted into SONET bit streams without affecting the remaining traffic</a:t>
            </a:r>
          </a:p>
          <a:p>
            <a:r>
              <a:rPr lang="en-US" smtClean="0"/>
              <a:t>This is achieved through a crossconnect function, which redistributes SONET STS-1 signals or higher rates into the predefined lanes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F1F944-8EF3-464E-BB60-410DDFE4A10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Operation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figure below shows the data flow in an OC-192 ADM with OC-12 and OC-48 drops</a:t>
            </a:r>
          </a:p>
          <a:p>
            <a:r>
              <a:rPr lang="en-US" smtClean="0"/>
              <a:t>This architecture makes it possible to set up ring structures, which have the advantage of automatic back-up path switching in the event of a fault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138ABC-9953-422D-AE9A-982C36789BD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 what an ADM is and how it is used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9B6D5-6D21-467D-83F2-D1C72BE20B4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Operation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17" t="40984" r="8194" b="18033"/>
          <a:stretch>
            <a:fillRect/>
          </a:stretch>
        </p:blipFill>
        <p:spPr>
          <a:xfrm>
            <a:off x="914400" y="1600200"/>
            <a:ext cx="7315200" cy="3584575"/>
          </a:xfrm>
          <a:noFill/>
        </p:spPr>
      </p:pic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493038-5CA4-48CD-8D6D-C23DCB63E71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SONET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will be begin this discussion with a short explanation of SONET</a:t>
            </a:r>
          </a:p>
          <a:p>
            <a:r>
              <a:rPr lang="en-US" smtClean="0"/>
              <a:t>The most common way of creating the physical layer for a large network, such as a MAN or WAN is to use a SONET - Synchronous Optical Network ring</a:t>
            </a:r>
          </a:p>
          <a:p>
            <a:r>
              <a:rPr lang="en-US" smtClean="0"/>
              <a:t>A SONET ring consists of individual network elements connected to form a closed loop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1BCAAC-F91D-461A-B5AC-7250D0E164B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SONET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shown in the figure below, SONET rings can cover a metropolitan area such as San Francisco or a larger geographic area such as the western United States, as this example diagram shows</a:t>
            </a:r>
          </a:p>
          <a:p>
            <a:r>
              <a:rPr lang="en-US" smtClean="0"/>
              <a:t>The SONET standard was approved in 1988 to allow interconnection of equipment from different vendors to create these rings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8F3B54-3D46-4BD3-A9FA-107B9B8EBF0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SONET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SONET </a:t>
            </a:r>
            <a:r>
              <a:rPr lang="en-US" dirty="0" smtClean="0"/>
              <a:t>network is reliable, manageable, flexible, scalable, and can utilize the high bandwidth of fiber</a:t>
            </a:r>
          </a:p>
          <a:p>
            <a:r>
              <a:rPr lang="en-US" dirty="0" smtClean="0"/>
              <a:t>SONET is the name of the U.S. implementation while </a:t>
            </a:r>
            <a:r>
              <a:rPr lang="en-US" dirty="0" err="1" smtClean="0"/>
              <a:t>SDH</a:t>
            </a:r>
            <a:r>
              <a:rPr lang="en-US" dirty="0" smtClean="0"/>
              <a:t> is the European standard</a:t>
            </a:r>
          </a:p>
          <a:p>
            <a:r>
              <a:rPr lang="en-US" dirty="0" smtClean="0"/>
              <a:t>Both use the term Optical Carrier or OC in reference to signals in fiber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483B52-03DA-440A-8C8E-CD8A23B5E31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SONET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electrical equivalents for OC in SONET and SDH are the STS - Synchronous Transport Signal and STM - Synchronous Transport Mode respectively</a:t>
            </a:r>
          </a:p>
          <a:p>
            <a:r>
              <a:rPr lang="en-US" smtClean="0"/>
              <a:t>The following table shows the relationship between these standards at the popular speeds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C8732E-0676-463B-93A4-6C0351F6B11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SONET</a:t>
            </a:r>
            <a:endParaRPr lang="en-US" dirty="0" smtClean="0"/>
          </a:p>
        </p:txBody>
      </p:sp>
      <p:graphicFrame>
        <p:nvGraphicFramePr>
          <p:cNvPr id="812035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4820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Optical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Electrical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Speed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OC-1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STS-1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51.84 Mbps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OC-3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STS-3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155.52 Mbps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OC12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STS-12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622.08 Mbps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OC-48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STS-48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2.48 Gbps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0C-192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STS-192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9.95 Gbps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OC-768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STS-768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39.8 Gbps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9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34D307-A7E7-4A95-B870-E8F515C3A43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Add/Drop Multiplexer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network elements can be gateways, such as one connecting a metro ring with an OTN - Optical Transport Network ring, or they can be ADM – Add/Drop Multiplexers</a:t>
            </a:r>
          </a:p>
          <a:p>
            <a:r>
              <a:rPr lang="en-US" smtClean="0"/>
              <a:t>An ADM provides access to a SONET network much like exit and entrance ramps provide access to a freeway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4BE733-6DF0-4C56-B0B5-3DA4A33F5BB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Add/Drop Multiplexer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 systems combine all traffic that will exit the ring into one lane, which will be dropped</a:t>
            </a:r>
          </a:p>
          <a:p>
            <a:r>
              <a:rPr lang="en-US" dirty="0" smtClean="0"/>
              <a:t>All other lanes will be reserved for through-traffic</a:t>
            </a:r>
          </a:p>
          <a:p>
            <a:r>
              <a:rPr lang="en-US" dirty="0" smtClean="0"/>
              <a:t>Similarly, associated add traffic will enter the system through the associated entrance lanes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2002-2010 Kenneth M. Chipps Ph.D. www.chipps.com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273490-4BF6-4E83-BC7F-4ED633FF8BF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5568</TotalTime>
  <Words>699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CCNA</vt:lpstr>
      <vt:lpstr>Add/Drop Multiplexer</vt:lpstr>
      <vt:lpstr>Objectives of This Section</vt:lpstr>
      <vt:lpstr>SONET</vt:lpstr>
      <vt:lpstr>SONET</vt:lpstr>
      <vt:lpstr>SONET</vt:lpstr>
      <vt:lpstr>SONET</vt:lpstr>
      <vt:lpstr>SONET</vt:lpstr>
      <vt:lpstr>What is an Add/Drop Multiplexer</vt:lpstr>
      <vt:lpstr>What is an Add/Drop Multiplexer</vt:lpstr>
      <vt:lpstr>What is an Add/Drop Multiplexor</vt:lpstr>
      <vt:lpstr>What is an Add/Drop Multiplexer</vt:lpstr>
      <vt:lpstr>What is an Add/Drop Multiplexer</vt:lpstr>
      <vt:lpstr>Add/Drop Multipexer</vt:lpstr>
      <vt:lpstr>Add/Drop Multipexer</vt:lpstr>
      <vt:lpstr>Add/Drop Multipexer</vt:lpstr>
      <vt:lpstr>Add/Drop Multipexer</vt:lpstr>
      <vt:lpstr>Add/Drop Multipexer</vt:lpstr>
      <vt:lpstr>ADM Operation</vt:lpstr>
      <vt:lpstr>ADM Operation</vt:lpstr>
      <vt:lpstr>ADM Operation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Add/Drop Multiplexor</dc:title>
  <dc:creator>Kenneth M. Chipps Ph.D.</dc:creator>
  <cp:lastModifiedBy>Kenneth M. Chipps Ph.D.</cp:lastModifiedBy>
  <cp:revision>354</cp:revision>
  <dcterms:created xsi:type="dcterms:W3CDTF">2000-09-27T16:26:34Z</dcterms:created>
  <dcterms:modified xsi:type="dcterms:W3CDTF">2010-01-17T00:03:19Z</dcterms:modified>
</cp:coreProperties>
</file>