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6"/>
  </p:notesMasterIdLst>
  <p:sldIdLst>
    <p:sldId id="257" r:id="rId2"/>
    <p:sldId id="400" r:id="rId3"/>
    <p:sldId id="293" r:id="rId4"/>
    <p:sldId id="327" r:id="rId5"/>
    <p:sldId id="316" r:id="rId6"/>
    <p:sldId id="295" r:id="rId7"/>
    <p:sldId id="296" r:id="rId8"/>
    <p:sldId id="297" r:id="rId9"/>
    <p:sldId id="298" r:id="rId10"/>
    <p:sldId id="369" r:id="rId11"/>
    <p:sldId id="390" r:id="rId12"/>
    <p:sldId id="391" r:id="rId13"/>
    <p:sldId id="401" r:id="rId14"/>
    <p:sldId id="376" r:id="rId15"/>
    <p:sldId id="377" r:id="rId16"/>
    <p:sldId id="381" r:id="rId17"/>
    <p:sldId id="382" r:id="rId18"/>
    <p:sldId id="384" r:id="rId19"/>
    <p:sldId id="386" r:id="rId20"/>
    <p:sldId id="397" r:id="rId21"/>
    <p:sldId id="387" r:id="rId22"/>
    <p:sldId id="378" r:id="rId23"/>
    <p:sldId id="399" r:id="rId24"/>
    <p:sldId id="389" r:id="rId25"/>
    <p:sldId id="356" r:id="rId26"/>
    <p:sldId id="357" r:id="rId27"/>
    <p:sldId id="358" r:id="rId28"/>
    <p:sldId id="359" r:id="rId29"/>
    <p:sldId id="360" r:id="rId30"/>
    <p:sldId id="373" r:id="rId31"/>
    <p:sldId id="372" r:id="rId32"/>
    <p:sldId id="371" r:id="rId33"/>
    <p:sldId id="402" r:id="rId34"/>
    <p:sldId id="362" r:id="rId35"/>
    <p:sldId id="363" r:id="rId36"/>
    <p:sldId id="364" r:id="rId37"/>
    <p:sldId id="365" r:id="rId38"/>
    <p:sldId id="374" r:id="rId39"/>
    <p:sldId id="366" r:id="rId40"/>
    <p:sldId id="375" r:id="rId41"/>
    <p:sldId id="299" r:id="rId42"/>
    <p:sldId id="300" r:id="rId43"/>
    <p:sldId id="329" r:id="rId44"/>
    <p:sldId id="301" r:id="rId45"/>
    <p:sldId id="302" r:id="rId46"/>
    <p:sldId id="324" r:id="rId47"/>
    <p:sldId id="370" r:id="rId48"/>
    <p:sldId id="379" r:id="rId49"/>
    <p:sldId id="307" r:id="rId50"/>
    <p:sldId id="330" r:id="rId51"/>
    <p:sldId id="309" r:id="rId52"/>
    <p:sldId id="393" r:id="rId53"/>
    <p:sldId id="403" r:id="rId54"/>
    <p:sldId id="394" r:id="rId55"/>
    <p:sldId id="395" r:id="rId56"/>
    <p:sldId id="310" r:id="rId57"/>
    <p:sldId id="333" r:id="rId58"/>
    <p:sldId id="334" r:id="rId59"/>
    <p:sldId id="335" r:id="rId60"/>
    <p:sldId id="336" r:id="rId61"/>
    <p:sldId id="338" r:id="rId62"/>
    <p:sldId id="311" r:id="rId63"/>
    <p:sldId id="321" r:id="rId64"/>
    <p:sldId id="346" r:id="rId65"/>
    <p:sldId id="323" r:id="rId66"/>
    <p:sldId id="339" r:id="rId67"/>
    <p:sldId id="340" r:id="rId68"/>
    <p:sldId id="326" r:id="rId69"/>
    <p:sldId id="314" r:id="rId70"/>
    <p:sldId id="351" r:id="rId71"/>
    <p:sldId id="392" r:id="rId72"/>
    <p:sldId id="404" r:id="rId73"/>
    <p:sldId id="355" r:id="rId74"/>
    <p:sldId id="406" r:id="rId75"/>
    <p:sldId id="407" r:id="rId76"/>
    <p:sldId id="408" r:id="rId77"/>
    <p:sldId id="409" r:id="rId78"/>
    <p:sldId id="410" r:id="rId79"/>
    <p:sldId id="411" r:id="rId80"/>
    <p:sldId id="412" r:id="rId81"/>
    <p:sldId id="413" r:id="rId82"/>
    <p:sldId id="414" r:id="rId83"/>
    <p:sldId id="415" r:id="rId84"/>
    <p:sldId id="405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30B036-294C-4890-81BD-3F574DD9E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3BD0FA-0A89-4B29-9848-3D12B27E3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C22E3-7693-4927-B310-94580B16B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43A68-EB06-4451-823E-C14A7B922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FA7037-0DB2-4B44-AA26-B02F5563D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2C4F-DF5A-4A15-BA9F-239298BCB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9F1DB-8C46-4E06-97B4-EA47B93B2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C08D-C837-407C-9D89-DEAE668D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5D22-6680-4839-988E-0B061674E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14007-4CA0-4371-B383-F20CD08C8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2205-C5A4-4DB0-9091-4A4753A55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69852-1825-4588-92AB-8FCC4A647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90478-BFBC-4E3D-8D3A-8E8EC8BAF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A6BBF8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BDB01-7197-4942-8ED9-23AF702C28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43200" y="6245225"/>
            <a:ext cx="4038600" cy="476250"/>
          </a:xfrm>
        </p:spPr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Access </a:t>
            </a:r>
            <a:r>
              <a:rPr lang="en-US" altLang="en-US" dirty="0"/>
              <a:t>Control Lists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sz="2400" dirty="0"/>
              <a:t>Last </a:t>
            </a:r>
            <a:r>
              <a:rPr lang="en-US" sz="2400"/>
              <a:t>Update </a:t>
            </a:r>
            <a:r>
              <a:rPr lang="en-US" sz="2400" smtClean="0"/>
              <a:t>2015.06.09</a:t>
            </a:r>
            <a:r>
              <a:rPr lang="en-US" sz="2400"/>
              <a:t/>
            </a:r>
            <a:br>
              <a:rPr lang="en-US" sz="2400"/>
            </a:br>
            <a:r>
              <a:rPr lang="en-US" sz="2400" dirty="0" smtClean="0"/>
              <a:t>1.4.1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BD0FA-0A89-4B29-9848-3D12B27E34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dirty="0" err="1"/>
              <a:t>ACLs</a:t>
            </a:r>
            <a:r>
              <a:rPr lang="en-US" dirty="0"/>
              <a:t> Look Like</a:t>
            </a: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26042" r="39844" b="21875"/>
          <a:stretch>
            <a:fillRect/>
          </a:stretch>
        </p:blipFill>
        <p:spPr bwMode="auto">
          <a:xfrm>
            <a:off x="1143000" y="1628775"/>
            <a:ext cx="6858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007-4CA0-4371-B383-F20CD08C87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Mode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ACLs are created at the global configuration level</a:t>
            </a:r>
          </a:p>
          <a:p>
            <a:r>
              <a:rPr lang="en-US" dirty="0" smtClean="0"/>
              <a:t>For </a:t>
            </a:r>
            <a:r>
              <a:rPr lang="en-US" dirty="0"/>
              <a:t>example</a:t>
            </a:r>
          </a:p>
          <a:p>
            <a:pPr lvl="1"/>
            <a:r>
              <a:rPr lang="en-US" dirty="0"/>
              <a:t>Router(</a:t>
            </a:r>
            <a:r>
              <a:rPr lang="en-US" dirty="0" err="1"/>
              <a:t>config</a:t>
            </a:r>
            <a:r>
              <a:rPr lang="en-US" dirty="0"/>
              <a:t>)#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Mode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ACLs</a:t>
            </a:r>
            <a:r>
              <a:rPr lang="en-US" dirty="0"/>
              <a:t> are applied at the interface or </a:t>
            </a:r>
            <a:r>
              <a:rPr lang="en-US" dirty="0" err="1"/>
              <a:t>subinterface</a:t>
            </a:r>
            <a:r>
              <a:rPr lang="en-US" dirty="0"/>
              <a:t> level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Router(</a:t>
            </a:r>
            <a:r>
              <a:rPr lang="en-US" dirty="0" err="1"/>
              <a:t>config</a:t>
            </a:r>
            <a:r>
              <a:rPr lang="en-US" dirty="0"/>
              <a:t>-if)#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two types of </a:t>
            </a:r>
            <a:r>
              <a:rPr lang="en-US" baseline="0" dirty="0" err="1" smtClean="0"/>
              <a:t>ACLs</a:t>
            </a:r>
            <a:endParaRPr lang="en-US" baseline="0" dirty="0" smtClean="0"/>
          </a:p>
          <a:p>
            <a:pPr lvl="1"/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Extended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Standard ACL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 </a:t>
            </a:r>
            <a:r>
              <a:rPr lang="en-US" dirty="0" smtClean="0"/>
              <a:t>uses a standard ACL as </a:t>
            </a:r>
            <a:r>
              <a:rPr lang="en-US" dirty="0"/>
              <a:t>they are quite limited</a:t>
            </a:r>
          </a:p>
          <a:p>
            <a:r>
              <a:rPr lang="en-US" dirty="0"/>
              <a:t>They can only read the source IP address</a:t>
            </a:r>
          </a:p>
          <a:p>
            <a:r>
              <a:rPr lang="en-US" dirty="0"/>
              <a:t>But we will cover them anyway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Standard ACL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an ACL is a process </a:t>
            </a:r>
            <a:r>
              <a:rPr lang="en-US" dirty="0" smtClean="0"/>
              <a:t>of </a:t>
            </a:r>
            <a:r>
              <a:rPr lang="en-US" dirty="0" smtClean="0"/>
              <a:t>filling </a:t>
            </a:r>
            <a:r>
              <a:rPr lang="en-US" dirty="0"/>
              <a:t>in the blanks</a:t>
            </a:r>
          </a:p>
          <a:p>
            <a:pPr lvl="1"/>
            <a:r>
              <a:rPr lang="en-US" dirty="0"/>
              <a:t>Command to initiate an access list</a:t>
            </a:r>
          </a:p>
          <a:p>
            <a:pPr lvl="1"/>
            <a:r>
              <a:rPr lang="en-US" dirty="0"/>
              <a:t>Number of the access list</a:t>
            </a:r>
          </a:p>
          <a:p>
            <a:pPr lvl="1"/>
            <a:r>
              <a:rPr lang="en-US" dirty="0"/>
              <a:t>Action to take</a:t>
            </a:r>
          </a:p>
          <a:p>
            <a:pPr lvl="1"/>
            <a:r>
              <a:rPr lang="en-US" dirty="0"/>
              <a:t>Source IP address to watch for</a:t>
            </a:r>
          </a:p>
          <a:p>
            <a:pPr lvl="1"/>
            <a:r>
              <a:rPr lang="en-US" dirty="0"/>
              <a:t>Source wildcard mask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command is always</a:t>
            </a:r>
          </a:p>
          <a:p>
            <a:pPr lvl="1"/>
            <a:r>
              <a:rPr lang="en-US"/>
              <a:t>access-list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the Access List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the access list indicates the protocol of </a:t>
            </a:r>
            <a:r>
              <a:rPr lang="en-US" dirty="0" smtClean="0"/>
              <a:t>interest</a:t>
            </a:r>
            <a:endParaRPr lang="en-US" dirty="0"/>
          </a:p>
          <a:p>
            <a:r>
              <a:rPr lang="en-US" dirty="0"/>
              <a:t>About the only numbers used are</a:t>
            </a:r>
          </a:p>
          <a:p>
            <a:pPr lvl="1"/>
            <a:r>
              <a:rPr lang="en-US" dirty="0"/>
              <a:t>1-99</a:t>
            </a:r>
          </a:p>
          <a:p>
            <a:pPr lvl="1"/>
            <a:r>
              <a:rPr lang="en-US" dirty="0"/>
              <a:t>1300-1999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to Take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actions that can be taken include</a:t>
            </a:r>
          </a:p>
          <a:p>
            <a:pPr lvl="1"/>
            <a:r>
              <a:rPr lang="en-US"/>
              <a:t>deny</a:t>
            </a:r>
          </a:p>
          <a:p>
            <a:pPr lvl="1"/>
            <a:r>
              <a:rPr lang="en-US"/>
              <a:t>permit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IP Address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ways the source IP address can be listed</a:t>
            </a:r>
          </a:p>
          <a:p>
            <a:pPr lvl="1"/>
            <a:r>
              <a:rPr lang="en-US" dirty="0"/>
              <a:t>A specific IP address when one is of interest</a:t>
            </a:r>
          </a:p>
          <a:p>
            <a:pPr lvl="1"/>
            <a:r>
              <a:rPr lang="en-US" dirty="0"/>
              <a:t>A network address when a range is of interest</a:t>
            </a:r>
          </a:p>
          <a:p>
            <a:pPr lvl="1"/>
            <a:r>
              <a:rPr lang="en-US" dirty="0"/>
              <a:t>The word host then the IP address</a:t>
            </a:r>
          </a:p>
          <a:p>
            <a:pPr lvl="2"/>
            <a:r>
              <a:rPr lang="en-US" dirty="0" smtClean="0"/>
              <a:t>Which can </a:t>
            </a:r>
            <a:r>
              <a:rPr lang="en-US" dirty="0"/>
              <a:t>take one of two forms</a:t>
            </a:r>
          </a:p>
          <a:p>
            <a:pPr lvl="3"/>
            <a:r>
              <a:rPr lang="en-US" dirty="0"/>
              <a:t>host 192.168.1.23</a:t>
            </a:r>
          </a:p>
          <a:p>
            <a:pPr lvl="3"/>
            <a:r>
              <a:rPr lang="en-US" dirty="0"/>
              <a:t>or just</a:t>
            </a:r>
          </a:p>
          <a:p>
            <a:pPr lvl="3"/>
            <a:r>
              <a:rPr lang="en-US" dirty="0"/>
              <a:t>192.168.1.23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access control</a:t>
            </a:r>
            <a:r>
              <a:rPr lang="en-US" baseline="0" dirty="0" smtClean="0"/>
              <a:t> lists are and how to construct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IP Address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The word any</a:t>
            </a:r>
          </a:p>
          <a:p>
            <a:pPr lvl="2"/>
            <a:r>
              <a:rPr lang="en-US"/>
              <a:t>Any source IP address will match</a:t>
            </a:r>
          </a:p>
          <a:p>
            <a:pPr lvl="3"/>
            <a:r>
              <a:rPr lang="en-US"/>
              <a:t>any = 0.0.0.0 255.255.255.255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Wildcard Mask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specify a network rather than just a host a wild card mask is needed</a:t>
            </a:r>
          </a:p>
          <a:p>
            <a:r>
              <a:rPr lang="en-US"/>
              <a:t>The word any</a:t>
            </a:r>
          </a:p>
          <a:p>
            <a:pPr lvl="1"/>
            <a:r>
              <a:rPr lang="en-US"/>
              <a:t>Any source IP address will match</a:t>
            </a:r>
          </a:p>
          <a:p>
            <a:pPr lvl="2"/>
            <a:r>
              <a:rPr lang="en-US"/>
              <a:t>any = 255.255.255.255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a Standard ACL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include as the last line</a:t>
            </a:r>
          </a:p>
          <a:p>
            <a:pPr lvl="1"/>
            <a:r>
              <a:rPr lang="en-US"/>
              <a:t>permit 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ACL Creation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Here is an example of the whole process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Router(config)# access-list 1 permit 192.168.1.1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Router(config)# access-list 1 deny 192.168.1.2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Router(config)# access-list 1 permit 192.168.1.0 0.0.0.0.255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Router(config)# access-list 1 deny any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Router(config)# interface s0</a:t>
            </a:r>
          </a:p>
          <a:p>
            <a:pPr lvl="1">
              <a:lnSpc>
                <a:spcPct val="90000"/>
              </a:lnSpc>
            </a:pPr>
            <a:r>
              <a:rPr lang="en-US"/>
              <a:t>Router(config-if)# ip access-group 1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extended access list is better</a:t>
            </a:r>
          </a:p>
          <a:p>
            <a:r>
              <a:rPr lang="en-US" dirty="0" smtClean="0"/>
              <a:t>It can </a:t>
            </a:r>
            <a:r>
              <a:rPr lang="en-US" dirty="0"/>
              <a:t>check</a:t>
            </a:r>
          </a:p>
          <a:p>
            <a:pPr lvl="1"/>
            <a:r>
              <a:rPr lang="en-US" dirty="0"/>
              <a:t>Source IP address</a:t>
            </a:r>
          </a:p>
          <a:p>
            <a:pPr lvl="1"/>
            <a:r>
              <a:rPr lang="en-US" dirty="0"/>
              <a:t>Destination IP address</a:t>
            </a:r>
          </a:p>
          <a:p>
            <a:pPr lvl="1"/>
            <a:r>
              <a:rPr lang="en-US" dirty="0"/>
              <a:t>Protocol</a:t>
            </a:r>
          </a:p>
          <a:p>
            <a:pPr lvl="1"/>
            <a:r>
              <a:rPr lang="en-US" dirty="0" smtClean="0"/>
              <a:t>Port</a:t>
            </a:r>
          </a:p>
          <a:p>
            <a:pPr lvl="0"/>
            <a:r>
              <a:rPr lang="en-US" dirty="0" smtClean="0"/>
              <a:t>This is basically a fill in the blanks</a:t>
            </a:r>
            <a:r>
              <a:rPr lang="en-US" baseline="0" dirty="0" smtClean="0"/>
              <a:t>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Extended ACL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Fill in the blanks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Command to initiate an access list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Number of the access list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 to take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Protocol to restrict the action to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Source IP address to watch for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Source wildcard mask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Destination IP address to watch for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Destination wildcard mask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 to take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Port or service name to watch for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Log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command is always</a:t>
            </a:r>
          </a:p>
          <a:p>
            <a:pPr lvl="1"/>
            <a:r>
              <a:rPr lang="en-US"/>
              <a:t>access-list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the Access List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the access list indicates the protocol of </a:t>
            </a:r>
            <a:r>
              <a:rPr lang="en-US" dirty="0" smtClean="0"/>
              <a:t>interest</a:t>
            </a:r>
            <a:endParaRPr lang="en-US" dirty="0"/>
          </a:p>
          <a:p>
            <a:r>
              <a:rPr lang="en-US" dirty="0"/>
              <a:t>About the only numbers used are</a:t>
            </a:r>
          </a:p>
          <a:p>
            <a:pPr lvl="1"/>
            <a:r>
              <a:rPr lang="en-US" dirty="0"/>
              <a:t>100-199</a:t>
            </a:r>
          </a:p>
          <a:p>
            <a:pPr lvl="1"/>
            <a:r>
              <a:rPr lang="en-US" dirty="0"/>
              <a:t>2000-2699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to Take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actions that can be taken include</a:t>
            </a:r>
          </a:p>
          <a:p>
            <a:pPr lvl="1"/>
            <a:r>
              <a:rPr lang="en-US"/>
              <a:t>deny</a:t>
            </a:r>
          </a:p>
          <a:p>
            <a:pPr lvl="1"/>
            <a:r>
              <a:rPr lang="en-US"/>
              <a:t>permit</a:t>
            </a:r>
          </a:p>
          <a:p>
            <a:pPr lvl="1"/>
            <a:r>
              <a:rPr lang="en-US"/>
              <a:t>dynamic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 or 4 Protocol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protocol from layer 3 or 4 that will be acted upon is listed by number or by name</a:t>
            </a:r>
          </a:p>
          <a:p>
            <a:r>
              <a:rPr lang="en-US" dirty="0"/>
              <a:t>If a layer 3 protocol is listed, then nothing is </a:t>
            </a:r>
            <a:r>
              <a:rPr lang="en-US" dirty="0" smtClean="0"/>
              <a:t>specified </a:t>
            </a:r>
            <a:r>
              <a:rPr lang="en-US" dirty="0"/>
              <a:t>at the application layer</a:t>
            </a:r>
          </a:p>
          <a:p>
            <a:r>
              <a:rPr lang="en-US" dirty="0"/>
              <a:t>If a layer 4 protocol is listed, then later an application layer protocol can be defined</a:t>
            </a:r>
          </a:p>
          <a:p>
            <a:r>
              <a:rPr lang="en-US" dirty="0"/>
              <a:t>The layer 4 protocol must match the application layer protocol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Lists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access </a:t>
            </a:r>
            <a:r>
              <a:rPr lang="en-US" dirty="0" smtClean="0"/>
              <a:t>control list </a:t>
            </a:r>
            <a:r>
              <a:rPr lang="en-US" dirty="0"/>
              <a:t>is list of conditions that categorize packets</a:t>
            </a:r>
          </a:p>
          <a:p>
            <a:r>
              <a:rPr lang="en-US" dirty="0"/>
              <a:t>It takes the form of a collection of permit and deny statements that can</a:t>
            </a:r>
          </a:p>
          <a:p>
            <a:pPr lvl="1"/>
            <a:r>
              <a:rPr lang="en-US" dirty="0"/>
              <a:t>Apply to just addresses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Upper layer information as well</a:t>
            </a:r>
          </a:p>
          <a:p>
            <a:r>
              <a:rPr lang="en-US" dirty="0"/>
              <a:t>It tells the router what types of </a:t>
            </a:r>
            <a:r>
              <a:rPr lang="en-US" dirty="0" smtClean="0"/>
              <a:t>packets </a:t>
            </a:r>
            <a:r>
              <a:rPr lang="en-US" dirty="0"/>
              <a:t>to accept or deny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 or 4 Protocol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other words, tcp goes with ftp, whereas utp goes with tftp and so on</a:t>
            </a:r>
          </a:p>
          <a:p>
            <a:pPr lvl="1">
              <a:lnSpc>
                <a:spcPct val="90000"/>
              </a:lnSpc>
            </a:pPr>
            <a:r>
              <a:rPr lang="en-US"/>
              <a:t>Protocol number</a:t>
            </a:r>
          </a:p>
          <a:p>
            <a:pPr lvl="2">
              <a:lnSpc>
                <a:spcPct val="90000"/>
              </a:lnSpc>
            </a:pPr>
            <a:r>
              <a:rPr lang="en-US"/>
              <a:t>0 to 255</a:t>
            </a:r>
          </a:p>
          <a:p>
            <a:pPr lvl="1">
              <a:lnSpc>
                <a:spcPct val="90000"/>
              </a:lnSpc>
            </a:pPr>
            <a:r>
              <a:rPr lang="en-US"/>
              <a:t>Protocol number by name</a:t>
            </a:r>
          </a:p>
          <a:p>
            <a:pPr lvl="2">
              <a:lnSpc>
                <a:spcPct val="90000"/>
              </a:lnSpc>
            </a:pPr>
            <a:r>
              <a:rPr lang="en-US"/>
              <a:t>Layer 3</a:t>
            </a:r>
          </a:p>
          <a:p>
            <a:pPr lvl="3">
              <a:lnSpc>
                <a:spcPct val="90000"/>
              </a:lnSpc>
            </a:pPr>
            <a:r>
              <a:rPr lang="en-US"/>
              <a:t>ip</a:t>
            </a:r>
          </a:p>
          <a:p>
            <a:pPr lvl="3">
              <a:lnSpc>
                <a:spcPct val="90000"/>
              </a:lnSpc>
            </a:pPr>
            <a:r>
              <a:rPr lang="en-US"/>
              <a:t>ipinip</a:t>
            </a:r>
          </a:p>
          <a:p>
            <a:pPr lvl="3">
              <a:lnSpc>
                <a:spcPct val="90000"/>
              </a:lnSpc>
            </a:pPr>
            <a:r>
              <a:rPr lang="en-US"/>
              <a:t>igrp</a:t>
            </a:r>
          </a:p>
          <a:p>
            <a:pPr lvl="3">
              <a:lnSpc>
                <a:spcPct val="90000"/>
              </a:lnSpc>
            </a:pPr>
            <a:r>
              <a:rPr lang="en-US"/>
              <a:t>eigrp</a:t>
            </a:r>
          </a:p>
          <a:p>
            <a:pPr lvl="3">
              <a:lnSpc>
                <a:spcPct val="90000"/>
              </a:lnSpc>
            </a:pPr>
            <a:r>
              <a:rPr lang="en-US"/>
              <a:t>ospf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 or 4 Protocol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US"/>
              <a:t>icmp</a:t>
            </a:r>
          </a:p>
          <a:p>
            <a:pPr lvl="3"/>
            <a:r>
              <a:rPr lang="en-US"/>
              <a:t>igmp</a:t>
            </a:r>
          </a:p>
          <a:p>
            <a:pPr lvl="3"/>
            <a:r>
              <a:rPr lang="en-US"/>
              <a:t>gre</a:t>
            </a:r>
          </a:p>
          <a:p>
            <a:pPr lvl="3"/>
            <a:r>
              <a:rPr lang="en-US"/>
              <a:t>nos</a:t>
            </a:r>
          </a:p>
          <a:p>
            <a:pPr lvl="2"/>
            <a:r>
              <a:rPr lang="en-US"/>
              <a:t>Layer 4</a:t>
            </a:r>
          </a:p>
          <a:p>
            <a:pPr lvl="3"/>
            <a:r>
              <a:rPr lang="en-US"/>
              <a:t>tcp</a:t>
            </a:r>
          </a:p>
          <a:p>
            <a:pPr lvl="3"/>
            <a:r>
              <a:rPr lang="en-US"/>
              <a:t>udp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IP Address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ways the source IP address can be listed</a:t>
            </a:r>
          </a:p>
          <a:p>
            <a:pPr lvl="1"/>
            <a:r>
              <a:rPr lang="en-US" dirty="0" smtClean="0"/>
              <a:t>A specific </a:t>
            </a:r>
            <a:r>
              <a:rPr lang="en-US" dirty="0"/>
              <a:t>IP address when one is of interest</a:t>
            </a:r>
          </a:p>
          <a:p>
            <a:pPr lvl="1"/>
            <a:r>
              <a:rPr lang="en-US" dirty="0" smtClean="0"/>
              <a:t>A network </a:t>
            </a:r>
            <a:r>
              <a:rPr lang="en-US" dirty="0"/>
              <a:t>address when a range is of interest</a:t>
            </a:r>
          </a:p>
          <a:p>
            <a:pPr lvl="1"/>
            <a:r>
              <a:rPr lang="en-US" dirty="0"/>
              <a:t>The word host then </a:t>
            </a:r>
            <a:r>
              <a:rPr lang="en-US" dirty="0" smtClean="0"/>
              <a:t>an </a:t>
            </a:r>
            <a:r>
              <a:rPr lang="en-US" dirty="0"/>
              <a:t>IP </a:t>
            </a:r>
            <a:r>
              <a:rPr lang="en-US" dirty="0" smtClean="0"/>
              <a:t>address which can </a:t>
            </a:r>
            <a:r>
              <a:rPr lang="en-US" dirty="0"/>
              <a:t>take one of two forms</a:t>
            </a:r>
          </a:p>
          <a:p>
            <a:pPr lvl="3"/>
            <a:r>
              <a:rPr lang="en-US" dirty="0"/>
              <a:t>host 192.168.1.23</a:t>
            </a:r>
          </a:p>
          <a:p>
            <a:pPr lvl="3"/>
            <a:r>
              <a:rPr lang="en-US" dirty="0"/>
              <a:t>or just</a:t>
            </a:r>
          </a:p>
          <a:p>
            <a:pPr lvl="3"/>
            <a:r>
              <a:rPr lang="en-US" dirty="0" smtClean="0"/>
              <a:t>192.168.1.23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The word any</a:t>
            </a:r>
          </a:p>
          <a:p>
            <a:pPr lvl="2"/>
            <a:r>
              <a:rPr lang="en-US" smtClean="0"/>
              <a:t>Then any source IP address will match</a:t>
            </a:r>
          </a:p>
          <a:p>
            <a:pPr lvl="3"/>
            <a:r>
              <a:rPr lang="en-US" smtClean="0"/>
              <a:t>any = 0.0.0.0 255.255.255.255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Wildcard Mask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wildcard mask as discussed below</a:t>
            </a:r>
          </a:p>
          <a:p>
            <a:r>
              <a:rPr lang="en-US"/>
              <a:t>The word any</a:t>
            </a:r>
          </a:p>
          <a:p>
            <a:pPr lvl="1"/>
            <a:r>
              <a:rPr lang="en-US"/>
              <a:t>Any source IP address will match</a:t>
            </a:r>
          </a:p>
          <a:p>
            <a:pPr lvl="2"/>
            <a:r>
              <a:rPr lang="en-US"/>
              <a:t>any = 255.255.255.255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IP Address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ways the </a:t>
            </a:r>
            <a:r>
              <a:rPr lang="en-US" dirty="0" smtClean="0"/>
              <a:t>destination </a:t>
            </a:r>
            <a:r>
              <a:rPr lang="en-US" dirty="0"/>
              <a:t>IP address can be listed</a:t>
            </a:r>
          </a:p>
          <a:p>
            <a:pPr lvl="1"/>
            <a:r>
              <a:rPr lang="en-US" dirty="0"/>
              <a:t>A specific IP address when one is of interest</a:t>
            </a:r>
          </a:p>
          <a:p>
            <a:pPr lvl="1"/>
            <a:r>
              <a:rPr lang="en-US" dirty="0"/>
              <a:t>A network address when a range is of interest</a:t>
            </a:r>
          </a:p>
          <a:p>
            <a:pPr lvl="1"/>
            <a:r>
              <a:rPr lang="en-US" dirty="0"/>
              <a:t>The word host then an IP address</a:t>
            </a:r>
          </a:p>
          <a:p>
            <a:pPr lvl="1"/>
            <a:r>
              <a:rPr lang="en-US" dirty="0"/>
              <a:t>The word any</a:t>
            </a:r>
          </a:p>
          <a:p>
            <a:pPr lvl="2"/>
            <a:r>
              <a:rPr lang="en-US" dirty="0"/>
              <a:t>Any source IP address will match</a:t>
            </a:r>
          </a:p>
          <a:p>
            <a:pPr lvl="3"/>
            <a:r>
              <a:rPr lang="en-US" dirty="0"/>
              <a:t>any = 0.0.0.0 255.255.255.255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Wildcard Mask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wildcard mask as discussed below</a:t>
            </a:r>
          </a:p>
          <a:p>
            <a:r>
              <a:rPr lang="en-US" dirty="0"/>
              <a:t>The word any</a:t>
            </a:r>
          </a:p>
          <a:p>
            <a:pPr lvl="1"/>
            <a:r>
              <a:rPr lang="en-US" dirty="0"/>
              <a:t>Any </a:t>
            </a:r>
            <a:r>
              <a:rPr lang="en-US" dirty="0" smtClean="0"/>
              <a:t>destination </a:t>
            </a:r>
            <a:r>
              <a:rPr lang="en-US" dirty="0"/>
              <a:t>IP address will match</a:t>
            </a:r>
          </a:p>
          <a:p>
            <a:pPr lvl="2"/>
            <a:r>
              <a:rPr lang="en-US" dirty="0"/>
              <a:t>any = 255.255.255.255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to Take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action in this case </a:t>
            </a:r>
            <a:r>
              <a:rPr lang="en-US" dirty="0" smtClean="0"/>
              <a:t>is</a:t>
            </a:r>
            <a:endParaRPr lang="en-US" dirty="0"/>
          </a:p>
          <a:p>
            <a:pPr lvl="1"/>
            <a:r>
              <a:rPr lang="en-US" dirty="0" err="1"/>
              <a:t>eq</a:t>
            </a:r>
            <a:endParaRPr lang="en-US" dirty="0"/>
          </a:p>
          <a:p>
            <a:pPr lvl="2"/>
            <a:r>
              <a:rPr lang="en-US" dirty="0"/>
              <a:t>Equal the port number of service</a:t>
            </a:r>
          </a:p>
          <a:p>
            <a:pPr lvl="1"/>
            <a:r>
              <a:rPr lang="en-US" dirty="0" err="1"/>
              <a:t>gt</a:t>
            </a:r>
            <a:endParaRPr lang="en-US" dirty="0"/>
          </a:p>
          <a:p>
            <a:pPr lvl="2"/>
            <a:r>
              <a:rPr lang="en-US" dirty="0" smtClean="0"/>
              <a:t>Be </a:t>
            </a:r>
            <a:r>
              <a:rPr lang="en-US" dirty="0"/>
              <a:t>greater than the port number</a:t>
            </a:r>
          </a:p>
          <a:p>
            <a:pPr lvl="1"/>
            <a:r>
              <a:rPr lang="en-US" dirty="0" err="1"/>
              <a:t>lt</a:t>
            </a:r>
            <a:endParaRPr lang="en-US" dirty="0"/>
          </a:p>
          <a:p>
            <a:pPr lvl="2"/>
            <a:r>
              <a:rPr lang="en-US" dirty="0"/>
              <a:t>Be less than the port number</a:t>
            </a:r>
          </a:p>
          <a:p>
            <a:pPr lvl="1"/>
            <a:r>
              <a:rPr lang="en-US" dirty="0" err="1"/>
              <a:t>neq</a:t>
            </a:r>
            <a:endParaRPr lang="en-US" dirty="0"/>
          </a:p>
          <a:p>
            <a:pPr lvl="2"/>
            <a:r>
              <a:rPr lang="en-US" dirty="0"/>
              <a:t>Do not match a port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to Take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range</a:t>
            </a:r>
          </a:p>
          <a:p>
            <a:pPr lvl="2">
              <a:lnSpc>
                <a:spcPct val="90000"/>
              </a:lnSpc>
            </a:pPr>
            <a:r>
              <a:rPr lang="en-US"/>
              <a:t>Match a range of port numbers</a:t>
            </a:r>
          </a:p>
          <a:p>
            <a:pPr lvl="1">
              <a:lnSpc>
                <a:spcPct val="90000"/>
              </a:lnSpc>
            </a:pPr>
            <a:r>
              <a:rPr lang="en-US"/>
              <a:t>established</a:t>
            </a:r>
          </a:p>
          <a:p>
            <a:pPr lvl="2">
              <a:lnSpc>
                <a:spcPct val="90000"/>
              </a:lnSpc>
            </a:pPr>
            <a:r>
              <a:rPr lang="en-US"/>
              <a:t>Match on established tcp connections</a:t>
            </a:r>
          </a:p>
          <a:p>
            <a:pPr lvl="1">
              <a:lnSpc>
                <a:spcPct val="90000"/>
              </a:lnSpc>
            </a:pPr>
            <a:r>
              <a:rPr lang="en-US"/>
              <a:t>fragments</a:t>
            </a:r>
          </a:p>
          <a:p>
            <a:pPr lvl="2">
              <a:lnSpc>
                <a:spcPct val="90000"/>
              </a:lnSpc>
            </a:pPr>
            <a:r>
              <a:rPr lang="en-US"/>
              <a:t>Check fragments</a:t>
            </a:r>
          </a:p>
          <a:p>
            <a:pPr lvl="1">
              <a:lnSpc>
                <a:spcPct val="90000"/>
              </a:lnSpc>
            </a:pPr>
            <a:r>
              <a:rPr lang="en-US"/>
              <a:t>precedence</a:t>
            </a:r>
          </a:p>
          <a:p>
            <a:pPr lvl="2">
              <a:lnSpc>
                <a:spcPct val="90000"/>
              </a:lnSpc>
            </a:pPr>
            <a:r>
              <a:rPr lang="en-US"/>
              <a:t>Match on a precedence value</a:t>
            </a:r>
          </a:p>
          <a:p>
            <a:pPr lvl="1">
              <a:lnSpc>
                <a:spcPct val="90000"/>
              </a:lnSpc>
            </a:pPr>
            <a:r>
              <a:rPr lang="en-US"/>
              <a:t>tos</a:t>
            </a:r>
          </a:p>
          <a:p>
            <a:pPr lvl="2">
              <a:lnSpc>
                <a:spcPct val="90000"/>
              </a:lnSpc>
            </a:pPr>
            <a:r>
              <a:rPr lang="en-US"/>
              <a:t>Match on a tos value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</a:t>
            </a:r>
            <a:r>
              <a:rPr lang="en-US" dirty="0" smtClean="0"/>
              <a:t>or </a:t>
            </a:r>
            <a:r>
              <a:rPr lang="en-US" dirty="0"/>
              <a:t>Service Name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Specify the port by number or by service name</a:t>
            </a:r>
          </a:p>
          <a:p>
            <a:pPr lvl="1"/>
            <a:r>
              <a:rPr lang="en-US"/>
              <a:t>Port number</a:t>
            </a:r>
          </a:p>
          <a:p>
            <a:pPr lvl="2"/>
            <a:r>
              <a:rPr lang="en-US"/>
              <a:t>0-65535</a:t>
            </a:r>
          </a:p>
          <a:p>
            <a:pPr lvl="1"/>
            <a:r>
              <a:rPr lang="en-US"/>
              <a:t>Port by name, such as the common ones</a:t>
            </a:r>
          </a:p>
          <a:p>
            <a:pPr lvl="2"/>
            <a:r>
              <a:rPr lang="en-US"/>
              <a:t>telnet - 23</a:t>
            </a:r>
          </a:p>
          <a:p>
            <a:pPr lvl="2"/>
            <a:r>
              <a:rPr lang="en-US"/>
              <a:t>ftp control - 21</a:t>
            </a:r>
          </a:p>
          <a:p>
            <a:pPr lvl="2"/>
            <a:r>
              <a:rPr lang="en-US"/>
              <a:t>ftp data - 20</a:t>
            </a:r>
          </a:p>
          <a:p>
            <a:pPr lvl="2"/>
            <a:r>
              <a:rPr lang="en-US"/>
              <a:t>www - 80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ACLs</a:t>
            </a:r>
            <a:r>
              <a:rPr lang="en-US" dirty="0"/>
              <a:t> Work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Regardless of use how the access list is configured is the same</a:t>
            </a:r>
          </a:p>
          <a:p>
            <a:r>
              <a:rPr lang="en-US"/>
              <a:t>The difference is how it is applied</a:t>
            </a:r>
          </a:p>
          <a:p>
            <a:pPr lvl="1"/>
            <a:r>
              <a:rPr lang="en-US"/>
              <a:t>Such as to a routing protocol instead of an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the Hits by the Access List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</a:t>
            </a:r>
          </a:p>
          <a:p>
            <a:r>
              <a:rPr lang="en-US"/>
              <a:t>log-input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ACLs</a:t>
            </a:r>
            <a:r>
              <a:rPr lang="en-US" dirty="0"/>
              <a:t> Work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ACL is a group of statements that define how packets do the following</a:t>
            </a:r>
          </a:p>
          <a:p>
            <a:pPr lvl="1"/>
            <a:r>
              <a:rPr lang="en-US"/>
              <a:t>Enter inbound router interfaces</a:t>
            </a:r>
          </a:p>
          <a:p>
            <a:pPr lvl="1"/>
            <a:r>
              <a:rPr lang="en-US"/>
              <a:t>Relay through a router</a:t>
            </a:r>
          </a:p>
          <a:p>
            <a:pPr lvl="1"/>
            <a:r>
              <a:rPr lang="en-US"/>
              <a:t>Exit outbound router interfaces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an Interface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router checks to see if the packet is routable</a:t>
            </a:r>
          </a:p>
          <a:p>
            <a:pPr>
              <a:lnSpc>
                <a:spcPct val="90000"/>
              </a:lnSpc>
            </a:pPr>
            <a:r>
              <a:rPr lang="en-US" dirty="0"/>
              <a:t>Checks if the inbound interface has an ACL</a:t>
            </a:r>
          </a:p>
          <a:p>
            <a:pPr>
              <a:lnSpc>
                <a:spcPct val="90000"/>
              </a:lnSpc>
            </a:pPr>
            <a:r>
              <a:rPr lang="en-US" dirty="0"/>
              <a:t>Tests packets against the ACL</a:t>
            </a:r>
          </a:p>
          <a:p>
            <a:pPr>
              <a:lnSpc>
                <a:spcPct val="90000"/>
              </a:lnSpc>
            </a:pPr>
            <a:r>
              <a:rPr lang="en-US" dirty="0"/>
              <a:t>If a packet is allowed in, checks the packet against the routing table to determine the destination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an Interface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Checks if the outbound interface has an ACL</a:t>
            </a:r>
          </a:p>
          <a:p>
            <a:r>
              <a:rPr lang="en-US" dirty="0" smtClean="0"/>
              <a:t>Tests </a:t>
            </a:r>
            <a:r>
              <a:rPr lang="en-US" dirty="0"/>
              <a:t>packets against the ACL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 That Are Checked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ACLs filter not packets that originate in the router itself, but packets from other 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Deny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Packets are checked against each statement in order</a:t>
            </a:r>
          </a:p>
          <a:p>
            <a:r>
              <a:rPr lang="en-US"/>
              <a:t>If it does not match any statement, then it is denied access, as there is an implicit deny at the end of every ACL</a:t>
            </a:r>
          </a:p>
          <a:p>
            <a:r>
              <a:rPr lang="en-US"/>
              <a:t>Therefore every access list must have at least one permit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6425" cy="2057400"/>
          </a:xfrm>
        </p:spPr>
        <p:txBody>
          <a:bodyPr/>
          <a:lstStyle/>
          <a:p>
            <a:pPr>
              <a:spcBef>
                <a:spcPct val="35000"/>
              </a:spcBef>
              <a:buFontTx/>
              <a:buNone/>
            </a:pPr>
            <a:endParaRPr lang="en-US" altLang="en-US" sz="2600"/>
          </a:p>
          <a:p>
            <a:endParaRPr lang="en-US" altLang="en-US" sz="2400"/>
          </a:p>
          <a:p>
            <a:r>
              <a:rPr lang="en-US" altLang="en-US" sz="2400"/>
              <a:t>Standard ACLs should be placed close to the destination</a:t>
            </a:r>
          </a:p>
          <a:p>
            <a:r>
              <a:rPr lang="en-US" altLang="en-US" sz="2400"/>
              <a:t>Extended ACLs should be placed close to the source</a:t>
            </a:r>
            <a:endParaRPr lang="en-US" sz="2400"/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2" cstate="print"/>
          <a:srcRect l="937" t="27504" r="38443" b="25003"/>
          <a:stretch>
            <a:fillRect/>
          </a:stretch>
        </p:blipFill>
        <p:spPr bwMode="auto">
          <a:xfrm>
            <a:off x="1600200" y="1614488"/>
            <a:ext cx="59436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895" name="Oval 7"/>
          <p:cNvSpPr>
            <a:spLocks noChangeArrowheads="1"/>
          </p:cNvSpPr>
          <p:nvPr/>
        </p:nvSpPr>
        <p:spPr bwMode="auto">
          <a:xfrm rot="-24727643">
            <a:off x="5943600" y="2590800"/>
            <a:ext cx="1524000" cy="914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 rot="-24727643">
            <a:off x="2400300" y="2400300"/>
            <a:ext cx="1524000" cy="1143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place a standard ACL that denies access by a network or device IP address at the port where the network or device connects to the router nothing will be allowed out of the local network</a:t>
            </a:r>
          </a:p>
          <a:p>
            <a:r>
              <a:rPr lang="en-US"/>
              <a:t>This is why standard lists are suggested for placement near the destination</a:t>
            </a:r>
          </a:p>
          <a:p>
            <a:r>
              <a:rPr lang="en-US"/>
              <a:t>To me this is a silly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diagram above </a:t>
            </a:r>
            <a:r>
              <a:rPr lang="en-US" dirty="0" smtClean="0"/>
              <a:t>shows </a:t>
            </a:r>
            <a:r>
              <a:rPr lang="en-US" dirty="0"/>
              <a:t>this sends a bunch of unnecessary traffic through the router and out on the network</a:t>
            </a:r>
          </a:p>
          <a:p>
            <a:r>
              <a:rPr lang="en-US" dirty="0"/>
              <a:t>In my view place it where is does the job, but does not restrict access to things the network or device needs to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assigning an ACL to an interface inbound or outbound placement should be specified</a:t>
            </a:r>
          </a:p>
          <a:p>
            <a:pPr>
              <a:lnSpc>
                <a:spcPct val="90000"/>
              </a:lnSpc>
            </a:pPr>
            <a:r>
              <a:rPr lang="en-US"/>
              <a:t>The filter direction can be set to check packets that travel into or out of an interface</a:t>
            </a:r>
          </a:p>
          <a:p>
            <a:pPr>
              <a:lnSpc>
                <a:spcPct val="90000"/>
              </a:lnSpc>
            </a:pPr>
            <a:r>
              <a:rPr lang="en-US"/>
              <a:t>When determining if the ACL is addressing inbound or outbound traffic, look at the interface from inside the router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ACLs</a:t>
            </a:r>
            <a:r>
              <a:rPr lang="en-US" dirty="0"/>
              <a:t> Work</a:t>
            </a:r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 l="7501" t="27504" r="39380" b="21252"/>
          <a:stretch>
            <a:fillRect/>
          </a:stretch>
        </p:blipFill>
        <p:spPr bwMode="auto">
          <a:xfrm>
            <a:off x="1295400" y="1641475"/>
            <a:ext cx="64770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007-4CA0-4371-B383-F20CD08C87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Traffic coming in from an interface is filtered by an inbound access list</a:t>
            </a:r>
          </a:p>
          <a:p>
            <a:r>
              <a:rPr lang="en-US" dirty="0"/>
              <a:t>Traffic going out an interface is filtered by an outbound access list</a:t>
            </a:r>
          </a:p>
          <a:p>
            <a:r>
              <a:rPr lang="en-US" dirty="0"/>
              <a:t>Apply the ACL with the access-group command from interface configuration mode such as</a:t>
            </a:r>
          </a:p>
          <a:p>
            <a:pPr lvl="1"/>
            <a:r>
              <a:rPr lang="en-US" dirty="0" err="1"/>
              <a:t>ip</a:t>
            </a:r>
            <a:r>
              <a:rPr lang="en-US" dirty="0"/>
              <a:t> access-group 10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v Outbound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Outbound </a:t>
            </a:r>
            <a:r>
              <a:rPr lang="en-US" dirty="0" err="1"/>
              <a:t>ACLs</a:t>
            </a:r>
            <a:r>
              <a:rPr lang="en-US" dirty="0"/>
              <a:t> are generally more efficient</a:t>
            </a:r>
          </a:p>
          <a:p>
            <a:r>
              <a:rPr lang="en-US" dirty="0"/>
              <a:t>Therefore they are preferred</a:t>
            </a:r>
          </a:p>
          <a:p>
            <a:r>
              <a:rPr lang="en-US" dirty="0"/>
              <a:t>A router must check every incoming packet against the ACL before checking the routing table, where it may not even be routable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A wildcard mask is used to specify a range of addresses for the access list to impact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It is like an inverted subnet mask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For example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 subnet mask of 255.255.0.0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11111111.11111111.00000000.00000000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Is a wildcard mask of 0.0.255.255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00000000.00000000.11111111.11111111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The 0s mean match this part of the address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The 1s mean ignore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255.255.0.0 is easy</a:t>
            </a:r>
          </a:p>
          <a:p>
            <a:r>
              <a:rPr lang="en-US" dirty="0"/>
              <a:t>What about 255.255.240.0</a:t>
            </a:r>
          </a:p>
          <a:p>
            <a:r>
              <a:rPr lang="en-US" dirty="0"/>
              <a:t>Convert to binary</a:t>
            </a:r>
          </a:p>
          <a:p>
            <a:pPr lvl="1"/>
            <a:r>
              <a:rPr lang="en-US" dirty="0"/>
              <a:t>11111111.11111111.1111.0000.00000000</a:t>
            </a:r>
          </a:p>
          <a:p>
            <a:r>
              <a:rPr lang="en-US" dirty="0"/>
              <a:t>Reverse the bit position values</a:t>
            </a:r>
          </a:p>
          <a:p>
            <a:pPr lvl="1"/>
            <a:r>
              <a:rPr lang="en-US" dirty="0"/>
              <a:t>00000000.00000000.00001111.11111111</a:t>
            </a:r>
          </a:p>
          <a:p>
            <a:r>
              <a:rPr lang="en-US" dirty="0"/>
              <a:t>Convert the reversed to decimal</a:t>
            </a:r>
          </a:p>
          <a:p>
            <a:pPr lvl="1"/>
            <a:r>
              <a:rPr lang="en-US" dirty="0"/>
              <a:t>0.0.15.255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 Shortcut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way is to take the subnet mask value in decimal, then subtract that number from 255</a:t>
            </a:r>
          </a:p>
          <a:p>
            <a:r>
              <a:rPr lang="en-US"/>
              <a:t>For example</a:t>
            </a:r>
          </a:p>
          <a:p>
            <a:pPr lvl="1"/>
            <a:r>
              <a:rPr lang="en-US"/>
              <a:t>255-255=0</a:t>
            </a:r>
          </a:p>
          <a:p>
            <a:pPr lvl="1"/>
            <a:r>
              <a:rPr lang="en-US"/>
              <a:t>255-255=0</a:t>
            </a:r>
          </a:p>
          <a:p>
            <a:pPr lvl="1"/>
            <a:r>
              <a:rPr lang="en-US"/>
              <a:t>255-240=15</a:t>
            </a:r>
          </a:p>
          <a:p>
            <a:pPr lvl="1"/>
            <a:r>
              <a:rPr lang="en-US"/>
              <a:t>255-0=255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 Block Size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 sizes can also be used to explain wildcard masks</a:t>
            </a:r>
          </a:p>
          <a:p>
            <a:r>
              <a:rPr lang="en-US" dirty="0"/>
              <a:t>Block sizes are used to specify a range of addresses</a:t>
            </a:r>
          </a:p>
          <a:p>
            <a:r>
              <a:rPr lang="en-US" dirty="0"/>
              <a:t>Common block sizes are</a:t>
            </a:r>
          </a:p>
          <a:p>
            <a:pPr lvl="1"/>
            <a:r>
              <a:rPr lang="en-US" dirty="0"/>
              <a:t>64 32 16 8 4</a:t>
            </a:r>
          </a:p>
          <a:p>
            <a:pPr>
              <a:lnSpc>
                <a:spcPct val="90000"/>
              </a:lnSpc>
            </a:pPr>
            <a:r>
              <a:rPr lang="en-US" dirty="0"/>
              <a:t>When you need to specify a range of addresses, you select the next largest block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 Block Size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 example</a:t>
            </a:r>
          </a:p>
          <a:p>
            <a:pPr lvl="1">
              <a:lnSpc>
                <a:spcPct val="90000"/>
              </a:lnSpc>
            </a:pPr>
            <a:r>
              <a:rPr lang="en-US"/>
              <a:t>To specify 34 networks, use a block size of 64</a:t>
            </a:r>
          </a:p>
          <a:p>
            <a:pPr lvl="1">
              <a:lnSpc>
                <a:spcPct val="90000"/>
              </a:lnSpc>
            </a:pPr>
            <a:r>
              <a:rPr lang="en-US"/>
              <a:t>To specify 18 networks, use a block size of 32</a:t>
            </a:r>
          </a:p>
          <a:p>
            <a:pPr lvl="1">
              <a:lnSpc>
                <a:spcPct val="90000"/>
              </a:lnSpc>
            </a:pPr>
            <a:r>
              <a:rPr lang="en-US"/>
              <a:t>To specify 2 networks, use a block size of 4</a:t>
            </a:r>
          </a:p>
          <a:p>
            <a:pPr>
              <a:lnSpc>
                <a:spcPct val="90000"/>
              </a:lnSpc>
            </a:pPr>
            <a:r>
              <a:rPr lang="en-US"/>
              <a:t>In other words, select the next largest block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Mask Block Size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 all that you have to remember is the wildcard number is always one number less than the block size</a:t>
            </a:r>
          </a:p>
          <a:p>
            <a:r>
              <a:rPr lang="en-US" dirty="0"/>
              <a:t>If the block size is 8, the wildcard number is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a Wildcard Mask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look at an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wildcard mask is used to permit all packets from any host in the 172.30.16.0 to 172.30.31.0 subnets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answer is 0.0.15.255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0.0 because these two octets are checked and passed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255 because this is the decimal equivalent of all 1s in the last octet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We will pass anything in the last octet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ACLs</a:t>
            </a:r>
            <a:r>
              <a:rPr lang="en-US" dirty="0"/>
              <a:t> are </a:t>
            </a:r>
            <a:r>
              <a:rPr lang="en-US" dirty="0" smtClean="0"/>
              <a:t>lists </a:t>
            </a:r>
            <a:r>
              <a:rPr lang="en-US" dirty="0"/>
              <a:t>of instructions that are applied to a router’s interface in the form of a series of if-then statements</a:t>
            </a:r>
          </a:p>
          <a:p>
            <a:pPr lvl="1"/>
            <a:r>
              <a:rPr lang="en-US" dirty="0"/>
              <a:t>If the condition is meet, then the action is taken</a:t>
            </a:r>
          </a:p>
          <a:p>
            <a:pPr lvl="1"/>
            <a:r>
              <a:rPr lang="en-US" dirty="0"/>
              <a:t>If the condition is not meet, then the next statement is evaluated</a:t>
            </a:r>
          </a:p>
          <a:p>
            <a:r>
              <a:rPr lang="en-US" dirty="0" err="1"/>
              <a:t>ACLs</a:t>
            </a:r>
            <a:r>
              <a:rPr lang="en-US" dirty="0"/>
              <a:t> are defined for each protocol enabled for an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a Wildcard Mask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To see the 15 we must think in binary</a:t>
            </a:r>
          </a:p>
          <a:p>
            <a:pPr lvl="2"/>
            <a:r>
              <a:rPr lang="en-US" dirty="0"/>
              <a:t>Decimal 15 in binary is 00001111</a:t>
            </a:r>
          </a:p>
          <a:p>
            <a:pPr lvl="2"/>
            <a:r>
              <a:rPr lang="en-US" dirty="0"/>
              <a:t>The 16 in this third octet is 00010000</a:t>
            </a:r>
          </a:p>
          <a:p>
            <a:pPr lvl="2"/>
            <a:r>
              <a:rPr lang="en-US" dirty="0"/>
              <a:t>The first four 0s in the mask for this octet tell to match the first four bits in the IP address</a:t>
            </a:r>
          </a:p>
          <a:p>
            <a:pPr lvl="2"/>
            <a:r>
              <a:rPr lang="en-US" dirty="0"/>
              <a:t>The last four bits in the IP address are ignored as the wildcard mask values are 1s</a:t>
            </a:r>
          </a:p>
          <a:p>
            <a:pPr lvl="2"/>
            <a:r>
              <a:rPr lang="en-US" dirty="0"/>
              <a:t>Therefore everything from 16 to 31 will be passed as each of these numbers in binary begins with 0001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Any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any is the same as using 255.255.255.255</a:t>
            </a:r>
          </a:p>
          <a:p>
            <a:pPr>
              <a:lnSpc>
                <a:spcPct val="90000"/>
              </a:lnSpc>
            </a:pPr>
            <a:r>
              <a:rPr lang="en-US" dirty="0"/>
              <a:t>Keep in mind 255.255.255.255 is the same as 11111111.11111111.11111111.11111111</a:t>
            </a:r>
          </a:p>
          <a:p>
            <a:pPr>
              <a:lnSpc>
                <a:spcPct val="90000"/>
              </a:lnSpc>
            </a:pPr>
            <a:r>
              <a:rPr lang="en-US" dirty="0"/>
              <a:t>in binary</a:t>
            </a:r>
          </a:p>
          <a:p>
            <a:pPr>
              <a:lnSpc>
                <a:spcPct val="90000"/>
              </a:lnSpc>
            </a:pPr>
            <a:r>
              <a:rPr lang="en-US" dirty="0"/>
              <a:t>Recall that a 1 means do not check this bit value</a:t>
            </a:r>
          </a:p>
          <a:p>
            <a:pPr>
              <a:lnSpc>
                <a:spcPct val="90000"/>
              </a:lnSpc>
            </a:pPr>
            <a:r>
              <a:rPr lang="en-US" dirty="0"/>
              <a:t>In other words, pass it through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Host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match an exact host address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172.30.16.29 0.0.0.0</a:t>
            </a:r>
          </a:p>
          <a:p>
            <a:r>
              <a:rPr lang="en-US" dirty="0"/>
              <a:t>Is the same as</a:t>
            </a:r>
          </a:p>
          <a:p>
            <a:pPr lvl="1"/>
            <a:r>
              <a:rPr lang="en-US" dirty="0"/>
              <a:t>172.30.16.29 any</a:t>
            </a:r>
          </a:p>
          <a:p>
            <a:r>
              <a:rPr lang="en-US" dirty="0"/>
              <a:t>0 means check this bit value</a:t>
            </a:r>
          </a:p>
          <a:p>
            <a:r>
              <a:rPr lang="en-US" dirty="0"/>
              <a:t>In other words, everything must match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</a:t>
            </a:r>
            <a:r>
              <a:rPr lang="en-US" dirty="0" err="1"/>
              <a:t>ACLs</a:t>
            </a:r>
            <a:endParaRPr lang="en-US" dirty="0"/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38541" r="39844" b="29167"/>
          <a:stretch>
            <a:fillRect/>
          </a:stretch>
        </p:blipFill>
        <p:spPr bwMode="auto">
          <a:xfrm>
            <a:off x="304800" y="1600200"/>
            <a:ext cx="84582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007-4CA0-4371-B383-F20CD08C877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Named </a:t>
            </a:r>
            <a:r>
              <a:rPr lang="en-US" sz="2800" dirty="0" err="1"/>
              <a:t>ACLs</a:t>
            </a:r>
            <a:r>
              <a:rPr lang="en-US" sz="2800" dirty="0"/>
              <a:t> allow you to both create and apply standard or extended access lists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only difference is some changes to the syntax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ip</a:t>
            </a:r>
            <a:r>
              <a:rPr lang="en-US" sz="2400" dirty="0"/>
              <a:t> access-list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Instead of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access-list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Also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ip</a:t>
            </a:r>
            <a:r>
              <a:rPr lang="en-US" sz="2400" dirty="0"/>
              <a:t> access-list standard </a:t>
            </a:r>
            <a:r>
              <a:rPr lang="en-US" sz="2400" dirty="0" err="1"/>
              <a:t>nameofthelist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Instead of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access-list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</a:t>
            </a:r>
            <a:r>
              <a:rPr lang="en-US" dirty="0" err="1"/>
              <a:t>ACLs</a:t>
            </a:r>
            <a:endParaRPr lang="en-US" dirty="0"/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7037-0DB2-4B44-AA26-B02F5563D2F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Restricting </a:t>
            </a:r>
            <a:r>
              <a:rPr lang="en-US" dirty="0" err="1"/>
              <a:t>VTY</a:t>
            </a:r>
            <a:r>
              <a:rPr lang="en-US" dirty="0"/>
              <a:t> Access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Create an access list that permits only the host or hosts that should be able to telnet</a:t>
            </a:r>
          </a:p>
          <a:p>
            <a:pPr>
              <a:lnSpc>
                <a:spcPct val="90000"/>
              </a:lnSpc>
            </a:pPr>
            <a:r>
              <a:rPr lang="en-US"/>
              <a:t>Then deny all others</a:t>
            </a:r>
          </a:p>
          <a:p>
            <a:pPr>
              <a:lnSpc>
                <a:spcPct val="90000"/>
              </a:lnSpc>
            </a:pPr>
            <a:r>
              <a:rPr lang="en-US"/>
              <a:t>For example</a:t>
            </a:r>
          </a:p>
          <a:p>
            <a:pPr lvl="1">
              <a:lnSpc>
                <a:spcPct val="90000"/>
              </a:lnSpc>
            </a:pPr>
            <a:r>
              <a:rPr lang="en-US"/>
              <a:t>access-list 50 permit 172.16.10.3</a:t>
            </a:r>
          </a:p>
          <a:p>
            <a:pPr lvl="1">
              <a:lnSpc>
                <a:spcPct val="90000"/>
              </a:lnSpc>
            </a:pPr>
            <a:r>
              <a:rPr lang="en-US"/>
              <a:t>line vty 0 4</a:t>
            </a:r>
          </a:p>
          <a:p>
            <a:pPr lvl="1">
              <a:lnSpc>
                <a:spcPct val="90000"/>
              </a:lnSpc>
            </a:pPr>
            <a:r>
              <a:rPr lang="en-US"/>
              <a:t>access-class 50 in</a:t>
            </a:r>
          </a:p>
          <a:p>
            <a:pPr>
              <a:lnSpc>
                <a:spcPct val="90000"/>
              </a:lnSpc>
            </a:pPr>
            <a:r>
              <a:rPr lang="en-US"/>
              <a:t>Recall that there is an implied deny at the end, so every other host is denied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Restricting </a:t>
            </a:r>
            <a:r>
              <a:rPr lang="en-US" dirty="0" err="1"/>
              <a:t>VTY</a:t>
            </a:r>
            <a:r>
              <a:rPr lang="en-US" dirty="0"/>
              <a:t> Access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44650"/>
            <a:ext cx="66198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7037-0DB2-4B44-AA26-B02F5563D2F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Restricting </a:t>
            </a:r>
            <a:r>
              <a:rPr lang="en-US" dirty="0" err="1"/>
              <a:t>VTY</a:t>
            </a:r>
            <a:r>
              <a:rPr lang="en-US" dirty="0"/>
              <a:t> Access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2" cstate="print"/>
          <a:srcRect l="11252" t="36255" r="46881" b="35004"/>
          <a:stretch>
            <a:fillRect/>
          </a:stretch>
        </p:blipFill>
        <p:spPr bwMode="auto">
          <a:xfrm>
            <a:off x="2314575" y="1600200"/>
            <a:ext cx="44672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7037-0DB2-4B44-AA26-B02F5563D2F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commands are used to check access lists</a:t>
            </a:r>
            <a:endParaRPr lang="en-US" dirty="0" smtClean="0"/>
          </a:p>
          <a:p>
            <a:pPr lvl="1"/>
            <a:r>
              <a:rPr lang="en-US" dirty="0" smtClean="0"/>
              <a:t>show </a:t>
            </a:r>
            <a:r>
              <a:rPr lang="en-US" dirty="0"/>
              <a:t>access-lists</a:t>
            </a:r>
          </a:p>
          <a:p>
            <a:pPr lvl="1"/>
            <a:r>
              <a:rPr lang="en-US" dirty="0"/>
              <a:t>show </a:t>
            </a:r>
            <a:r>
              <a:rPr lang="en-US" dirty="0" err="1"/>
              <a:t>ip</a:t>
            </a:r>
            <a:r>
              <a:rPr lang="en-US" dirty="0"/>
              <a:t> interface</a:t>
            </a:r>
          </a:p>
          <a:p>
            <a:pPr lvl="1"/>
            <a:r>
              <a:rPr lang="en-US" dirty="0"/>
              <a:t>show running-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 smtClean="0"/>
              <a:t>lists </a:t>
            </a:r>
            <a:r>
              <a:rPr lang="en-US" dirty="0" smtClean="0"/>
              <a:t>are used for the following</a:t>
            </a:r>
          </a:p>
          <a:p>
            <a:pPr lvl="1"/>
            <a:r>
              <a:rPr lang="en-US" dirty="0" smtClean="0"/>
              <a:t>Restrict </a:t>
            </a:r>
            <a:r>
              <a:rPr lang="en-US" dirty="0"/>
              <a:t>access to a network</a:t>
            </a:r>
          </a:p>
          <a:p>
            <a:pPr lvl="1"/>
            <a:r>
              <a:rPr lang="en-US" dirty="0"/>
              <a:t>Restrict access to the </a:t>
            </a:r>
            <a:r>
              <a:rPr lang="en-US" dirty="0" err="1"/>
              <a:t>VTY</a:t>
            </a:r>
            <a:r>
              <a:rPr lang="en-US" dirty="0"/>
              <a:t> ports</a:t>
            </a:r>
          </a:p>
          <a:p>
            <a:pPr lvl="1"/>
            <a:r>
              <a:rPr lang="en-US" dirty="0"/>
              <a:t>Categorize packets for </a:t>
            </a:r>
            <a:r>
              <a:rPr lang="en-US" dirty="0" err="1"/>
              <a:t>QoS</a:t>
            </a:r>
            <a:endParaRPr lang="en-US" dirty="0"/>
          </a:p>
          <a:p>
            <a:pPr lvl="1"/>
            <a:r>
              <a:rPr lang="en-US" dirty="0"/>
              <a:t>Control which networks will or will not be advertised by dynamic routing protocols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traffic flow control</a:t>
            </a:r>
          </a:p>
          <a:p>
            <a:pPr lvl="1"/>
            <a:r>
              <a:rPr lang="en-US" dirty="0"/>
              <a:t>Limit routing updates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command</a:t>
            </a:r>
          </a:p>
          <a:p>
            <a:pPr lvl="1"/>
            <a:r>
              <a:rPr lang="en-US" dirty="0" smtClean="0"/>
              <a:t>The log command </a:t>
            </a:r>
            <a:r>
              <a:rPr lang="en-US" dirty="0"/>
              <a:t>can be added at the end of an access list beginning with </a:t>
            </a:r>
            <a:r>
              <a:rPr lang="en-US" dirty="0" err="1"/>
              <a:t>IOS</a:t>
            </a:r>
            <a:r>
              <a:rPr lang="en-US" dirty="0"/>
              <a:t> 12.0</a:t>
            </a:r>
          </a:p>
          <a:p>
            <a:pPr lvl="1"/>
            <a:r>
              <a:rPr lang="en-US" dirty="0"/>
              <a:t>This causes any match of the statement to be printed to the console</a:t>
            </a:r>
          </a:p>
          <a:p>
            <a:pPr lvl="1"/>
            <a:r>
              <a:rPr lang="en-US" dirty="0"/>
              <a:t>They do not appear on telnet connections unless the command</a:t>
            </a:r>
          </a:p>
          <a:p>
            <a:pPr lvl="2"/>
            <a:r>
              <a:rPr lang="en-US" dirty="0"/>
              <a:t>terminal monitor</a:t>
            </a:r>
          </a:p>
          <a:p>
            <a:pPr lvl="1"/>
            <a:r>
              <a:rPr lang="en-US" dirty="0"/>
              <a:t>is issued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Change an Access List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To change an access</a:t>
            </a:r>
            <a:r>
              <a:rPr lang="en-US" sz="3200" baseline="0" dirty="0" smtClean="0"/>
              <a:t> list e</a:t>
            </a:r>
            <a:r>
              <a:rPr lang="en-US" sz="3200" dirty="0" smtClean="0"/>
              <a:t>xecute </a:t>
            </a:r>
            <a:r>
              <a:rPr lang="en-US" sz="3200" dirty="0"/>
              <a:t>the show run command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Copy the access list commands to Notepad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Edit the commands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Remove the old access list from the interface using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no </a:t>
            </a:r>
            <a:r>
              <a:rPr lang="en-US" sz="2800" dirty="0" err="1"/>
              <a:t>ip</a:t>
            </a:r>
            <a:r>
              <a:rPr lang="en-US" sz="2800" dirty="0"/>
              <a:t> access-group </a:t>
            </a:r>
            <a:r>
              <a:rPr lang="en-US" sz="2800" dirty="0" err="1"/>
              <a:t>whateverthenumberis</a:t>
            </a:r>
            <a:r>
              <a:rPr lang="en-US" sz="2800" dirty="0"/>
              <a:t> </a:t>
            </a:r>
            <a:r>
              <a:rPr lang="en-US" sz="2800" dirty="0" smtClean="0"/>
              <a:t>in/out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Change an Access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Remove the access list itself using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no access-list </a:t>
            </a:r>
            <a:r>
              <a:rPr lang="en-US" sz="2800" dirty="0" err="1" smtClean="0"/>
              <a:t>whateverthenumberis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Select and copy the revised access list commands back to the router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Apply the access list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Remove</a:t>
            </a:r>
            <a:r>
              <a:rPr lang="en-US" baseline="0" dirty="0" smtClean="0"/>
              <a:t> an</a:t>
            </a:r>
            <a:r>
              <a:rPr lang="en-US" dirty="0" smtClean="0"/>
              <a:t> ACL</a:t>
            </a:r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To remove an access list</a:t>
            </a:r>
          </a:p>
          <a:p>
            <a:pPr lvl="0"/>
            <a:r>
              <a:rPr lang="en-US" dirty="0" smtClean="0"/>
              <a:t>Remove the access list from the interface using</a:t>
            </a:r>
          </a:p>
          <a:p>
            <a:pPr lvl="0"/>
            <a:r>
              <a:rPr lang="en-US" dirty="0" smtClean="0"/>
              <a:t>no </a:t>
            </a:r>
            <a:r>
              <a:rPr lang="en-US" dirty="0" err="1" smtClean="0"/>
              <a:t>ip</a:t>
            </a:r>
            <a:r>
              <a:rPr lang="en-US" dirty="0" smtClean="0"/>
              <a:t> access-group </a:t>
            </a:r>
            <a:r>
              <a:rPr lang="en-US" dirty="0" err="1" smtClean="0"/>
              <a:t>whateverthenumberis</a:t>
            </a:r>
            <a:r>
              <a:rPr lang="en-US" dirty="0" smtClean="0"/>
              <a:t> in/out</a:t>
            </a:r>
          </a:p>
          <a:p>
            <a:pPr lvl="0"/>
            <a:r>
              <a:rPr lang="en-US" dirty="0" smtClean="0"/>
              <a:t>Remove the access list itself using</a:t>
            </a:r>
          </a:p>
          <a:p>
            <a:pPr lvl="0"/>
            <a:r>
              <a:rPr lang="en-US" dirty="0" smtClean="0"/>
              <a:t>no access-list </a:t>
            </a:r>
            <a:r>
              <a:rPr lang="en-US" dirty="0" err="1" smtClean="0"/>
              <a:t>whateverthenumberis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protocol analyzer Wireshark can be used</a:t>
            </a:r>
            <a:r>
              <a:rPr lang="en-US" baseline="0" dirty="0" smtClean="0"/>
              <a:t> to create some </a:t>
            </a:r>
            <a:r>
              <a:rPr lang="en-US" baseline="0" dirty="0" err="1" smtClean="0"/>
              <a:t>ACLs</a:t>
            </a:r>
            <a:r>
              <a:rPr lang="en-US" baseline="0" dirty="0" smtClean="0"/>
              <a:t> based on a packet that exhibits the problem the ACL is intended to solve</a:t>
            </a:r>
          </a:p>
          <a:p>
            <a:r>
              <a:rPr lang="en-US" baseline="0" dirty="0" smtClean="0"/>
              <a:t>Here is the procedure as explained by Laura Chappell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0769" t="29567" r="20513" b="4594"/>
          <a:stretch>
            <a:fillRect/>
          </a:stretch>
        </p:blipFill>
        <p:spPr bwMode="auto">
          <a:xfrm>
            <a:off x="1522235" y="1600188"/>
            <a:ext cx="5869165" cy="44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using the sick-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client.pcap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opened in Wireshark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2051" t="29567" r="20513" b="4594"/>
          <a:stretch>
            <a:fillRect/>
          </a:stretch>
        </p:blipFill>
        <p:spPr bwMode="auto">
          <a:xfrm>
            <a:off x="1600481" y="1600188"/>
            <a:ext cx="5714719" cy="44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Select a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0769" t="29567" r="20513" b="6864"/>
          <a:stretch>
            <a:fillRect/>
          </a:stretch>
        </p:blipFill>
        <p:spPr bwMode="auto">
          <a:xfrm>
            <a:off x="1422198" y="1600200"/>
            <a:ext cx="6121602" cy="451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two part process</a:t>
            </a:r>
          </a:p>
          <a:p>
            <a:pPr lvl="1"/>
            <a:r>
              <a:rPr lang="en-US" dirty="0"/>
              <a:t>Create the access list</a:t>
            </a:r>
          </a:p>
          <a:p>
            <a:pPr lvl="1"/>
            <a:r>
              <a:rPr lang="en-US" dirty="0"/>
              <a:t>Apply the access list to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Tools then adjust the values placed there if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2051" t="31838" r="21795" b="6864"/>
          <a:stretch>
            <a:fillRect/>
          </a:stretch>
        </p:blipFill>
        <p:spPr bwMode="auto">
          <a:xfrm>
            <a:off x="1524000" y="1600180"/>
            <a:ext cx="6038577" cy="45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2051" t="29514" r="21795" b="6918"/>
          <a:stretch>
            <a:fillRect/>
          </a:stretch>
        </p:blipFill>
        <p:spPr bwMode="auto">
          <a:xfrm>
            <a:off x="1668175" y="1600181"/>
            <a:ext cx="5799425" cy="451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2051" t="29567" r="21795" b="6864"/>
          <a:stretch>
            <a:fillRect/>
          </a:stretch>
        </p:blipFill>
        <p:spPr bwMode="auto">
          <a:xfrm>
            <a:off x="1591975" y="1600200"/>
            <a:ext cx="5799425" cy="451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Creation of </a:t>
            </a:r>
            <a:r>
              <a:rPr lang="en-US" baseline="0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Select Copy and place the data where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2005-2015 Kenneth M. Chipps Ph.D. www.chipps.com</a:t>
            </a:r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ACL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/>
              <a:t>matters</a:t>
            </a:r>
          </a:p>
          <a:p>
            <a:pPr lvl="1"/>
            <a:r>
              <a:rPr lang="en-US" dirty="0"/>
              <a:t>Each packet is compared to each statement until a match is found</a:t>
            </a:r>
          </a:p>
          <a:p>
            <a:pPr lvl="1"/>
            <a:r>
              <a:rPr lang="en-US" dirty="0"/>
              <a:t>At that point comparison stops and action is taken</a:t>
            </a:r>
          </a:p>
          <a:p>
            <a:pPr lvl="1"/>
            <a:r>
              <a:rPr lang="en-US" dirty="0"/>
              <a:t>Place the most restrictive statements at the top</a:t>
            </a:r>
          </a:p>
          <a:p>
            <a:pPr lvl="1"/>
            <a:r>
              <a:rPr lang="en-US" dirty="0"/>
              <a:t>Place the least restrictive statements at the bottom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2C4F-DF5A-4A15-BA9F-239298BCBA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iscoAcademy">
  <a:themeElements>
    <a:clrScheme name="1_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17906</TotalTime>
  <Words>3191</Words>
  <Application>Microsoft Office PowerPoint</Application>
  <PresentationFormat>On-screen Show (4:3)</PresentationFormat>
  <Paragraphs>575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1_CiscoAcademy</vt:lpstr>
      <vt:lpstr>Access Control Lists  Last Update 2015.06.09 1.4.1</vt:lpstr>
      <vt:lpstr>Objectives</vt:lpstr>
      <vt:lpstr>Access Control Lists</vt:lpstr>
      <vt:lpstr>How ACLs Work</vt:lpstr>
      <vt:lpstr>How ACLs Work</vt:lpstr>
      <vt:lpstr>Form</vt:lpstr>
      <vt:lpstr>Reasons for Use</vt:lpstr>
      <vt:lpstr>Process</vt:lpstr>
      <vt:lpstr>Creating an ACL</vt:lpstr>
      <vt:lpstr>What Do ACLs Look Like</vt:lpstr>
      <vt:lpstr>Creation Mode</vt:lpstr>
      <vt:lpstr>Application Mode</vt:lpstr>
      <vt:lpstr>Types of ACLs</vt:lpstr>
      <vt:lpstr>Creating a Standard ACL</vt:lpstr>
      <vt:lpstr>Creating a Standard ACL</vt:lpstr>
      <vt:lpstr>Command</vt:lpstr>
      <vt:lpstr>Number of the Access List</vt:lpstr>
      <vt:lpstr>Action to Take</vt:lpstr>
      <vt:lpstr>Source IP Address</vt:lpstr>
      <vt:lpstr>Source IP Address</vt:lpstr>
      <vt:lpstr>Source Wildcard Mask</vt:lpstr>
      <vt:lpstr>Ending a Standard ACL</vt:lpstr>
      <vt:lpstr>Standard ACL Creation</vt:lpstr>
      <vt:lpstr>Extended ACLs</vt:lpstr>
      <vt:lpstr>Creating an Extended ACL</vt:lpstr>
      <vt:lpstr>Command</vt:lpstr>
      <vt:lpstr>Number of the Access List</vt:lpstr>
      <vt:lpstr>Action to Take</vt:lpstr>
      <vt:lpstr>Layer 3 or 4 Protocol</vt:lpstr>
      <vt:lpstr>Layer 3 or 4 Protocol</vt:lpstr>
      <vt:lpstr>Layer 3 or 4 Protocol</vt:lpstr>
      <vt:lpstr>Source IP Address</vt:lpstr>
      <vt:lpstr>Source IP Address</vt:lpstr>
      <vt:lpstr>Source Wildcard Mask</vt:lpstr>
      <vt:lpstr>Destination IP Address</vt:lpstr>
      <vt:lpstr>Destination Wildcard Mask</vt:lpstr>
      <vt:lpstr>Action to Take</vt:lpstr>
      <vt:lpstr>Action to Take</vt:lpstr>
      <vt:lpstr>Port or Service Name</vt:lpstr>
      <vt:lpstr>Log the Hits by the Access List</vt:lpstr>
      <vt:lpstr>How ACLs Work</vt:lpstr>
      <vt:lpstr>Entering an Interface</vt:lpstr>
      <vt:lpstr>Entering an Interface</vt:lpstr>
      <vt:lpstr>Packets That Are Checked</vt:lpstr>
      <vt:lpstr>Implicit Deny</vt:lpstr>
      <vt:lpstr>Placing ACLs</vt:lpstr>
      <vt:lpstr>Placing ACLs</vt:lpstr>
      <vt:lpstr>Placing ACLs</vt:lpstr>
      <vt:lpstr>Applying ACLs</vt:lpstr>
      <vt:lpstr>Applying ACLs</vt:lpstr>
      <vt:lpstr>Inbound v Outbound</vt:lpstr>
      <vt:lpstr>Wildcard Mask</vt:lpstr>
      <vt:lpstr>Wildcard Mask</vt:lpstr>
      <vt:lpstr>Wildcard Mask</vt:lpstr>
      <vt:lpstr>Wildcard Mask Shortcut</vt:lpstr>
      <vt:lpstr>Wildcard Mask Block Size</vt:lpstr>
      <vt:lpstr>Wildcard Mask Block Size</vt:lpstr>
      <vt:lpstr>Wildcard Mask Block Size</vt:lpstr>
      <vt:lpstr>Form of a Wildcard Mask</vt:lpstr>
      <vt:lpstr>Form of a Wildcard Mask</vt:lpstr>
      <vt:lpstr>Wildcard Any</vt:lpstr>
      <vt:lpstr>Wildcard Host</vt:lpstr>
      <vt:lpstr>Extended ACLs</vt:lpstr>
      <vt:lpstr>Named ACLs</vt:lpstr>
      <vt:lpstr>Named ACLs</vt:lpstr>
      <vt:lpstr>Restricting VTY Access</vt:lpstr>
      <vt:lpstr>Restricting VTY Access</vt:lpstr>
      <vt:lpstr>Restricting VTY Access</vt:lpstr>
      <vt:lpstr>Verifying ACLs</vt:lpstr>
      <vt:lpstr>Verifying ACLs</vt:lpstr>
      <vt:lpstr>To Change an Access List</vt:lpstr>
      <vt:lpstr>To Change an Access List</vt:lpstr>
      <vt:lpstr>To Remove an ACL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  <vt:lpstr>Automatic Creation of ACLs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Lists</dc:title>
  <dc:creator>Kenneth M. Chipps Ph.D.</dc:creator>
  <cp:lastModifiedBy>Kenneth M. Chipps Ph.D.</cp:lastModifiedBy>
  <cp:revision>208</cp:revision>
  <dcterms:created xsi:type="dcterms:W3CDTF">2003-04-24T20:41:57Z</dcterms:created>
  <dcterms:modified xsi:type="dcterms:W3CDTF">2015-06-09T14:28:28Z</dcterms:modified>
</cp:coreProperties>
</file>