
<file path=[Content_Types].xml><?xml version="1.0" encoding="utf-8"?>
<Types xmlns="http://schemas.openxmlformats.org/package/2006/content-types">
  <Default Extension="bmp" ContentType="image/bmp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33"/>
  </p:notesMasterIdLst>
  <p:handoutMasterIdLst>
    <p:handoutMasterId r:id="rId34"/>
  </p:handoutMasterIdLst>
  <p:sldIdLst>
    <p:sldId id="256" r:id="rId2"/>
    <p:sldId id="260" r:id="rId3"/>
    <p:sldId id="261" r:id="rId4"/>
    <p:sldId id="262" r:id="rId5"/>
    <p:sldId id="276" r:id="rId6"/>
    <p:sldId id="268" r:id="rId7"/>
    <p:sldId id="269" r:id="rId8"/>
    <p:sldId id="264" r:id="rId9"/>
    <p:sldId id="266" r:id="rId10"/>
    <p:sldId id="267" r:id="rId11"/>
    <p:sldId id="275" r:id="rId12"/>
    <p:sldId id="270" r:id="rId13"/>
    <p:sldId id="271" r:id="rId14"/>
    <p:sldId id="274" r:id="rId15"/>
    <p:sldId id="272" r:id="rId16"/>
    <p:sldId id="263" r:id="rId17"/>
    <p:sldId id="277" r:id="rId18"/>
    <p:sldId id="278" r:id="rId19"/>
    <p:sldId id="265" r:id="rId20"/>
    <p:sldId id="281" r:id="rId21"/>
    <p:sldId id="282" r:id="rId22"/>
    <p:sldId id="283" r:id="rId23"/>
    <p:sldId id="284" r:id="rId24"/>
    <p:sldId id="285" r:id="rId25"/>
    <p:sldId id="286" r:id="rId26"/>
    <p:sldId id="287" r:id="rId27"/>
    <p:sldId id="288" r:id="rId28"/>
    <p:sldId id="289" r:id="rId29"/>
    <p:sldId id="290" r:id="rId30"/>
    <p:sldId id="291" r:id="rId31"/>
    <p:sldId id="292" r:id="rId3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578" autoAdjust="0"/>
    <p:restoredTop sz="86339" autoAdjust="0"/>
  </p:normalViewPr>
  <p:slideViewPr>
    <p:cSldViewPr>
      <p:cViewPr varScale="1">
        <p:scale>
          <a:sx n="58" d="100"/>
          <a:sy n="58" d="100"/>
        </p:scale>
        <p:origin x="-27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996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 dirty="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 dirty="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 dirty="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DCFC0632-DDF2-41B4-BE90-B3AEB3CD27C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57169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 dirty="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 dirty="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720" y="4415790"/>
            <a:ext cx="514096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 dirty="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4B379513-6BBD-4DE0-8BCE-EF643147EC9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556476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667000" y="6245225"/>
            <a:ext cx="3886200" cy="476250"/>
          </a:xfrm>
        </p:spPr>
        <p:txBody>
          <a:bodyPr/>
          <a:lstStyle>
            <a:lvl1pPr>
              <a:defRPr sz="1400" dirty="0" smtClean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Copyright 2011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C5A9AC5-2A08-4F16-AEA9-03462A52517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2011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7C0431-41EC-4255-80CC-37C31DB3C9F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2011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72151-7A3B-4360-9974-E4FFA255853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2011 Kenneth M. Chipps Ph.D. www.chipps.com</a:t>
            </a: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597817-D88E-4395-BFFD-17C118EE6B4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2011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91350-DBB3-45E1-A849-0A19C71713E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en-US" noProof="0" dirty="0" smtClean="0"/>
              <a:t>Click icon to add table</a:t>
            </a:r>
            <a:endParaRPr lang="en-US" noProof="0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2011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2C0C98-E88A-475F-9472-160B331A681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 baseline="0"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Copyright 2011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 baseline="0">
                <a:latin typeface="Arial" pitchFamily="34" charset="0"/>
              </a:defRPr>
            </a:lvl1pPr>
          </a:lstStyle>
          <a:p>
            <a:pPr>
              <a:defRPr/>
            </a:pPr>
            <a:fld id="{BD066C78-26B5-4C58-BDA8-9BE4CA4112A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2011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D939FF-0C78-470B-921F-FA103D04546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2011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752091-B14D-4F3D-90B1-8D1D511D346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2011 Kenneth M. Chipps Ph.D. www.chipps.com</a:t>
            </a: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CA79C5-DD0B-4565-B1B9-64A6B9AA097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2011 Kenneth M. Chipps Ph.D. www.chipps.com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A8A97A-805A-4819-91BC-5248112747A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2011 Kenneth M. Chipps Ph.D. www.chipps.com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598D0D-53F7-4838-A130-AF38124682B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2011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3D463A-6BEA-4897-94D1-C7E7BAFC471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2011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A58D34-0C75-4EAD-B0F9-7C67592CD9C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A6BBF8"/>
            </a:gs>
            <a:gs pos="100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37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dirty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37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43200" y="6245225"/>
            <a:ext cx="3657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dirty="0" smtClean="0"/>
            </a:lvl1pPr>
          </a:lstStyle>
          <a:p>
            <a:pPr>
              <a:defRPr/>
            </a:pPr>
            <a:r>
              <a:rPr lang="en-US" dirty="0" smtClean="0"/>
              <a:t>Copyright 2011 Kenneth M. Chipps Ph.D. www.chipps.com</a:t>
            </a:r>
            <a:endParaRPr lang="en-US" dirty="0"/>
          </a:p>
        </p:txBody>
      </p:sp>
      <p:sp>
        <p:nvSpPr>
          <p:cNvPr id="737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293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02EB7EA2-3AD5-405E-92A4-1FFF3391E9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</p:sldLayoutIdLst>
  <p:hf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mp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mp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dirty="0" smtClean="0"/>
              <a:t>Xen Virtualization</a:t>
            </a:r>
            <a:br>
              <a:rPr lang="en-US" dirty="0" smtClean="0"/>
            </a:br>
            <a:r>
              <a:rPr lang="en-US" sz="2400" dirty="0" smtClean="0"/>
              <a:t>Last Update 2011.01.01</a:t>
            </a:r>
            <a:br>
              <a:rPr lang="en-US" sz="2400" dirty="0" smtClean="0"/>
            </a:br>
            <a:r>
              <a:rPr lang="en-US" sz="2400" dirty="0" smtClean="0"/>
              <a:t>1.0.0</a:t>
            </a:r>
            <a:endParaRPr lang="en-US" dirty="0" smtClean="0"/>
          </a:p>
        </p:txBody>
      </p:sp>
      <p:sp>
        <p:nvSpPr>
          <p:cNvPr id="819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6054363-E51A-4EE1-98CA-534AB3A4529A}" type="slidenum">
              <a:rPr lang="en-US">
                <a:latin typeface="+mn-lt"/>
              </a:rPr>
              <a:pPr/>
              <a:t>1</a:t>
            </a:fld>
            <a:endParaRPr lang="en-US" dirty="0">
              <a:latin typeface="+mn-lt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2011 Kenneth M. Chipps Ph.D. www.chipps.com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Xen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aseline="0" dirty="0" smtClean="0"/>
              <a:t>A modified or unmodified operating system may be used in domU</a:t>
            </a:r>
          </a:p>
          <a:p>
            <a:pPr lvl="0"/>
            <a:r>
              <a:rPr lang="en-US" baseline="0" dirty="0" smtClean="0"/>
              <a:t>When modified these are called PV guests as they are paravirtualized</a:t>
            </a:r>
          </a:p>
          <a:p>
            <a:pPr lvl="0"/>
            <a:r>
              <a:rPr lang="en-US" baseline="0" dirty="0" smtClean="0"/>
              <a:t>They have no direct access to the hardware</a:t>
            </a:r>
          </a:p>
          <a:p>
            <a:pPr lvl="0"/>
            <a:r>
              <a:rPr lang="en-US" baseline="0" dirty="0" smtClean="0"/>
              <a:t>Linux and the various versions of Unix fit in this category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066C78-26B5-4C58-BDA8-9BE4CA4112A5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605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Xen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aseline="0" dirty="0" smtClean="0"/>
              <a:t>Windows can be run unmodified</a:t>
            </a:r>
          </a:p>
          <a:p>
            <a:pPr lvl="0"/>
            <a:r>
              <a:rPr lang="en-US" baseline="0" dirty="0" smtClean="0"/>
              <a:t>This is a HVM guest as they are fully virtualized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066C78-26B5-4C58-BDA8-9BE4CA4112A5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8560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Xen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Xen calls their hypervisor</a:t>
            </a:r>
            <a:r>
              <a:rPr lang="en-US" baseline="0" dirty="0" smtClean="0"/>
              <a:t> a thin hypervisor as it does not use device drivers</a:t>
            </a:r>
          </a:p>
          <a:p>
            <a:r>
              <a:rPr lang="en-US" baseline="0" dirty="0" smtClean="0"/>
              <a:t>It uses dom0 for this</a:t>
            </a:r>
          </a:p>
          <a:p>
            <a:r>
              <a:rPr lang="en-US" baseline="0" dirty="0" smtClean="0"/>
              <a:t>In contrast VMware does use device drivers</a:t>
            </a:r>
          </a:p>
          <a:p>
            <a:r>
              <a:rPr lang="en-US" baseline="0" dirty="0" smtClean="0"/>
              <a:t>Microsoft follows the Xen model</a:t>
            </a:r>
          </a:p>
          <a:p>
            <a:r>
              <a:rPr lang="en-US" baseline="0" dirty="0" smtClean="0"/>
              <a:t>Here are the diagrams they show illustrating this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066C78-26B5-4C58-BDA8-9BE4CA4112A5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9815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Xen Architecture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2390" y="1600200"/>
            <a:ext cx="4719220" cy="4525963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066C78-26B5-4C58-BDA8-9BE4CA4112A5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7333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VMware Architecture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5022" y="1600200"/>
            <a:ext cx="5813955" cy="4525963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066C78-26B5-4C58-BDA8-9BE4CA4112A5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6592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Microsoft Architecture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2390" y="1600200"/>
            <a:ext cx="4719220" cy="4525963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066C78-26B5-4C58-BDA8-9BE4CA4112A5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0189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Xen Installation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Let’s install Xen now</a:t>
            </a:r>
          </a:p>
          <a:p>
            <a:r>
              <a:rPr lang="en-US" baseline="0" dirty="0" smtClean="0"/>
              <a:t>This example uses CentOS 5.5 installed with the server defaults</a:t>
            </a:r>
          </a:p>
          <a:p>
            <a:r>
              <a:rPr lang="en-US" baseline="0" dirty="0" smtClean="0"/>
              <a:t>CentOS provides built-in Xen support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066C78-26B5-4C58-BDA8-9BE4CA4112A5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1653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CentOS Installation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install CentOS</a:t>
            </a:r>
          </a:p>
          <a:p>
            <a:pPr lvl="1"/>
            <a:r>
              <a:rPr lang="en-US" sz="2800" b="0" i="0" u="none" strike="noStrike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Boot from disk with the CentOS IOS on it</a:t>
            </a:r>
          </a:p>
          <a:p>
            <a:pPr lvl="1"/>
            <a:r>
              <a:rPr lang="en-US" sz="2800" b="0" i="0" u="none" strike="noStrike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Install it as you prefer</a:t>
            </a:r>
          </a:p>
          <a:p>
            <a:pPr lvl="1"/>
            <a:r>
              <a:rPr lang="en-US" sz="2800" b="0" i="0" u="none" strike="noStrike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book and I used</a:t>
            </a:r>
          </a:p>
          <a:p>
            <a:pPr lvl="2"/>
            <a:r>
              <a:rPr lang="en-US" sz="2400" b="0" i="0" u="none" strike="noStrike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Default partitioning</a:t>
            </a:r>
          </a:p>
          <a:p>
            <a:pPr lvl="3"/>
            <a:r>
              <a:rPr lang="en-US" sz="2000" b="0" i="0" u="none" strike="noStrike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Which creates a small /boot partition and devotes the rest of the drive to an LVM group, with a logical volume for swap and a volume for root</a:t>
            </a:r>
          </a:p>
          <a:p>
            <a:pPr lvl="2"/>
            <a:r>
              <a:rPr lang="en-US" sz="2400" b="0" i="0" u="none" strike="noStrike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Default configuration for the GRUB boot loader</a:t>
            </a:r>
          </a:p>
          <a:p>
            <a:pPr lvl="2"/>
            <a:r>
              <a:rPr lang="en-US" sz="2400" b="0" i="0" u="none" strike="noStrike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Default network configuration</a:t>
            </a:r>
            <a:endParaRPr lang="en-US" sz="24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066C78-26B5-4C58-BDA8-9BE4CA4112A5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4742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CentOS Installation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/>
            <a:r>
              <a:rPr lang="en-US" dirty="0" smtClean="0"/>
              <a:t>Next select</a:t>
            </a:r>
            <a:r>
              <a:rPr lang="en-US" baseline="0" dirty="0" smtClean="0"/>
              <a:t> the time zone</a:t>
            </a:r>
          </a:p>
          <a:p>
            <a:pPr lvl="2"/>
            <a:r>
              <a:rPr lang="en-US" baseline="0" dirty="0" smtClean="0"/>
              <a:t>Enter a password</a:t>
            </a:r>
          </a:p>
          <a:p>
            <a:pPr lvl="2"/>
            <a:r>
              <a:rPr lang="en-US" baseline="0" dirty="0" smtClean="0"/>
              <a:t>Select the packages to load</a:t>
            </a:r>
          </a:p>
          <a:p>
            <a:pPr lvl="3"/>
            <a:r>
              <a:rPr lang="en-US" dirty="0" smtClean="0"/>
              <a:t>Required</a:t>
            </a:r>
          </a:p>
          <a:p>
            <a:pPr lvl="4"/>
            <a:r>
              <a:rPr lang="en-US" dirty="0" smtClean="0"/>
              <a:t>Virtualization</a:t>
            </a:r>
            <a:r>
              <a:rPr lang="en-US" baseline="0" dirty="0" smtClean="0"/>
              <a:t> server package group</a:t>
            </a:r>
          </a:p>
          <a:p>
            <a:pPr lvl="3"/>
            <a:r>
              <a:rPr lang="en-US" baseline="0" dirty="0" smtClean="0"/>
              <a:t>Not required but as I am a GUI sort of person</a:t>
            </a:r>
          </a:p>
          <a:p>
            <a:pPr lvl="4"/>
            <a:r>
              <a:rPr lang="en-US" baseline="0" dirty="0" smtClean="0"/>
              <a:t>GNOME desktop</a:t>
            </a:r>
          </a:p>
          <a:p>
            <a:pPr lvl="4"/>
            <a:r>
              <a:rPr lang="en-US" baseline="0" dirty="0" smtClean="0"/>
              <a:t>Server-gui</a:t>
            </a:r>
          </a:p>
          <a:p>
            <a:pPr lvl="1"/>
            <a:r>
              <a:rPr lang="en-US" baseline="0" dirty="0" smtClean="0"/>
              <a:t>Select Next</a:t>
            </a:r>
          </a:p>
          <a:p>
            <a:pPr lvl="1"/>
            <a:r>
              <a:rPr lang="en-US" baseline="0" dirty="0" smtClean="0"/>
              <a:t>After the reboot the normal Linux load occurs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066C78-26B5-4C58-BDA8-9BE4CA4112A5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9582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CentOS Installation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aseline="0" dirty="0" smtClean="0"/>
              <a:t>After the ISO boots</a:t>
            </a:r>
          </a:p>
          <a:p>
            <a:pPr lvl="0"/>
            <a:r>
              <a:rPr lang="en-US" baseline="0" dirty="0" smtClean="0"/>
              <a:t>Press Enter to use the graphical installation process</a:t>
            </a:r>
          </a:p>
          <a:p>
            <a:pPr lvl="0"/>
            <a:r>
              <a:rPr lang="en-US" baseline="0" dirty="0" smtClean="0"/>
              <a:t>The load begins showing the usually Linux stuff ending in a character based GUI of sorts</a:t>
            </a:r>
          </a:p>
          <a:p>
            <a:pPr lvl="0"/>
            <a:r>
              <a:rPr lang="en-US" baseline="0" dirty="0" smtClean="0"/>
              <a:t>Bypass the media test by selecting Skip</a:t>
            </a:r>
          </a:p>
          <a:p>
            <a:pPr lvl="0"/>
            <a:r>
              <a:rPr lang="en-US" baseline="0" dirty="0" smtClean="0"/>
              <a:t>A real GUI appears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066C78-26B5-4C58-BDA8-9BE4CA4112A5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5824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 of This Section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Learn</a:t>
            </a:r>
          </a:p>
          <a:p>
            <a:pPr lvl="1"/>
            <a:r>
              <a:rPr lang="en-US" dirty="0" smtClean="0"/>
              <a:t>About</a:t>
            </a:r>
            <a:r>
              <a:rPr lang="en-US" baseline="0" dirty="0" smtClean="0"/>
              <a:t> the Xen approach to virtualization</a:t>
            </a:r>
          </a:p>
        </p:txBody>
      </p:sp>
      <p:sp>
        <p:nvSpPr>
          <p:cNvPr id="922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29350"/>
            <a:ext cx="2133600" cy="476250"/>
          </a:xfrm>
          <a:noFill/>
        </p:spPr>
        <p:txBody>
          <a:bodyPr/>
          <a:lstStyle/>
          <a:p>
            <a:fld id="{01820397-71B8-4F35-BBC3-B89380CE21C5}" type="slidenum">
              <a:rPr lang="en-US">
                <a:latin typeface="+mn-lt"/>
              </a:rPr>
              <a:pPr/>
              <a:t>2</a:t>
            </a:fld>
            <a:endParaRPr lang="en-US" dirty="0">
              <a:latin typeface="+mn-lt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2011 Kenneth M. Chipps Ph.D. www.chipps.com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CentOS </a:t>
            </a:r>
            <a:r>
              <a:rPr lang="en-US" dirty="0"/>
              <a:t>Installation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Select Next</a:t>
            </a:r>
          </a:p>
          <a:p>
            <a:r>
              <a:rPr lang="en-US" dirty="0" smtClean="0"/>
              <a:t>Select the language</a:t>
            </a:r>
          </a:p>
          <a:p>
            <a:r>
              <a:rPr lang="en-US" dirty="0" smtClean="0"/>
              <a:t>Select</a:t>
            </a:r>
            <a:r>
              <a:rPr lang="en-US" baseline="0" dirty="0" smtClean="0"/>
              <a:t> the keyboard language</a:t>
            </a:r>
          </a:p>
          <a:p>
            <a:r>
              <a:rPr lang="en-US" dirty="0" smtClean="0"/>
              <a:t>Setup</a:t>
            </a:r>
            <a:r>
              <a:rPr lang="en-US" baseline="0" dirty="0" smtClean="0"/>
              <a:t> the desired partitions in this case the default is used</a:t>
            </a:r>
          </a:p>
          <a:p>
            <a:r>
              <a:rPr lang="en-US" baseline="0" dirty="0" smtClean="0"/>
              <a:t>The partition layout is shown</a:t>
            </a:r>
          </a:p>
          <a:p>
            <a:r>
              <a:rPr lang="en-US" baseline="0" dirty="0" smtClean="0"/>
              <a:t>Select Next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066C78-26B5-4C58-BDA8-9BE4CA4112A5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9203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CentOS </a:t>
            </a:r>
            <a:r>
              <a:rPr lang="en-US" dirty="0"/>
              <a:t>Installation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aseline="0" dirty="0" smtClean="0"/>
              <a:t>The GRUB setup screen is shown</a:t>
            </a:r>
          </a:p>
          <a:p>
            <a:r>
              <a:rPr lang="en-US" dirty="0" smtClean="0"/>
              <a:t>Select Next</a:t>
            </a:r>
          </a:p>
          <a:p>
            <a:r>
              <a:rPr lang="en-US" dirty="0" smtClean="0"/>
              <a:t>The network setup screen is shown</a:t>
            </a:r>
          </a:p>
          <a:p>
            <a:r>
              <a:rPr lang="en-US" dirty="0" smtClean="0"/>
              <a:t>Select Next</a:t>
            </a:r>
          </a:p>
          <a:p>
            <a:r>
              <a:rPr lang="en-US" dirty="0" smtClean="0"/>
              <a:t>The timezone screen is show</a:t>
            </a:r>
          </a:p>
          <a:p>
            <a:r>
              <a:rPr lang="en-US" dirty="0" smtClean="0"/>
              <a:t>Select the timezone</a:t>
            </a:r>
            <a:r>
              <a:rPr lang="en-US" baseline="0" dirty="0" smtClean="0"/>
              <a:t> then Next</a:t>
            </a:r>
          </a:p>
          <a:p>
            <a:r>
              <a:rPr lang="en-US" baseline="0" dirty="0" smtClean="0"/>
              <a:t>Enter a password</a:t>
            </a:r>
          </a:p>
          <a:p>
            <a:r>
              <a:rPr lang="en-US" baseline="0" dirty="0" smtClean="0"/>
              <a:t>Select Next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066C78-26B5-4C58-BDA8-9BE4CA4112A5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5717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Xen Installation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Select the packages to load</a:t>
            </a:r>
          </a:p>
          <a:p>
            <a:pPr lvl="1"/>
            <a:r>
              <a:rPr lang="en-US" dirty="0" smtClean="0"/>
              <a:t>In this case I selected</a:t>
            </a:r>
          </a:p>
          <a:p>
            <a:pPr lvl="2"/>
            <a:r>
              <a:rPr lang="en-US" dirty="0" smtClean="0"/>
              <a:t>Desktop – GNOME</a:t>
            </a:r>
          </a:p>
          <a:p>
            <a:pPr lvl="2"/>
            <a:r>
              <a:rPr lang="en-US" dirty="0" smtClean="0"/>
              <a:t>Server – GUI</a:t>
            </a:r>
          </a:p>
          <a:p>
            <a:pPr lvl="2"/>
            <a:r>
              <a:rPr lang="en-US" dirty="0" smtClean="0"/>
              <a:t>Virtualization</a:t>
            </a:r>
          </a:p>
          <a:p>
            <a:pPr lvl="0"/>
            <a:r>
              <a:rPr lang="en-US" dirty="0" smtClean="0"/>
              <a:t>Select Next</a:t>
            </a:r>
          </a:p>
          <a:p>
            <a:pPr lvl="0"/>
            <a:r>
              <a:rPr lang="en-US" dirty="0" smtClean="0"/>
              <a:t>The installation</a:t>
            </a:r>
            <a:r>
              <a:rPr lang="en-US" baseline="0" dirty="0" smtClean="0"/>
              <a:t> is ready to begin</a:t>
            </a:r>
          </a:p>
          <a:p>
            <a:pPr lvl="0"/>
            <a:r>
              <a:rPr lang="en-US" baseline="0" dirty="0" smtClean="0"/>
              <a:t>Select Next</a:t>
            </a:r>
          </a:p>
          <a:p>
            <a:pPr lvl="0"/>
            <a:r>
              <a:rPr lang="en-US" baseline="0" dirty="0" smtClean="0"/>
              <a:t>The installation commences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066C78-26B5-4C58-BDA8-9BE4CA4112A5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2814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CentOS </a:t>
            </a:r>
            <a:r>
              <a:rPr lang="en-US" dirty="0"/>
              <a:t>Installation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 its conclusion Click Reboot</a:t>
            </a:r>
          </a:p>
          <a:p>
            <a:r>
              <a:rPr lang="en-US" dirty="0" smtClean="0"/>
              <a:t>Remove the media from the drive</a:t>
            </a:r>
          </a:p>
          <a:p>
            <a:r>
              <a:rPr lang="en-US" dirty="0" smtClean="0"/>
              <a:t>Go through the setup steps for CentOS</a:t>
            </a:r>
          </a:p>
          <a:p>
            <a:r>
              <a:rPr lang="en-US" dirty="0" smtClean="0"/>
              <a:t>In</a:t>
            </a:r>
            <a:r>
              <a:rPr lang="en-US" baseline="0" dirty="0" smtClean="0"/>
              <a:t> this case it asks you to setup</a:t>
            </a:r>
          </a:p>
          <a:p>
            <a:pPr lvl="1"/>
            <a:r>
              <a:rPr lang="en-US" dirty="0" smtClean="0"/>
              <a:t>A firewall</a:t>
            </a:r>
          </a:p>
          <a:p>
            <a:pPr lvl="1"/>
            <a:r>
              <a:rPr lang="en-US" dirty="0" smtClean="0"/>
              <a:t>Security Enhanced Linux</a:t>
            </a:r>
          </a:p>
          <a:p>
            <a:pPr lvl="1"/>
            <a:r>
              <a:rPr lang="en-US" dirty="0" smtClean="0"/>
              <a:t>Kdump</a:t>
            </a:r>
          </a:p>
          <a:p>
            <a:pPr lvl="1"/>
            <a:r>
              <a:rPr lang="en-US" dirty="0" smtClean="0"/>
              <a:t>The date and time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066C78-26B5-4C58-BDA8-9BE4CA4112A5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661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CentOS </a:t>
            </a:r>
            <a:r>
              <a:rPr lang="en-US" dirty="0"/>
              <a:t>Installation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Create a regular</a:t>
            </a:r>
            <a:r>
              <a:rPr lang="en-US" baseline="0" dirty="0" smtClean="0"/>
              <a:t> user account</a:t>
            </a:r>
          </a:p>
          <a:p>
            <a:pPr lvl="1"/>
            <a:r>
              <a:rPr lang="en-US" baseline="0" dirty="0" smtClean="0"/>
              <a:t>Setup the sound card</a:t>
            </a:r>
          </a:p>
          <a:p>
            <a:pPr lvl="1"/>
            <a:r>
              <a:rPr lang="en-US" baseline="0" dirty="0" smtClean="0"/>
              <a:t>Load anything else</a:t>
            </a:r>
          </a:p>
          <a:p>
            <a:pPr lvl="0"/>
            <a:r>
              <a:rPr lang="en-US" dirty="0" smtClean="0"/>
              <a:t>Click Finish</a:t>
            </a:r>
          </a:p>
          <a:p>
            <a:pPr lvl="0"/>
            <a:r>
              <a:rPr lang="en-US" dirty="0" smtClean="0"/>
              <a:t>My setup required a reboot</a:t>
            </a:r>
          </a:p>
          <a:p>
            <a:r>
              <a:rPr lang="en-US" dirty="0" smtClean="0"/>
              <a:t>Login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066C78-26B5-4C58-BDA8-9BE4CA4112A5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7080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Xen Installation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And we have a bare metal hypervisor with in this case a GUI interface as I am a GUI person</a:t>
            </a:r>
          </a:p>
          <a:p>
            <a:r>
              <a:rPr lang="en-US" dirty="0" smtClean="0"/>
              <a:t>Selec</a:t>
            </a:r>
            <a:r>
              <a:rPr lang="en-US" baseline="0" dirty="0" smtClean="0"/>
              <a:t>t from the Applications menu System Tools Virtual Machine Manager</a:t>
            </a:r>
          </a:p>
          <a:p>
            <a:pPr lvl="1"/>
            <a:r>
              <a:rPr lang="en-US" baseline="0" dirty="0" smtClean="0"/>
              <a:t>This is virt-manager</a:t>
            </a:r>
          </a:p>
          <a:p>
            <a:r>
              <a:rPr lang="en-US" baseline="0" dirty="0" smtClean="0"/>
              <a:t>We see the dom0 guest operating system shown as Domain-0</a:t>
            </a:r>
          </a:p>
          <a:p>
            <a:r>
              <a:rPr lang="en-US" baseline="0" dirty="0" smtClean="0"/>
              <a:t>Wasn’t that easy, even for Linux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066C78-26B5-4C58-BDA8-9BE4CA4112A5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2379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</a:t>
            </a:r>
            <a:r>
              <a:rPr lang="en-US" baseline="0" dirty="0" smtClean="0"/>
              <a:t> a Virtual Machine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Now let’s create a virtual machine</a:t>
            </a:r>
          </a:p>
          <a:p>
            <a:r>
              <a:rPr lang="en-US" dirty="0" smtClean="0"/>
              <a:t>Select localhost</a:t>
            </a:r>
          </a:p>
          <a:p>
            <a:r>
              <a:rPr lang="en-US" dirty="0" smtClean="0"/>
              <a:t>Click</a:t>
            </a:r>
            <a:r>
              <a:rPr lang="en-US" baseline="0" dirty="0" smtClean="0"/>
              <a:t> New</a:t>
            </a:r>
          </a:p>
          <a:p>
            <a:r>
              <a:rPr lang="en-US" baseline="0" dirty="0" smtClean="0"/>
              <a:t>This starts the virtual machine wizard</a:t>
            </a:r>
          </a:p>
          <a:p>
            <a:r>
              <a:rPr lang="en-US" baseline="0" dirty="0" smtClean="0"/>
              <a:t>One of the little Linux oddities </a:t>
            </a:r>
            <a:r>
              <a:rPr lang="en-US" baseline="0" dirty="0" smtClean="0"/>
              <a:t>pops </a:t>
            </a:r>
            <a:r>
              <a:rPr lang="en-US" baseline="0" dirty="0" smtClean="0"/>
              <a:t>up here, which serves to remind me why I hate Linux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066C78-26B5-4C58-BDA8-9BE4CA4112A5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2196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a Virtual Machine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aseline="0" dirty="0" smtClean="0"/>
              <a:t>You cannot load a paravirtualized guest operating system from a disc in a drive or from an IOS file on the physical hard drive</a:t>
            </a:r>
          </a:p>
          <a:p>
            <a:r>
              <a:rPr lang="en-US" baseline="0" dirty="0" smtClean="0"/>
              <a:t>Only a fully virtualized operating system such as Windows can be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066C78-26B5-4C58-BDA8-9BE4CA4112A5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271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a Virtual Machine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Linux just drives me crazy</a:t>
            </a:r>
          </a:p>
          <a:p>
            <a:r>
              <a:rPr lang="en-US" dirty="0" smtClean="0"/>
              <a:t>So instead of just loading</a:t>
            </a:r>
            <a:r>
              <a:rPr lang="en-US" baseline="0" dirty="0" smtClean="0"/>
              <a:t> the same CentOS that was just used to create the hypervisor we will load Windows XP Pro instead</a:t>
            </a:r>
          </a:p>
          <a:p>
            <a:r>
              <a:rPr lang="en-US" baseline="0" dirty="0" smtClean="0"/>
              <a:t>Place it in the drive</a:t>
            </a:r>
          </a:p>
          <a:p>
            <a:r>
              <a:rPr lang="en-US" baseline="0" dirty="0" smtClean="0"/>
              <a:t>Back to the wizard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066C78-26B5-4C58-BDA8-9BE4CA4112A5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7898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a Virtual Machine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Enter a name for the domU</a:t>
            </a:r>
          </a:p>
          <a:p>
            <a:pPr lvl="0"/>
            <a:r>
              <a:rPr lang="en-US" dirty="0" smtClean="0"/>
              <a:t>Select Fully</a:t>
            </a:r>
            <a:r>
              <a:rPr lang="en-US" baseline="0" dirty="0" smtClean="0"/>
              <a:t> virtualized</a:t>
            </a:r>
          </a:p>
          <a:p>
            <a:pPr lvl="0"/>
            <a:r>
              <a:rPr lang="en-US" baseline="0" dirty="0" smtClean="0"/>
              <a:t>Select Local install media</a:t>
            </a:r>
          </a:p>
          <a:p>
            <a:pPr lvl="0"/>
            <a:r>
              <a:rPr lang="en-US" baseline="0" dirty="0" smtClean="0"/>
              <a:t>Tell it the OS Type</a:t>
            </a:r>
          </a:p>
          <a:p>
            <a:pPr lvl="0"/>
            <a:r>
              <a:rPr lang="en-US" baseline="0" dirty="0" smtClean="0"/>
              <a:t>Tell it the OS Variant</a:t>
            </a:r>
          </a:p>
          <a:p>
            <a:pPr lvl="0"/>
            <a:r>
              <a:rPr lang="en-US" baseline="0" dirty="0" smtClean="0"/>
              <a:t>Browse to the ISO file location</a:t>
            </a:r>
          </a:p>
          <a:p>
            <a:pPr lvl="0"/>
            <a:r>
              <a:rPr lang="en-US" baseline="0" dirty="0" smtClean="0"/>
              <a:t>Tell it where to store the virtual machine</a:t>
            </a:r>
          </a:p>
          <a:p>
            <a:pPr lvl="0"/>
            <a:r>
              <a:rPr lang="en-US" baseline="0" dirty="0" smtClean="0"/>
              <a:t>Tell it how to setup the virtual network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066C78-26B5-4C58-BDA8-9BE4CA4112A5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1305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Xen Virtualization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will</a:t>
            </a:r>
            <a:r>
              <a:rPr lang="en-US" baseline="0" dirty="0" smtClean="0"/>
              <a:t> be a basic discussion of Xen virtualization mostly because it is based on Linux</a:t>
            </a:r>
          </a:p>
          <a:p>
            <a:r>
              <a:rPr lang="en-US" baseline="0" dirty="0" smtClean="0"/>
              <a:t>Despite using Linux off and on since 1995 I really do not like it</a:t>
            </a:r>
          </a:p>
          <a:p>
            <a:r>
              <a:rPr lang="en-US" baseline="0" dirty="0" smtClean="0"/>
              <a:t>It is just a pain to install and use compared to Windows as we will see another example of here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066C78-26B5-4C58-BDA8-9BE4CA4112A5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8590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a Virtual Machine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Adjust</a:t>
            </a:r>
            <a:r>
              <a:rPr lang="en-US" baseline="0" dirty="0" smtClean="0"/>
              <a:t> the m</a:t>
            </a:r>
            <a:r>
              <a:rPr lang="en-US" dirty="0" smtClean="0"/>
              <a:t>emory and CPU allocations if desired</a:t>
            </a:r>
          </a:p>
          <a:p>
            <a:pPr lvl="0"/>
            <a:r>
              <a:rPr lang="en-US" dirty="0" smtClean="0"/>
              <a:t>Click Finish</a:t>
            </a:r>
          </a:p>
          <a:p>
            <a:pPr lvl="0"/>
            <a:r>
              <a:rPr lang="en-US" dirty="0" smtClean="0"/>
              <a:t>The virtual machine is created</a:t>
            </a:r>
          </a:p>
          <a:p>
            <a:pPr lvl="0"/>
            <a:r>
              <a:rPr lang="en-US" dirty="0" smtClean="0"/>
              <a:t>The</a:t>
            </a:r>
            <a:r>
              <a:rPr lang="en-US" baseline="0" dirty="0" smtClean="0"/>
              <a:t> operating system is installed in it</a:t>
            </a:r>
          </a:p>
          <a:p>
            <a:pPr lvl="0"/>
            <a:r>
              <a:rPr lang="en-US" baseline="0" dirty="0" smtClean="0"/>
              <a:t>Part way through the Windows installation the virtual machine window will appear where you must click Run to let it finish the installation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066C78-26B5-4C58-BDA8-9BE4CA4112A5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8879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a Virtual Machine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Now wasn’t that easy as well despite the obstacles Linux placed in our</a:t>
            </a:r>
            <a:r>
              <a:rPr lang="en-US" baseline="0" dirty="0" smtClean="0"/>
              <a:t> way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066C78-26B5-4C58-BDA8-9BE4CA4112A5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8323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Xen Virtualization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aseline="0" dirty="0" smtClean="0"/>
              <a:t>I realize the ability to script actions is useful in large environments such as one would see in virtualization, but I still find Linux to be irritating every time I use it</a:t>
            </a:r>
            <a:endParaRPr lang="en-US" dirty="0" smtClean="0"/>
          </a:p>
          <a:p>
            <a:r>
              <a:rPr lang="en-US" baseline="0" dirty="0" smtClean="0"/>
              <a:t>So to really find out about Xen I suggest consulting this book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066C78-26B5-4C58-BDA8-9BE4CA4112A5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020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Xen Virtualization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aseline="0" dirty="0" smtClean="0"/>
              <a:t>The Book of Xen by Takemura and Crawford</a:t>
            </a:r>
          </a:p>
          <a:p>
            <a:pPr lvl="0"/>
            <a:r>
              <a:rPr lang="en-US" baseline="0" dirty="0" smtClean="0"/>
              <a:t>It has a few years on it now, but it is still very useful as the move from version 3 to 4 does not appear to have fundamentally altered how Xen works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066C78-26B5-4C58-BDA8-9BE4CA4112A5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8597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Xen Virtualization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is</a:t>
            </a:r>
            <a:r>
              <a:rPr lang="en-US" baseline="0" dirty="0" smtClean="0"/>
              <a:t> Xen and there is Xen</a:t>
            </a:r>
          </a:p>
          <a:p>
            <a:r>
              <a:rPr lang="en-US" baseline="0" dirty="0" smtClean="0"/>
              <a:t>Here we are talking about the free version from www.xen.org</a:t>
            </a:r>
          </a:p>
          <a:p>
            <a:r>
              <a:rPr lang="en-US" baseline="0" dirty="0" smtClean="0"/>
              <a:t>There is another set of programs both free and paid available from Citrix who purchased Xen back in 2007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066C78-26B5-4C58-BDA8-9BE4CA4112A5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4390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Xen Virtualization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aseline="0" dirty="0" smtClean="0"/>
              <a:t>They left the open source product we are covering here</a:t>
            </a:r>
          </a:p>
          <a:p>
            <a:r>
              <a:rPr lang="en-US" baseline="0" dirty="0" smtClean="0"/>
              <a:t>The also offer a free version called XenServer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066C78-26B5-4C58-BDA8-9BE4CA4112A5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7356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Xen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Xen is a bare metal virtualization method</a:t>
            </a:r>
          </a:p>
          <a:p>
            <a:r>
              <a:rPr lang="en-US" dirty="0" smtClean="0"/>
              <a:t>It has three main layers</a:t>
            </a:r>
          </a:p>
          <a:p>
            <a:pPr lvl="1"/>
            <a:r>
              <a:rPr lang="en-US" dirty="0" smtClean="0"/>
              <a:t>Xen Hypervisor</a:t>
            </a:r>
          </a:p>
          <a:p>
            <a:pPr lvl="1"/>
            <a:r>
              <a:rPr lang="en-US" dirty="0" smtClean="0"/>
              <a:t>Domain 0 or dom0</a:t>
            </a:r>
          </a:p>
          <a:p>
            <a:pPr lvl="1"/>
            <a:r>
              <a:rPr lang="en-US" dirty="0" smtClean="0"/>
              <a:t>Domain</a:t>
            </a:r>
            <a:r>
              <a:rPr lang="en-US" baseline="0" dirty="0" smtClean="0"/>
              <a:t> U or domU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066C78-26B5-4C58-BDA8-9BE4CA4112A5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3980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Xen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The Xen hypervisor takes</a:t>
            </a:r>
            <a:r>
              <a:rPr lang="en-US" baseline="0" dirty="0" smtClean="0"/>
              <a:t> control of the physical hardware</a:t>
            </a:r>
          </a:p>
          <a:p>
            <a:pPr lvl="0"/>
            <a:r>
              <a:rPr lang="en-US" baseline="0" dirty="0" smtClean="0"/>
              <a:t>This is a paravirtualized hypervisor</a:t>
            </a:r>
          </a:p>
          <a:p>
            <a:pPr lvl="0"/>
            <a:r>
              <a:rPr lang="en-US" baseline="0" dirty="0" smtClean="0"/>
              <a:t>The dom0 partition is used to manage the guest operating systems stored in the various domU partitions</a:t>
            </a:r>
          </a:p>
          <a:p>
            <a:pPr lvl="0"/>
            <a:r>
              <a:rPr lang="en-US" baseline="0" dirty="0" smtClean="0"/>
              <a:t>A modified Linux kernel is used by dom0 itself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066C78-26B5-4C58-BDA8-9BE4CA4112A5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0462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CNA">
  <a:themeElements>
    <a:clrScheme name="CiscoAcadem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isco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3025" tIns="36512" rIns="73025" bIns="36512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3025" tIns="36512" rIns="73025" bIns="36512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iscoAcadem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CCNA</Template>
  <TotalTime>6088</TotalTime>
  <Words>1309</Words>
  <Application>Microsoft Office PowerPoint</Application>
  <PresentationFormat>On-screen Show (4:3)</PresentationFormat>
  <Paragraphs>220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CCNA</vt:lpstr>
      <vt:lpstr>Xen Virtualization Last Update 2011.01.01 1.0.0</vt:lpstr>
      <vt:lpstr>Objectives of This Section</vt:lpstr>
      <vt:lpstr>Xen Virtualization</vt:lpstr>
      <vt:lpstr>Xen Virtualization</vt:lpstr>
      <vt:lpstr>Xen Virtualization</vt:lpstr>
      <vt:lpstr>Xen Virtualization </vt:lpstr>
      <vt:lpstr>Xen Virtualization</vt:lpstr>
      <vt:lpstr>Xen Architecture</vt:lpstr>
      <vt:lpstr>Xen Architecture</vt:lpstr>
      <vt:lpstr>Xen Architecture</vt:lpstr>
      <vt:lpstr>Xen Architecture</vt:lpstr>
      <vt:lpstr>Xen Architecture</vt:lpstr>
      <vt:lpstr>Xen Architecture</vt:lpstr>
      <vt:lpstr>VMware Architecture</vt:lpstr>
      <vt:lpstr>Microsoft Architecture</vt:lpstr>
      <vt:lpstr>Xen Installation</vt:lpstr>
      <vt:lpstr>CentOS Installation</vt:lpstr>
      <vt:lpstr>CentOS Installation</vt:lpstr>
      <vt:lpstr>CentOS Installation</vt:lpstr>
      <vt:lpstr>CentOS Installation</vt:lpstr>
      <vt:lpstr>CentOS Installation</vt:lpstr>
      <vt:lpstr>Xen Installation</vt:lpstr>
      <vt:lpstr>CentOS Installation</vt:lpstr>
      <vt:lpstr>CentOS Installation</vt:lpstr>
      <vt:lpstr>Xen Installation</vt:lpstr>
      <vt:lpstr>Creating a Virtual Machine</vt:lpstr>
      <vt:lpstr>Creating a Virtual Machine</vt:lpstr>
      <vt:lpstr>Creating a Virtual Machine</vt:lpstr>
      <vt:lpstr>Creating a Virtual Machine</vt:lpstr>
      <vt:lpstr>Creating a Virtual Machine</vt:lpstr>
      <vt:lpstr>Creating a Virtual Machine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Network Virtualization</dc:title>
  <dc:creator>Kenneth M. Chipps Ph.D.</dc:creator>
  <cp:lastModifiedBy>Kenneth M. Chipps Ph.D.</cp:lastModifiedBy>
  <cp:revision>400</cp:revision>
  <cp:lastPrinted>2010-12-18T03:18:31Z</cp:lastPrinted>
  <dcterms:created xsi:type="dcterms:W3CDTF">2000-09-27T16:26:34Z</dcterms:created>
  <dcterms:modified xsi:type="dcterms:W3CDTF">2011-01-01T03:00:38Z</dcterms:modified>
</cp:coreProperties>
</file>