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5"/>
  </p:notesMasterIdLst>
  <p:handoutMasterIdLst>
    <p:handoutMasterId r:id="rId56"/>
  </p:handoutMasterIdLst>
  <p:sldIdLst>
    <p:sldId id="256" r:id="rId2"/>
    <p:sldId id="260" r:id="rId3"/>
    <p:sldId id="314" r:id="rId4"/>
    <p:sldId id="760" r:id="rId5"/>
    <p:sldId id="777" r:id="rId6"/>
    <p:sldId id="784" r:id="rId7"/>
    <p:sldId id="755" r:id="rId8"/>
    <p:sldId id="762" r:id="rId9"/>
    <p:sldId id="763" r:id="rId10"/>
    <p:sldId id="764" r:id="rId11"/>
    <p:sldId id="765" r:id="rId12"/>
    <p:sldId id="766" r:id="rId13"/>
    <p:sldId id="767" r:id="rId14"/>
    <p:sldId id="756" r:id="rId15"/>
    <p:sldId id="774" r:id="rId16"/>
    <p:sldId id="775" r:id="rId17"/>
    <p:sldId id="758" r:id="rId18"/>
    <p:sldId id="757" r:id="rId19"/>
    <p:sldId id="614" r:id="rId20"/>
    <p:sldId id="615" r:id="rId21"/>
    <p:sldId id="616" r:id="rId22"/>
    <p:sldId id="617" r:id="rId23"/>
    <p:sldId id="769" r:id="rId24"/>
    <p:sldId id="770" r:id="rId25"/>
    <p:sldId id="771" r:id="rId26"/>
    <p:sldId id="772" r:id="rId27"/>
    <p:sldId id="781" r:id="rId28"/>
    <p:sldId id="373" r:id="rId29"/>
    <p:sldId id="783" r:id="rId30"/>
    <p:sldId id="355" r:id="rId31"/>
    <p:sldId id="372" r:id="rId32"/>
    <p:sldId id="348" r:id="rId33"/>
    <p:sldId id="349" r:id="rId34"/>
    <p:sldId id="779" r:id="rId35"/>
    <p:sldId id="780" r:id="rId36"/>
    <p:sldId id="782" r:id="rId37"/>
    <p:sldId id="759" r:id="rId38"/>
    <p:sldId id="786" r:id="rId39"/>
    <p:sldId id="787" r:id="rId40"/>
    <p:sldId id="788" r:id="rId41"/>
    <p:sldId id="789" r:id="rId42"/>
    <p:sldId id="801" r:id="rId43"/>
    <p:sldId id="790" r:id="rId44"/>
    <p:sldId id="791" r:id="rId45"/>
    <p:sldId id="792" r:id="rId46"/>
    <p:sldId id="793" r:id="rId47"/>
    <p:sldId id="794" r:id="rId48"/>
    <p:sldId id="795" r:id="rId49"/>
    <p:sldId id="796" r:id="rId50"/>
    <p:sldId id="797" r:id="rId51"/>
    <p:sldId id="798" r:id="rId52"/>
    <p:sldId id="799" r:id="rId53"/>
    <p:sldId id="800" r:id="rId5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39" autoAdjust="0"/>
  </p:normalViewPr>
  <p:slideViewPr>
    <p:cSldViewPr>
      <p:cViewPr varScale="1">
        <p:scale>
          <a:sx n="59" d="100"/>
          <a:sy n="59" d="100"/>
        </p:scale>
        <p:origin x="768" y="72"/>
      </p:cViewPr>
      <p:guideLst>
        <p:guide orient="horz" pos="2160"/>
        <p:guide pos="2880"/>
      </p:guideLst>
    </p:cSldViewPr>
  </p:slideViewPr>
  <p:outlineViewPr>
    <p:cViewPr>
      <p:scale>
        <a:sx n="33" d="100"/>
        <a:sy n="33" d="100"/>
      </p:scale>
      <p:origin x="0" y="-2241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dirty="0" smtClean="0"/>
            </a:lvl1pPr>
          </a:lstStyle>
          <a:p>
            <a:pPr>
              <a:defRPr/>
            </a:pPr>
            <a:endParaRPr lang="en-US" dirty="0"/>
          </a:p>
        </p:txBody>
      </p:sp>
      <p:sp>
        <p:nvSpPr>
          <p:cNvPr id="2253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dirty="0" smtClean="0"/>
            </a:lvl1pPr>
          </a:lstStyle>
          <a:p>
            <a:pPr>
              <a:defRPr/>
            </a:pPr>
            <a:endParaRPr lang="en-US" dirty="0"/>
          </a:p>
        </p:txBody>
      </p:sp>
      <p:sp>
        <p:nvSpPr>
          <p:cNvPr id="2253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dirty="0" smtClean="0"/>
            </a:lvl1pPr>
          </a:lstStyle>
          <a:p>
            <a:pPr>
              <a:defRPr/>
            </a:pPr>
            <a:endParaRPr lang="en-US" dirty="0"/>
          </a:p>
        </p:txBody>
      </p:sp>
      <p:sp>
        <p:nvSpPr>
          <p:cNvPr id="2253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DCFC0632-DDF2-41B4-BE90-B3AEB3CD27C4}" type="slidenum">
              <a:rPr lang="en-US"/>
              <a:pPr>
                <a:defRPr/>
              </a:pPr>
              <a:t>‹#›</a:t>
            </a:fld>
            <a:endParaRPr lang="en-US" dirty="0"/>
          </a:p>
        </p:txBody>
      </p:sp>
    </p:spTree>
    <p:extLst>
      <p:ext uri="{BB962C8B-B14F-4D97-AF65-F5344CB8AC3E}">
        <p14:creationId xmlns:p14="http://schemas.microsoft.com/office/powerpoint/2010/main" val="3475716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dirty="0" smtClean="0"/>
            </a:lvl1pPr>
          </a:lstStyle>
          <a:p>
            <a:pPr>
              <a:defRPr/>
            </a:pPr>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dirty="0" smtClean="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dirty="0" smtClean="0"/>
            </a:lvl1pPr>
          </a:lstStyle>
          <a:p>
            <a:pPr>
              <a:defRPr/>
            </a:pPr>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B379513-6BBD-4DE0-8BCE-EF643147EC9E}" type="slidenum">
              <a:rPr lang="en-US"/>
              <a:pPr>
                <a:defRPr/>
              </a:pPr>
              <a:t>‹#›</a:t>
            </a:fld>
            <a:endParaRPr lang="en-US" dirty="0"/>
          </a:p>
        </p:txBody>
      </p:sp>
    </p:spTree>
    <p:extLst>
      <p:ext uri="{BB962C8B-B14F-4D97-AF65-F5344CB8AC3E}">
        <p14:creationId xmlns:p14="http://schemas.microsoft.com/office/powerpoint/2010/main" val="3985564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2667000" y="6245225"/>
            <a:ext cx="3886200" cy="476250"/>
          </a:xfrm>
        </p:spPr>
        <p:txBody>
          <a:bodyPr/>
          <a:lstStyle>
            <a:lvl1pPr>
              <a:defRPr sz="1400" dirty="0" smtClean="0">
                <a:latin typeface="Arial" pitchFamily="34" charset="0"/>
                <a:cs typeface="Arial" pitchFamily="34" charset="0"/>
              </a:defRPr>
            </a:lvl1pPr>
          </a:lstStyle>
          <a:p>
            <a:pPr>
              <a:defRPr/>
            </a:pPr>
            <a:r>
              <a:rPr lang="en-US" smtClean="0"/>
              <a:t>Copyright 2011-2014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DC5A9AC5-2A08-4F16-AEA9-03462A52517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7C0431-41EC-4255-80CC-37C31DB3C9F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E772151-7A3B-4360-9974-E4FFA255853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7597817-D88E-4395-BFFD-17C118EE6B4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2F91350-DBB3-45E1-A849-0A19C71713E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2C0C98-E88A-475F-9472-160B331A681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aseline="0">
                <a:latin typeface="Arial" pitchFamily="34" charset="0"/>
              </a:defRPr>
            </a:lvl1pPr>
          </a:lstStyle>
          <a:p>
            <a:pPr>
              <a:defRPr/>
            </a:pPr>
            <a:r>
              <a:rPr lang="en-US" smtClean="0"/>
              <a:t>Copyright 2011-2014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baseline="0">
                <a:latin typeface="Arial" pitchFamily="34" charset="0"/>
              </a:defRPr>
            </a:lvl1pPr>
          </a:lstStyle>
          <a:p>
            <a:pPr>
              <a:defRPr/>
            </a:pPr>
            <a:fld id="{BD066C78-26B5-4C58-BDA8-9BE4CA4112A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0D939FF-0C78-470B-921F-FA103D04546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A752091-B14D-4F3D-90B1-8D1D511D346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6CA79C5-DD0B-4565-B1B9-64A6B9AA097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BA8A97A-805A-4819-91BC-5248112747A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7598D0D-53F7-4838-A130-AF38124682B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B3D463A-6BEA-4897-94D1-C7E7BAFC471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2011-2014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A58D34-0C75-4EAD-B0F9-7C67592CD9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lvl1pPr>
          </a:lstStyle>
          <a:p>
            <a:pPr>
              <a:defRPr/>
            </a:pPr>
            <a:r>
              <a:rPr lang="en-US" smtClean="0"/>
              <a:t>Copyright 2011-2014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2EB7EA2-3AD5-405E-92A4-1FFF3391E9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286000"/>
            <a:ext cx="7772400" cy="1143000"/>
          </a:xfrm>
        </p:spPr>
        <p:txBody>
          <a:bodyPr/>
          <a:lstStyle/>
          <a:p>
            <a:r>
              <a:rPr lang="en-US" dirty="0" smtClean="0"/>
              <a:t>What is Virtual</a:t>
            </a:r>
            <a:r>
              <a:rPr lang="en-US" baseline="0" dirty="0" smtClean="0"/>
              <a:t>ization</a:t>
            </a:r>
            <a:r>
              <a:rPr lang="en-US" dirty="0" smtClean="0"/>
              <a:t/>
            </a:r>
            <a:br>
              <a:rPr lang="en-US" dirty="0" smtClean="0"/>
            </a:br>
            <a:r>
              <a:rPr lang="en-US" sz="2400" dirty="0" smtClean="0"/>
              <a:t>Last Update </a:t>
            </a:r>
            <a:r>
              <a:rPr lang="en-US" sz="2400" dirty="0" smtClean="0"/>
              <a:t>2014.01.09</a:t>
            </a:r>
            <a:r>
              <a:rPr lang="en-US" sz="2400" dirty="0" smtClean="0"/>
              <a:t/>
            </a:r>
            <a:br>
              <a:rPr lang="en-US" sz="2400" dirty="0" smtClean="0"/>
            </a:br>
            <a:r>
              <a:rPr lang="en-US" sz="2400" dirty="0" smtClean="0"/>
              <a:t>1.3.0</a:t>
            </a:r>
            <a:endParaRPr lang="en-US" dirty="0" smtClean="0"/>
          </a:p>
        </p:txBody>
      </p:sp>
      <p:sp>
        <p:nvSpPr>
          <p:cNvPr id="8196" name="Slide Number Placeholder 5"/>
          <p:cNvSpPr>
            <a:spLocks noGrp="1"/>
          </p:cNvSpPr>
          <p:nvPr>
            <p:ph type="sldNum" sz="quarter" idx="12"/>
          </p:nvPr>
        </p:nvSpPr>
        <p:spPr>
          <a:noFill/>
        </p:spPr>
        <p:txBody>
          <a:bodyPr/>
          <a:lstStyle/>
          <a:p>
            <a:fld id="{A6054363-E51A-4EE1-98CA-534AB3A4529A}" type="slidenum">
              <a:rPr lang="en-US">
                <a:latin typeface="+mn-lt"/>
              </a:rPr>
              <a:pPr/>
              <a:t>1</a:t>
            </a:fld>
            <a:endParaRPr lang="en-US" dirty="0">
              <a:latin typeface="+mn-lt"/>
            </a:endParaRPr>
          </a:p>
        </p:txBody>
      </p:sp>
      <p:sp>
        <p:nvSpPr>
          <p:cNvPr id="2" name="Footer Placeholder 1"/>
          <p:cNvSpPr>
            <a:spLocks noGrp="1"/>
          </p:cNvSpPr>
          <p:nvPr>
            <p:ph type="ftr" sz="quarter" idx="11"/>
          </p:nvPr>
        </p:nvSpPr>
        <p:spPr/>
        <p:txBody>
          <a:bodyPr/>
          <a:lstStyle/>
          <a:p>
            <a:pPr>
              <a:defRPr/>
            </a:pPr>
            <a:r>
              <a:rPr lang="en-US" smtClean="0"/>
              <a:t>Copyright 2011-2014 Kenneth M. Chipps Ph.D. www.chipps.com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Server Virtualization</a:t>
            </a:r>
          </a:p>
        </p:txBody>
      </p:sp>
      <p:sp>
        <p:nvSpPr>
          <p:cNvPr id="46083" name="Rectangle 3"/>
          <p:cNvSpPr>
            <a:spLocks noGrp="1" noChangeArrowheads="1"/>
          </p:cNvSpPr>
          <p:nvPr>
            <p:ph idx="1"/>
          </p:nvPr>
        </p:nvSpPr>
        <p:spPr/>
        <p:txBody>
          <a:bodyPr/>
          <a:lstStyle/>
          <a:p>
            <a:pPr lvl="1" eaLnBrk="1" hangingPunct="1"/>
            <a:r>
              <a:rPr lang="en-US" dirty="0" smtClean="0"/>
              <a:t>The ability to provision a new server simply by loading a virtualized image onto existing hardware not only saves IT management budget, it makes the business more </a:t>
            </a:r>
            <a:r>
              <a:rPr lang="en-US" dirty="0" smtClean="0"/>
              <a:t>agile</a:t>
            </a:r>
          </a:p>
          <a:p>
            <a:pPr lvl="1" eaLnBrk="1" hangingPunct="1"/>
            <a:r>
              <a:rPr lang="en-US" dirty="0" smtClean="0"/>
              <a:t>Before virtualization, IT departments tended to limit each physical server to a single application and operating environment, as multiple applications tended to conflict with one another</a:t>
            </a:r>
            <a:endParaRPr lang="en-US" dirty="0" smtClean="0"/>
          </a:p>
        </p:txBody>
      </p:sp>
      <p:sp>
        <p:nvSpPr>
          <p:cNvPr id="46085" name="Slide Number Placeholder 5"/>
          <p:cNvSpPr>
            <a:spLocks noGrp="1"/>
          </p:cNvSpPr>
          <p:nvPr>
            <p:ph type="sldNum" sz="quarter" idx="12"/>
          </p:nvPr>
        </p:nvSpPr>
        <p:spPr>
          <a:noFill/>
        </p:spPr>
        <p:txBody>
          <a:bodyPr/>
          <a:lstStyle/>
          <a:p>
            <a:fld id="{2A881EB6-D339-47C3-BEBD-E7882499350B}" type="slidenum">
              <a:rPr lang="en-US" smtClean="0"/>
              <a:pPr/>
              <a:t>10</a:t>
            </a:fld>
            <a:endParaRPr lang="en-US" dirty="0" smtClean="0"/>
          </a:p>
        </p:txBody>
      </p:sp>
      <p:sp>
        <p:nvSpPr>
          <p:cNvPr id="2" name="Footer Placeholder 1"/>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831156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dirty="0" smtClean="0"/>
              <a:t>Server Virtualization</a:t>
            </a:r>
          </a:p>
        </p:txBody>
      </p:sp>
      <p:sp>
        <p:nvSpPr>
          <p:cNvPr id="53251" name="Content Placeholder 2"/>
          <p:cNvSpPr>
            <a:spLocks noGrp="1"/>
          </p:cNvSpPr>
          <p:nvPr>
            <p:ph idx="1"/>
          </p:nvPr>
        </p:nvSpPr>
        <p:spPr/>
        <p:txBody>
          <a:bodyPr/>
          <a:lstStyle/>
          <a:p>
            <a:pPr lvl="1" eaLnBrk="1" hangingPunct="1"/>
            <a:r>
              <a:rPr lang="en-US" dirty="0" smtClean="0"/>
              <a:t>The </a:t>
            </a:r>
            <a:r>
              <a:rPr lang="en-US" dirty="0" smtClean="0"/>
              <a:t>result was often server sprawl and inefficient use of server resources</a:t>
            </a:r>
          </a:p>
        </p:txBody>
      </p:sp>
      <p:sp>
        <p:nvSpPr>
          <p:cNvPr id="53253" name="Slide Number Placeholder 4"/>
          <p:cNvSpPr>
            <a:spLocks noGrp="1"/>
          </p:cNvSpPr>
          <p:nvPr>
            <p:ph type="sldNum" sz="quarter" idx="12"/>
          </p:nvPr>
        </p:nvSpPr>
        <p:spPr>
          <a:noFill/>
        </p:spPr>
        <p:txBody>
          <a:bodyPr/>
          <a:lstStyle/>
          <a:p>
            <a:fld id="{D926F147-42EC-4FF3-9DAF-CEB857CD4C30}" type="slidenum">
              <a:rPr lang="en-US" smtClean="0"/>
              <a:pPr/>
              <a:t>11</a:t>
            </a:fld>
            <a:endParaRPr lang="en-US" dirty="0" smtClean="0"/>
          </a:p>
        </p:txBody>
      </p:sp>
      <p:sp>
        <p:nvSpPr>
          <p:cNvPr id="2" name="Footer Placeholder 1"/>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609667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dirty="0" smtClean="0"/>
              <a:t>Server Virtualization</a:t>
            </a:r>
          </a:p>
        </p:txBody>
      </p:sp>
      <p:sp>
        <p:nvSpPr>
          <p:cNvPr id="61443" name="Content Placeholder 2"/>
          <p:cNvSpPr>
            <a:spLocks noGrp="1"/>
          </p:cNvSpPr>
          <p:nvPr>
            <p:ph idx="1"/>
          </p:nvPr>
        </p:nvSpPr>
        <p:spPr/>
        <p:txBody>
          <a:bodyPr/>
          <a:lstStyle/>
          <a:p>
            <a:pPr eaLnBrk="1" hangingPunct="1"/>
            <a:r>
              <a:rPr lang="en-US" dirty="0" smtClean="0"/>
              <a:t>Computerworld added to this where they stated</a:t>
            </a:r>
          </a:p>
          <a:p>
            <a:pPr lvl="1" eaLnBrk="1" hangingPunct="1"/>
            <a:r>
              <a:rPr lang="en-US" dirty="0" smtClean="0"/>
              <a:t>Consolidating hardware is the No. 1 reason for considering virtualization</a:t>
            </a:r>
          </a:p>
          <a:p>
            <a:pPr lvl="1" eaLnBrk="1" hangingPunct="1"/>
            <a:r>
              <a:rPr lang="en-US" dirty="0" smtClean="0"/>
              <a:t>Aging hardware, bursting data centers and burgeoning power needs all have played a part in the move to virtualization</a:t>
            </a:r>
          </a:p>
        </p:txBody>
      </p:sp>
      <p:sp>
        <p:nvSpPr>
          <p:cNvPr id="61445" name="Slide Number Placeholder 4"/>
          <p:cNvSpPr>
            <a:spLocks noGrp="1"/>
          </p:cNvSpPr>
          <p:nvPr>
            <p:ph type="sldNum" sz="quarter" idx="12"/>
          </p:nvPr>
        </p:nvSpPr>
        <p:spPr>
          <a:noFill/>
        </p:spPr>
        <p:txBody>
          <a:bodyPr/>
          <a:lstStyle/>
          <a:p>
            <a:fld id="{B97603CF-8E4C-44B4-8667-9C910D2C38AB}" type="slidenum">
              <a:rPr lang="en-US" smtClean="0"/>
              <a:pPr/>
              <a:t>12</a:t>
            </a:fld>
            <a:endParaRPr lang="en-US" dirty="0" smtClean="0"/>
          </a:p>
        </p:txBody>
      </p:sp>
      <p:sp>
        <p:nvSpPr>
          <p:cNvPr id="2" name="Footer Placeholder 1"/>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967571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dirty="0" smtClean="0"/>
              <a:t>Server Virtualization</a:t>
            </a:r>
          </a:p>
        </p:txBody>
      </p:sp>
      <p:sp>
        <p:nvSpPr>
          <p:cNvPr id="62467" name="Content Placeholder 2"/>
          <p:cNvSpPr>
            <a:spLocks noGrp="1"/>
          </p:cNvSpPr>
          <p:nvPr>
            <p:ph idx="1"/>
          </p:nvPr>
        </p:nvSpPr>
        <p:spPr/>
        <p:txBody>
          <a:bodyPr/>
          <a:lstStyle/>
          <a:p>
            <a:pPr lvl="1" eaLnBrk="1" hangingPunct="1"/>
            <a:r>
              <a:rPr lang="en-US" dirty="0" smtClean="0"/>
              <a:t>The </a:t>
            </a:r>
            <a:r>
              <a:rPr lang="en-US" dirty="0" smtClean="0"/>
              <a:t>first step in virtualization is determining if you have the right type of infrastructure to support it</a:t>
            </a:r>
          </a:p>
          <a:p>
            <a:pPr lvl="1" eaLnBrk="1" hangingPunct="1"/>
            <a:r>
              <a:rPr lang="en-US" dirty="0" smtClean="0"/>
              <a:t>Look for a lot of machines doing similar tasks, and make sure you have more than 10 of them</a:t>
            </a:r>
          </a:p>
          <a:p>
            <a:pPr lvl="1" eaLnBrk="1" hangingPunct="1"/>
            <a:r>
              <a:rPr lang="en-US" smtClean="0"/>
              <a:t>For 10 or fewer, the payoff is questionable</a:t>
            </a:r>
            <a:endParaRPr lang="en-US" dirty="0" smtClean="0"/>
          </a:p>
        </p:txBody>
      </p:sp>
      <p:sp>
        <p:nvSpPr>
          <p:cNvPr id="62469" name="Slide Number Placeholder 4"/>
          <p:cNvSpPr>
            <a:spLocks noGrp="1"/>
          </p:cNvSpPr>
          <p:nvPr>
            <p:ph type="sldNum" sz="quarter" idx="12"/>
          </p:nvPr>
        </p:nvSpPr>
        <p:spPr>
          <a:noFill/>
        </p:spPr>
        <p:txBody>
          <a:bodyPr/>
          <a:lstStyle/>
          <a:p>
            <a:fld id="{D70210EB-5324-4819-8890-52D95C1B56EE}" type="slidenum">
              <a:rPr lang="en-US" smtClean="0"/>
              <a:pPr/>
              <a:t>13</a:t>
            </a:fld>
            <a:endParaRPr lang="en-US" dirty="0" smtClean="0"/>
          </a:p>
        </p:txBody>
      </p:sp>
      <p:sp>
        <p:nvSpPr>
          <p:cNvPr id="2" name="Footer Placeholder 1"/>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556680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Virtualization</a:t>
            </a:r>
            <a:endParaRPr lang="en-US" dirty="0"/>
          </a:p>
        </p:txBody>
      </p:sp>
      <p:sp>
        <p:nvSpPr>
          <p:cNvPr id="3" name="Content Placeholder 2"/>
          <p:cNvSpPr>
            <a:spLocks noGrp="1"/>
          </p:cNvSpPr>
          <p:nvPr>
            <p:ph idx="1"/>
          </p:nvPr>
        </p:nvSpPr>
        <p:spPr/>
        <p:txBody>
          <a:bodyPr/>
          <a:lstStyle/>
          <a:p>
            <a:r>
              <a:rPr lang="en-US" dirty="0" smtClean="0"/>
              <a:t>In desktop virtualization the PC remains on the desktop, but what</a:t>
            </a:r>
            <a:r>
              <a:rPr lang="en-US" baseline="0" dirty="0" smtClean="0"/>
              <a:t> is presented to the user may well reside at a data center far away from the user</a:t>
            </a:r>
          </a:p>
          <a:p>
            <a:r>
              <a:rPr lang="en-US" baseline="0" dirty="0" smtClean="0"/>
              <a:t>This is similar to the client server model</a:t>
            </a:r>
          </a:p>
          <a:p>
            <a:r>
              <a:rPr lang="en-US" baseline="0" dirty="0" smtClean="0"/>
              <a:t>Ease of management of many users desktops is the main driver of desktop virtualization as opposed to just cost savings</a:t>
            </a:r>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14</a:t>
            </a:fld>
            <a:endParaRPr lang="en-US" dirty="0"/>
          </a:p>
        </p:txBody>
      </p:sp>
    </p:spTree>
    <p:extLst>
      <p:ext uri="{BB962C8B-B14F-4D97-AF65-F5344CB8AC3E}">
        <p14:creationId xmlns:p14="http://schemas.microsoft.com/office/powerpoint/2010/main" val="2319741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Virtualization</a:t>
            </a:r>
            <a:endParaRPr lang="en-US" dirty="0"/>
          </a:p>
        </p:txBody>
      </p:sp>
      <p:sp>
        <p:nvSpPr>
          <p:cNvPr id="3" name="Content Placeholder 2"/>
          <p:cNvSpPr>
            <a:spLocks noGrp="1"/>
          </p:cNvSpPr>
          <p:nvPr>
            <p:ph idx="1"/>
          </p:nvPr>
        </p:nvSpPr>
        <p:spPr/>
        <p:txBody>
          <a:bodyPr/>
          <a:lstStyle/>
          <a:p>
            <a:r>
              <a:rPr lang="en-US" dirty="0" smtClean="0"/>
              <a:t>It also allows the user to access their desktop from anywhere on any device and see the same basic interface and applications</a:t>
            </a:r>
          </a:p>
          <a:p>
            <a:r>
              <a:rPr lang="en-US" dirty="0" smtClean="0"/>
              <a:t>The VDI – Virtual Desktop Interface</a:t>
            </a:r>
            <a:r>
              <a:rPr lang="en-US" baseline="0" dirty="0" smtClean="0"/>
              <a:t> protocol is used to deliver the desktop</a:t>
            </a:r>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15</a:t>
            </a:fld>
            <a:endParaRPr lang="en-US" dirty="0"/>
          </a:p>
        </p:txBody>
      </p:sp>
    </p:spTree>
    <p:extLst>
      <p:ext uri="{BB962C8B-B14F-4D97-AF65-F5344CB8AC3E}">
        <p14:creationId xmlns:p14="http://schemas.microsoft.com/office/powerpoint/2010/main" val="3479857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Virtualization</a:t>
            </a:r>
            <a:endParaRPr lang="en-US" dirty="0"/>
          </a:p>
        </p:txBody>
      </p:sp>
      <p:sp>
        <p:nvSpPr>
          <p:cNvPr id="3" name="Content Placeholder 2"/>
          <p:cNvSpPr>
            <a:spLocks noGrp="1"/>
          </p:cNvSpPr>
          <p:nvPr>
            <p:ph idx="1"/>
          </p:nvPr>
        </p:nvSpPr>
        <p:spPr/>
        <p:txBody>
          <a:bodyPr/>
          <a:lstStyle/>
          <a:p>
            <a:r>
              <a:rPr lang="en-US" dirty="0" smtClean="0"/>
              <a:t>In this approach the storage form that is presented</a:t>
            </a:r>
            <a:r>
              <a:rPr lang="en-US" baseline="0" dirty="0" smtClean="0"/>
              <a:t> to the virtual machine may differ greatly from the actual storage hardware being used</a:t>
            </a:r>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16</a:t>
            </a:fld>
            <a:endParaRPr lang="en-US" dirty="0"/>
          </a:p>
        </p:txBody>
      </p:sp>
    </p:spTree>
    <p:extLst>
      <p:ext uri="{BB962C8B-B14F-4D97-AF65-F5344CB8AC3E}">
        <p14:creationId xmlns:p14="http://schemas.microsoft.com/office/powerpoint/2010/main" val="773203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a:t>
            </a:r>
            <a:r>
              <a:rPr lang="en-US" baseline="0" dirty="0" smtClean="0"/>
              <a:t> Virtualization</a:t>
            </a:r>
            <a:endParaRPr lang="en-US" dirty="0"/>
          </a:p>
        </p:txBody>
      </p:sp>
      <p:sp>
        <p:nvSpPr>
          <p:cNvPr id="3" name="Content Placeholder 2"/>
          <p:cNvSpPr>
            <a:spLocks noGrp="1"/>
          </p:cNvSpPr>
          <p:nvPr>
            <p:ph idx="1"/>
          </p:nvPr>
        </p:nvSpPr>
        <p:spPr/>
        <p:txBody>
          <a:bodyPr/>
          <a:lstStyle/>
          <a:p>
            <a:r>
              <a:rPr lang="en-US" dirty="0" smtClean="0"/>
              <a:t>When the network is virtualized virtual</a:t>
            </a:r>
            <a:r>
              <a:rPr lang="en-US" baseline="0" dirty="0" smtClean="0"/>
              <a:t> switches allow various virtual machines running on a single device to connect to different networks</a:t>
            </a:r>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17</a:t>
            </a:fld>
            <a:endParaRPr lang="en-US" dirty="0"/>
          </a:p>
        </p:txBody>
      </p:sp>
    </p:spTree>
    <p:extLst>
      <p:ext uri="{BB962C8B-B14F-4D97-AF65-F5344CB8AC3E}">
        <p14:creationId xmlns:p14="http://schemas.microsoft.com/office/powerpoint/2010/main" val="3961380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r>
              <a:rPr lang="en-US" baseline="0" dirty="0" smtClean="0"/>
              <a:t> Virtualization</a:t>
            </a:r>
            <a:endParaRPr lang="en-US" dirty="0"/>
          </a:p>
        </p:txBody>
      </p:sp>
      <p:sp>
        <p:nvSpPr>
          <p:cNvPr id="3" name="Content Placeholder 2"/>
          <p:cNvSpPr>
            <a:spLocks noGrp="1"/>
          </p:cNvSpPr>
          <p:nvPr>
            <p:ph idx="1"/>
          </p:nvPr>
        </p:nvSpPr>
        <p:spPr/>
        <p:txBody>
          <a:bodyPr/>
          <a:lstStyle/>
          <a:p>
            <a:r>
              <a:rPr lang="en-US" dirty="0" smtClean="0"/>
              <a:t>In application virtualization a user may see an application on</a:t>
            </a:r>
            <a:r>
              <a:rPr lang="en-US" baseline="0" dirty="0" smtClean="0"/>
              <a:t> their desktop that is presented to them through a web browser while it runs on a server located elsewhere</a:t>
            </a:r>
          </a:p>
          <a:p>
            <a:r>
              <a:rPr lang="en-US" baseline="0" dirty="0" smtClean="0"/>
              <a:t>This avoids the need to install and maintain the application on every PC</a:t>
            </a:r>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18</a:t>
            </a:fld>
            <a:endParaRPr lang="en-US" dirty="0"/>
          </a:p>
        </p:txBody>
      </p:sp>
    </p:spTree>
    <p:extLst>
      <p:ext uri="{BB962C8B-B14F-4D97-AF65-F5344CB8AC3E}">
        <p14:creationId xmlns:p14="http://schemas.microsoft.com/office/powerpoint/2010/main" val="679901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Virtual Machine</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VMware explains what a virtual machine is this way</a:t>
            </a:r>
          </a:p>
          <a:p>
            <a:pPr lvl="1"/>
            <a:r>
              <a:rPr lang="en-US" sz="2800" b="0" i="0" u="none" strike="noStrike" baseline="0" dirty="0" smtClean="0">
                <a:solidFill>
                  <a:schemeClr val="tx1"/>
                </a:solidFill>
                <a:latin typeface="+mn-lt"/>
                <a:ea typeface="+mn-ea"/>
                <a:cs typeface="+mn-cs"/>
              </a:rPr>
              <a:t>A virtual machine is a software computer that, like a physical computer, runs an operating system and applications</a:t>
            </a:r>
          </a:p>
          <a:p>
            <a:pPr lvl="1"/>
            <a:r>
              <a:rPr lang="en-US" sz="2800" b="0" i="0" u="none" strike="noStrike" baseline="0" dirty="0" smtClean="0">
                <a:solidFill>
                  <a:schemeClr val="tx1"/>
                </a:solidFill>
                <a:latin typeface="+mn-lt"/>
                <a:ea typeface="+mn-ea"/>
                <a:cs typeface="+mn-cs"/>
              </a:rPr>
              <a:t>The virtual machine is comprised of a set of specification and configuration files and is backed by the physical resources of a host</a:t>
            </a:r>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19</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93599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Objectives of This Section</a:t>
            </a:r>
          </a:p>
        </p:txBody>
      </p:sp>
      <p:sp>
        <p:nvSpPr>
          <p:cNvPr id="9219" name="Rectangle 3"/>
          <p:cNvSpPr>
            <a:spLocks noGrp="1" noChangeArrowheads="1"/>
          </p:cNvSpPr>
          <p:nvPr>
            <p:ph idx="1"/>
          </p:nvPr>
        </p:nvSpPr>
        <p:spPr/>
        <p:txBody>
          <a:bodyPr/>
          <a:lstStyle/>
          <a:p>
            <a:r>
              <a:rPr lang="en-US" dirty="0" smtClean="0"/>
              <a:t>Learn</a:t>
            </a:r>
          </a:p>
          <a:p>
            <a:pPr lvl="1"/>
            <a:r>
              <a:rPr lang="en-US" dirty="0" smtClean="0"/>
              <a:t>What virtualization is</a:t>
            </a:r>
            <a:endParaRPr lang="en-US" baseline="0" dirty="0" smtClean="0"/>
          </a:p>
        </p:txBody>
      </p:sp>
      <p:sp>
        <p:nvSpPr>
          <p:cNvPr id="9221" name="Slide Number Placeholder 5"/>
          <p:cNvSpPr>
            <a:spLocks noGrp="1"/>
          </p:cNvSpPr>
          <p:nvPr>
            <p:ph type="sldNum" sz="quarter" idx="12"/>
          </p:nvPr>
        </p:nvSpPr>
        <p:spPr>
          <a:xfrm>
            <a:off x="6553200" y="6229350"/>
            <a:ext cx="2133600" cy="476250"/>
          </a:xfrm>
          <a:noFill/>
        </p:spPr>
        <p:txBody>
          <a:bodyPr/>
          <a:lstStyle/>
          <a:p>
            <a:fld id="{01820397-71B8-4F35-BBC3-B89380CE21C5}" type="slidenum">
              <a:rPr lang="en-US">
                <a:latin typeface="+mn-lt"/>
              </a:rPr>
              <a:pPr/>
              <a:t>2</a:t>
            </a:fld>
            <a:endParaRPr lang="en-US" dirty="0">
              <a:latin typeface="+mn-lt"/>
            </a:endParaRPr>
          </a:p>
        </p:txBody>
      </p:sp>
      <p:sp>
        <p:nvSpPr>
          <p:cNvPr id="2" name="Footer Placeholder 1"/>
          <p:cNvSpPr>
            <a:spLocks noGrp="1"/>
          </p:cNvSpPr>
          <p:nvPr>
            <p:ph type="ftr" sz="quarter" idx="11"/>
          </p:nvPr>
        </p:nvSpPr>
        <p:spPr/>
        <p:txBody>
          <a:bodyPr/>
          <a:lstStyle/>
          <a:p>
            <a:pPr>
              <a:defRPr/>
            </a:pPr>
            <a:r>
              <a:rPr lang="en-US" smtClean="0"/>
              <a:t>Copyright 2011-2014 Kenneth M. Chipps Ph.D. www.chipps.com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Virtual Machine</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Every virtual machine has virtual devices that provide the same functionality as physical hardware, and have additional benefits in terms of portability, manageability, and security</a:t>
            </a:r>
          </a:p>
          <a:p>
            <a:pPr lvl="1"/>
            <a:r>
              <a:rPr lang="en-US" sz="2800" b="0" i="0" u="none" strike="noStrike" baseline="0" dirty="0" smtClean="0">
                <a:solidFill>
                  <a:schemeClr val="tx1"/>
                </a:solidFill>
                <a:latin typeface="+mn-lt"/>
                <a:ea typeface="+mn-ea"/>
                <a:cs typeface="+mn-cs"/>
              </a:rPr>
              <a:t>A virtual machine consists of several types of files that you store on a supported storage device</a:t>
            </a:r>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20</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546673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en-US" baseline="0" dirty="0" smtClean="0"/>
              <a:t> is a Virtual Machine</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The key files that make up a virtual machine are the configuration file, virtual disk file, NVRAM setting file, and the log file</a:t>
            </a:r>
          </a:p>
          <a:p>
            <a:pPr lvl="1"/>
            <a:r>
              <a:rPr lang="en-US" sz="2800" b="0" i="0" u="none" strike="noStrike" baseline="0" dirty="0" smtClean="0">
                <a:solidFill>
                  <a:schemeClr val="tx1"/>
                </a:solidFill>
                <a:latin typeface="+mn-lt"/>
                <a:ea typeface="+mn-ea"/>
                <a:cs typeface="+mn-cs"/>
              </a:rPr>
              <a:t>These are the files</a:t>
            </a:r>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21</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326222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Virtual Machine</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22</a:t>
            </a:fld>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60" t="69444" r="11805" b="6250"/>
          <a:stretch/>
        </p:blipFill>
        <p:spPr bwMode="auto">
          <a:xfrm>
            <a:off x="1295400" y="1651000"/>
            <a:ext cx="6587067"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486" t="42593" r="11979" b="34028"/>
          <a:stretch/>
        </p:blipFill>
        <p:spPr bwMode="auto">
          <a:xfrm>
            <a:off x="1295400" y="3429000"/>
            <a:ext cx="6587067" cy="171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170317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Architecture</a:t>
            </a:r>
            <a:endParaRPr lang="en-US" dirty="0"/>
          </a:p>
        </p:txBody>
      </p:sp>
      <p:sp>
        <p:nvSpPr>
          <p:cNvPr id="3" name="Content Placeholder 2"/>
          <p:cNvSpPr>
            <a:spLocks noGrp="1"/>
          </p:cNvSpPr>
          <p:nvPr>
            <p:ph idx="1"/>
          </p:nvPr>
        </p:nvSpPr>
        <p:spPr/>
        <p:txBody>
          <a:bodyPr/>
          <a:lstStyle/>
          <a:p>
            <a:r>
              <a:rPr lang="en-US" dirty="0" smtClean="0"/>
              <a:t>Virtualization has proceeded</a:t>
            </a:r>
            <a:r>
              <a:rPr lang="en-US" baseline="0" dirty="0" smtClean="0"/>
              <a:t> through two main</a:t>
            </a:r>
            <a:r>
              <a:rPr lang="en-US" dirty="0" smtClean="0"/>
              <a:t> architectures</a:t>
            </a:r>
          </a:p>
          <a:p>
            <a:pPr lvl="1"/>
            <a:r>
              <a:rPr lang="en-US" dirty="0" smtClean="0"/>
              <a:t>Full</a:t>
            </a:r>
          </a:p>
          <a:p>
            <a:pPr lvl="1"/>
            <a:r>
              <a:rPr lang="en-US" dirty="0" smtClean="0"/>
              <a:t>Paravirtualization</a:t>
            </a:r>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23</a:t>
            </a:fld>
            <a:endParaRPr lang="en-US" dirty="0"/>
          </a:p>
        </p:txBody>
      </p:sp>
    </p:spTree>
    <p:extLst>
      <p:ext uri="{BB962C8B-B14F-4D97-AF65-F5344CB8AC3E}">
        <p14:creationId xmlns:p14="http://schemas.microsoft.com/office/powerpoint/2010/main" val="1466752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Virtualization</a:t>
            </a:r>
            <a:endParaRPr lang="en-US" dirty="0"/>
          </a:p>
        </p:txBody>
      </p:sp>
      <p:sp>
        <p:nvSpPr>
          <p:cNvPr id="3" name="Content Placeholder 2"/>
          <p:cNvSpPr>
            <a:spLocks noGrp="1"/>
          </p:cNvSpPr>
          <p:nvPr>
            <p:ph idx="1"/>
          </p:nvPr>
        </p:nvSpPr>
        <p:spPr/>
        <p:txBody>
          <a:bodyPr/>
          <a:lstStyle/>
          <a:p>
            <a:r>
              <a:rPr lang="en-US" dirty="0" smtClean="0"/>
              <a:t>In full</a:t>
            </a:r>
            <a:r>
              <a:rPr lang="en-US" baseline="0" dirty="0" smtClean="0"/>
              <a:t> virtualization also called platform virtualization all of the hardware platform and its components such as the CPU, storage, networking, and even USB ports are virtualized</a:t>
            </a:r>
          </a:p>
          <a:p>
            <a:r>
              <a:rPr lang="en-US" baseline="0" dirty="0" smtClean="0"/>
              <a:t>The virtual machine operating system runs unmodified on a hypervisor</a:t>
            </a:r>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24</a:t>
            </a:fld>
            <a:endParaRPr lang="en-US" dirty="0"/>
          </a:p>
        </p:txBody>
      </p:sp>
    </p:spTree>
    <p:extLst>
      <p:ext uri="{BB962C8B-B14F-4D97-AF65-F5344CB8AC3E}">
        <p14:creationId xmlns:p14="http://schemas.microsoft.com/office/powerpoint/2010/main" val="2421018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Virtualization</a:t>
            </a:r>
            <a:endParaRPr lang="en-US" dirty="0"/>
          </a:p>
        </p:txBody>
      </p:sp>
      <p:sp>
        <p:nvSpPr>
          <p:cNvPr id="3" name="Content Placeholder 2"/>
          <p:cNvSpPr>
            <a:spLocks noGrp="1"/>
          </p:cNvSpPr>
          <p:nvPr>
            <p:ph idx="1"/>
          </p:nvPr>
        </p:nvSpPr>
        <p:spPr/>
        <p:txBody>
          <a:bodyPr/>
          <a:lstStyle/>
          <a:p>
            <a:r>
              <a:rPr lang="en-US" baseline="0" dirty="0" smtClean="0"/>
              <a:t>The hypervisor program is used to make the hardware available to the virtual machines</a:t>
            </a:r>
          </a:p>
          <a:p>
            <a:r>
              <a:rPr lang="en-US" baseline="0" dirty="0" smtClean="0"/>
              <a:t>The virtual machine contains the operating system and the applications</a:t>
            </a:r>
          </a:p>
          <a:p>
            <a:pPr lvl="0"/>
            <a:r>
              <a:rPr lang="en-US" dirty="0" smtClean="0"/>
              <a:t>There can</a:t>
            </a:r>
            <a:r>
              <a:rPr lang="en-US" baseline="0" dirty="0" smtClean="0"/>
              <a:t> be a performance reduction with this method</a:t>
            </a:r>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25</a:t>
            </a:fld>
            <a:endParaRPr lang="en-US" dirty="0"/>
          </a:p>
        </p:txBody>
      </p:sp>
    </p:spTree>
    <p:extLst>
      <p:ext uri="{BB962C8B-B14F-4D97-AF65-F5344CB8AC3E}">
        <p14:creationId xmlns:p14="http://schemas.microsoft.com/office/powerpoint/2010/main" val="2490027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Paravirtualization</a:t>
            </a:r>
            <a:endParaRPr lang="en-US" dirty="0"/>
          </a:p>
        </p:txBody>
      </p:sp>
      <p:sp>
        <p:nvSpPr>
          <p:cNvPr id="3" name="Content Placeholder 2"/>
          <p:cNvSpPr>
            <a:spLocks noGrp="1"/>
          </p:cNvSpPr>
          <p:nvPr>
            <p:ph idx="1"/>
          </p:nvPr>
        </p:nvSpPr>
        <p:spPr/>
        <p:txBody>
          <a:bodyPr/>
          <a:lstStyle/>
          <a:p>
            <a:r>
              <a:rPr lang="en-US" dirty="0" smtClean="0"/>
              <a:t>In paravirtualization the virtual machine may simulate</a:t>
            </a:r>
            <a:r>
              <a:rPr lang="en-US" baseline="0" dirty="0" smtClean="0"/>
              <a:t> the hardware or it may </a:t>
            </a:r>
            <a:r>
              <a:rPr lang="en-US" dirty="0" smtClean="0"/>
              <a:t>provide an API for</a:t>
            </a:r>
            <a:r>
              <a:rPr lang="en-US" baseline="0" dirty="0" smtClean="0"/>
              <a:t> use by the virtual machine operating system</a:t>
            </a:r>
          </a:p>
          <a:p>
            <a:r>
              <a:rPr lang="en-US" baseline="0" dirty="0" smtClean="0"/>
              <a:t>The API allows the virtual machine operating system and the tools added to it by the virtualization program to optimize its communication with the shareable resources so as to improve performance</a:t>
            </a:r>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26</a:t>
            </a:fld>
            <a:endParaRPr lang="en-US" dirty="0"/>
          </a:p>
        </p:txBody>
      </p:sp>
    </p:spTree>
    <p:extLst>
      <p:ext uri="{BB962C8B-B14F-4D97-AF65-F5344CB8AC3E}">
        <p14:creationId xmlns:p14="http://schemas.microsoft.com/office/powerpoint/2010/main" val="2764227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Form of Virtualization</a:t>
            </a:r>
            <a:endParaRPr lang="en-US" dirty="0"/>
          </a:p>
        </p:txBody>
      </p:sp>
      <p:sp>
        <p:nvSpPr>
          <p:cNvPr id="3" name="Content Placeholder 2"/>
          <p:cNvSpPr>
            <a:spLocks noGrp="1"/>
          </p:cNvSpPr>
          <p:nvPr>
            <p:ph idx="1"/>
          </p:nvPr>
        </p:nvSpPr>
        <p:spPr/>
        <p:txBody>
          <a:bodyPr/>
          <a:lstStyle/>
          <a:p>
            <a:r>
              <a:rPr lang="en-US" dirty="0" smtClean="0"/>
              <a:t>In practice the architecture</a:t>
            </a:r>
            <a:r>
              <a:rPr lang="en-US" baseline="0" dirty="0" smtClean="0"/>
              <a:t> used is not apparent or necessarily important to the end user as long as it delivers the performance required</a:t>
            </a:r>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27</a:t>
            </a:fld>
            <a:endParaRPr lang="en-US" dirty="0"/>
          </a:p>
        </p:txBody>
      </p:sp>
    </p:spTree>
    <p:extLst>
      <p:ext uri="{BB962C8B-B14F-4D97-AF65-F5344CB8AC3E}">
        <p14:creationId xmlns:p14="http://schemas.microsoft.com/office/powerpoint/2010/main" val="3878554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Virtualization</a:t>
            </a:r>
            <a:endParaRPr lang="en-US" dirty="0"/>
          </a:p>
        </p:txBody>
      </p:sp>
      <p:sp>
        <p:nvSpPr>
          <p:cNvPr id="3" name="Content Placeholder 2"/>
          <p:cNvSpPr>
            <a:spLocks noGrp="1"/>
          </p:cNvSpPr>
          <p:nvPr>
            <p:ph idx="1"/>
          </p:nvPr>
        </p:nvSpPr>
        <p:spPr/>
        <p:txBody>
          <a:bodyPr/>
          <a:lstStyle/>
          <a:p>
            <a:r>
              <a:rPr lang="en-US" baseline="0" dirty="0" smtClean="0"/>
              <a:t>Virtualization can be created in one of two ways</a:t>
            </a:r>
          </a:p>
          <a:p>
            <a:r>
              <a:rPr lang="en-US" baseline="0" dirty="0" smtClean="0"/>
              <a:t>First, where a virtual machine resides inside of a virtualization program running as an application inside of a regular operating system</a:t>
            </a:r>
          </a:p>
          <a:p>
            <a:r>
              <a:rPr lang="en-US" baseline="0" dirty="0" smtClean="0"/>
              <a:t>Second, by running directly on the hardware without any intervening program being present</a:t>
            </a:r>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28</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244025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Virtualization</a:t>
            </a:r>
            <a:endParaRPr lang="en-US" dirty="0"/>
          </a:p>
        </p:txBody>
      </p:sp>
      <p:sp>
        <p:nvSpPr>
          <p:cNvPr id="3" name="Content Placeholder 2"/>
          <p:cNvSpPr>
            <a:spLocks noGrp="1"/>
          </p:cNvSpPr>
          <p:nvPr>
            <p:ph idx="1"/>
          </p:nvPr>
        </p:nvSpPr>
        <p:spPr/>
        <p:txBody>
          <a:bodyPr/>
          <a:lstStyle/>
          <a:p>
            <a:r>
              <a:rPr lang="en-US" baseline="0" dirty="0" smtClean="0"/>
              <a:t>This is called hosted or bare metal virtualization</a:t>
            </a:r>
          </a:p>
          <a:p>
            <a:r>
              <a:rPr lang="en-US" baseline="0" dirty="0" smtClean="0"/>
              <a:t>Bare metal is also called Type 1 and hosted Type 2</a:t>
            </a:r>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29</a:t>
            </a:fld>
            <a:endParaRPr lang="en-US" dirty="0"/>
          </a:p>
        </p:txBody>
      </p:sp>
    </p:spTree>
    <p:extLst>
      <p:ext uri="{BB962C8B-B14F-4D97-AF65-F5344CB8AC3E}">
        <p14:creationId xmlns:p14="http://schemas.microsoft.com/office/powerpoint/2010/main" val="1260124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Virtualization</a:t>
            </a:r>
            <a:endParaRPr lang="en-US" dirty="0"/>
          </a:p>
        </p:txBody>
      </p:sp>
      <p:sp>
        <p:nvSpPr>
          <p:cNvPr id="3" name="Content Placeholder 2"/>
          <p:cNvSpPr>
            <a:spLocks noGrp="1"/>
          </p:cNvSpPr>
          <p:nvPr>
            <p:ph idx="1"/>
          </p:nvPr>
        </p:nvSpPr>
        <p:spPr/>
        <p:txBody>
          <a:bodyPr/>
          <a:lstStyle/>
          <a:p>
            <a:r>
              <a:rPr lang="en-US" dirty="0" smtClean="0"/>
              <a:t>Virtualization is creating something inside of something else</a:t>
            </a:r>
          </a:p>
          <a:p>
            <a:r>
              <a:rPr lang="en-US" dirty="0" smtClean="0"/>
              <a:t>In this case it is an abstraction of the physical resources of a computer</a:t>
            </a:r>
            <a:r>
              <a:rPr lang="en-US" baseline="0" dirty="0" smtClean="0"/>
              <a:t> to make those resources useable at the same time by a number of unrelated </a:t>
            </a:r>
            <a:r>
              <a:rPr lang="en-US" baseline="0" dirty="0" smtClean="0"/>
              <a:t>devices</a:t>
            </a:r>
            <a:endParaRPr lang="en-US" dirty="0" smtClean="0"/>
          </a:p>
          <a:p>
            <a:r>
              <a:rPr lang="en-US" dirty="0" smtClean="0"/>
              <a:t>The original form of virtualization was creating a computer inside</a:t>
            </a:r>
            <a:r>
              <a:rPr lang="en-US" baseline="0" dirty="0" smtClean="0"/>
              <a:t> of another computer, such as in server virtualization</a:t>
            </a:r>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3</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665505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Hosted v Bare Metal</a:t>
            </a:r>
            <a:endParaRPr lang="en-US" dirty="0"/>
          </a:p>
        </p:txBody>
      </p:sp>
      <p:sp>
        <p:nvSpPr>
          <p:cNvPr id="3" name="Content Placeholder 2"/>
          <p:cNvSpPr>
            <a:spLocks noGrp="1"/>
          </p:cNvSpPr>
          <p:nvPr>
            <p:ph idx="1"/>
          </p:nvPr>
        </p:nvSpPr>
        <p:spPr/>
        <p:txBody>
          <a:bodyPr/>
          <a:lstStyle/>
          <a:p>
            <a:endParaRPr lang="en-US" dirty="0" smtClean="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30</a:t>
            </a:fld>
            <a:endParaRPr lang="en-US" dirty="0"/>
          </a:p>
        </p:txBody>
      </p:sp>
      <p:pic>
        <p:nvPicPr>
          <p:cNvPr id="6" name="Picture 5"/>
          <p:cNvPicPr>
            <a:picLocks noChangeAspect="1"/>
          </p:cNvPicPr>
          <p:nvPr/>
        </p:nvPicPr>
        <p:blipFill rotWithShape="1">
          <a:blip r:embed="rId2"/>
          <a:srcRect l="2472" t="21795" r="37637" b="19596"/>
          <a:stretch/>
        </p:blipFill>
        <p:spPr>
          <a:xfrm>
            <a:off x="1427979" y="1600199"/>
            <a:ext cx="6192021" cy="4544608"/>
          </a:xfrm>
          <a:prstGeom prst="rect">
            <a:avLst/>
          </a:prstGeom>
        </p:spPr>
      </p:pic>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804272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Hosted Machine Virtualization</a:t>
            </a:r>
            <a:endParaRPr lang="en-US" dirty="0"/>
          </a:p>
        </p:txBody>
      </p:sp>
      <p:sp>
        <p:nvSpPr>
          <p:cNvPr id="3" name="Content Placeholder 2"/>
          <p:cNvSpPr>
            <a:spLocks noGrp="1"/>
          </p:cNvSpPr>
          <p:nvPr>
            <p:ph idx="1"/>
          </p:nvPr>
        </p:nvSpPr>
        <p:spPr/>
        <p:txBody>
          <a:bodyPr/>
          <a:lstStyle/>
          <a:p>
            <a:r>
              <a:rPr lang="en-US" baseline="0" dirty="0" smtClean="0"/>
              <a:t>In hosted virtualization each virtual machine makes use of the host computer hardware through the virtualization program running as an application on the host computer</a:t>
            </a:r>
            <a:endParaRPr lang="en-US" dirty="0" smtClean="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31</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720220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Hosted Machine Virtualization</a:t>
            </a:r>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32</a:t>
            </a:fld>
            <a:endParaRPr lang="en-US" dirty="0"/>
          </a:p>
        </p:txBody>
      </p:sp>
      <p:pic>
        <p:nvPicPr>
          <p:cNvPr id="6" name="Picture 5"/>
          <p:cNvPicPr>
            <a:picLocks noChangeAspect="1"/>
          </p:cNvPicPr>
          <p:nvPr/>
        </p:nvPicPr>
        <p:blipFill rotWithShape="1">
          <a:blip r:embed="rId2"/>
          <a:srcRect l="2472" t="22161" r="37637" b="19597"/>
          <a:stretch/>
        </p:blipFill>
        <p:spPr>
          <a:xfrm>
            <a:off x="1371600" y="1600200"/>
            <a:ext cx="6250436" cy="4558755"/>
          </a:xfrm>
          <a:prstGeom prst="rect">
            <a:avLst/>
          </a:prstGeom>
        </p:spPr>
      </p:pic>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652266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Hosted Machine Virtualization</a:t>
            </a:r>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33</a:t>
            </a:fld>
            <a:endParaRPr lang="en-US" dirty="0"/>
          </a:p>
        </p:txBody>
      </p:sp>
      <p:pic>
        <p:nvPicPr>
          <p:cNvPr id="6" name="Picture 5"/>
          <p:cNvPicPr>
            <a:picLocks noChangeAspect="1"/>
          </p:cNvPicPr>
          <p:nvPr/>
        </p:nvPicPr>
        <p:blipFill rotWithShape="1">
          <a:blip r:embed="rId2"/>
          <a:srcRect l="2472" t="22527" r="37912" b="19963"/>
          <a:stretch/>
        </p:blipFill>
        <p:spPr>
          <a:xfrm>
            <a:off x="1371600" y="1600200"/>
            <a:ext cx="6221735" cy="4501460"/>
          </a:xfrm>
          <a:prstGeom prst="rect">
            <a:avLst/>
          </a:prstGeom>
        </p:spPr>
      </p:pic>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784479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Bare Metal Virtualization</a:t>
            </a:r>
            <a:endParaRPr lang="en-US" dirty="0"/>
          </a:p>
        </p:txBody>
      </p:sp>
      <p:sp>
        <p:nvSpPr>
          <p:cNvPr id="3" name="Content Placeholder 2"/>
          <p:cNvSpPr>
            <a:spLocks noGrp="1"/>
          </p:cNvSpPr>
          <p:nvPr>
            <p:ph idx="1"/>
          </p:nvPr>
        </p:nvSpPr>
        <p:spPr/>
        <p:txBody>
          <a:bodyPr/>
          <a:lstStyle/>
          <a:p>
            <a:r>
              <a:rPr lang="en-US" dirty="0" smtClean="0"/>
              <a:t>Unlike the hosted</a:t>
            </a:r>
            <a:r>
              <a:rPr lang="en-US" baseline="0" dirty="0" smtClean="0"/>
              <a:t> approach where a regular operating system is installed and the virtual computers are created inside of an application running on that operating system in the bare metal method a kernel and its supporting processes constitute the operating system</a:t>
            </a:r>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34</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175218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Bare Metal Virtualization</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35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06" t="46065" r="11111" b="15509"/>
          <a:stretch/>
        </p:blipFill>
        <p:spPr bwMode="auto">
          <a:xfrm>
            <a:off x="491780" y="1660476"/>
            <a:ext cx="8195020" cy="306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778425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Bare Metal Virtualization</a:t>
            </a:r>
            <a:endParaRPr lang="en-US" dirty="0"/>
          </a:p>
        </p:txBody>
      </p:sp>
      <p:sp>
        <p:nvSpPr>
          <p:cNvPr id="3" name="Content Placeholder 2"/>
          <p:cNvSpPr>
            <a:spLocks noGrp="1"/>
          </p:cNvSpPr>
          <p:nvPr>
            <p:ph idx="1"/>
          </p:nvPr>
        </p:nvSpPr>
        <p:spPr/>
        <p:txBody>
          <a:bodyPr/>
          <a:lstStyle/>
          <a:p>
            <a:r>
              <a:rPr lang="en-US" dirty="0" smtClean="0"/>
              <a:t>The main</a:t>
            </a:r>
            <a:r>
              <a:rPr lang="en-US" baseline="0" dirty="0" smtClean="0"/>
              <a:t> </a:t>
            </a:r>
            <a:r>
              <a:rPr lang="en-US" dirty="0" smtClean="0"/>
              <a:t>use</a:t>
            </a:r>
            <a:r>
              <a:rPr lang="en-US" baseline="0" dirty="0" smtClean="0"/>
              <a:t> of bare metal virtualization is in a datacenter</a:t>
            </a:r>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36</a:t>
            </a:fld>
            <a:endParaRPr lang="en-US" dirty="0"/>
          </a:p>
        </p:txBody>
      </p:sp>
    </p:spTree>
    <p:extLst>
      <p:ext uri="{BB962C8B-B14F-4D97-AF65-F5344CB8AC3E}">
        <p14:creationId xmlns:p14="http://schemas.microsoft.com/office/powerpoint/2010/main" val="1273558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Vendors</a:t>
            </a:r>
            <a:endParaRPr lang="en-US" dirty="0"/>
          </a:p>
        </p:txBody>
      </p:sp>
      <p:sp>
        <p:nvSpPr>
          <p:cNvPr id="3" name="Content Placeholder 2"/>
          <p:cNvSpPr>
            <a:spLocks noGrp="1"/>
          </p:cNvSpPr>
          <p:nvPr>
            <p:ph idx="1"/>
          </p:nvPr>
        </p:nvSpPr>
        <p:spPr/>
        <p:txBody>
          <a:bodyPr/>
          <a:lstStyle/>
          <a:p>
            <a:r>
              <a:rPr lang="en-US" dirty="0" smtClean="0"/>
              <a:t>There are several</a:t>
            </a:r>
            <a:r>
              <a:rPr lang="en-US" baseline="0" dirty="0" smtClean="0"/>
              <a:t> organizations in the virtualization space both for-profit and open source</a:t>
            </a:r>
          </a:p>
          <a:p>
            <a:r>
              <a:rPr lang="en-US" baseline="0" dirty="0" smtClean="0"/>
              <a:t>The major players are</a:t>
            </a:r>
          </a:p>
          <a:p>
            <a:pPr lvl="1"/>
            <a:r>
              <a:rPr lang="en-US" dirty="0" smtClean="0"/>
              <a:t>VMware for servers</a:t>
            </a:r>
          </a:p>
          <a:p>
            <a:pPr lvl="1"/>
            <a:r>
              <a:rPr lang="en-US" dirty="0" smtClean="0"/>
              <a:t>Microsoft for</a:t>
            </a:r>
            <a:r>
              <a:rPr lang="en-US" baseline="0" dirty="0" smtClean="0"/>
              <a:t> servers</a:t>
            </a:r>
            <a:endParaRPr lang="en-US" dirty="0" smtClean="0"/>
          </a:p>
          <a:p>
            <a:pPr lvl="1"/>
            <a:r>
              <a:rPr lang="en-US" dirty="0" smtClean="0"/>
              <a:t>Citrix for</a:t>
            </a:r>
            <a:r>
              <a:rPr lang="en-US" baseline="0" dirty="0" smtClean="0"/>
              <a:t> desktops</a:t>
            </a:r>
            <a:endParaRPr lang="en-US" dirty="0" smtClean="0"/>
          </a:p>
          <a:p>
            <a:pPr lvl="1"/>
            <a:r>
              <a:rPr lang="en-US" dirty="0" err="1" smtClean="0"/>
              <a:t>Xen</a:t>
            </a:r>
            <a:endParaRPr lang="en-US" dirty="0" smtClean="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37</a:t>
            </a:fld>
            <a:endParaRPr lang="en-US" dirty="0"/>
          </a:p>
        </p:txBody>
      </p:sp>
    </p:spTree>
    <p:extLst>
      <p:ext uri="{BB962C8B-B14F-4D97-AF65-F5344CB8AC3E}">
        <p14:creationId xmlns:p14="http://schemas.microsoft.com/office/powerpoint/2010/main" val="653605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Practical Example</a:t>
            </a:r>
            <a:endParaRPr lang="en-US" dirty="0"/>
          </a:p>
        </p:txBody>
      </p:sp>
      <p:sp>
        <p:nvSpPr>
          <p:cNvPr id="3" name="Content Placeholder 2"/>
          <p:cNvSpPr>
            <a:spLocks noGrp="1"/>
          </p:cNvSpPr>
          <p:nvPr>
            <p:ph idx="1"/>
          </p:nvPr>
        </p:nvSpPr>
        <p:spPr/>
        <p:txBody>
          <a:bodyPr/>
          <a:lstStyle/>
          <a:p>
            <a:r>
              <a:rPr lang="en-US" dirty="0" smtClean="0"/>
              <a:t>A practical example of the benefits</a:t>
            </a:r>
            <a:r>
              <a:rPr lang="en-US" baseline="0" dirty="0" smtClean="0"/>
              <a:t> of virtualization can be seen in a computer reduction project I undertook</a:t>
            </a:r>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38</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580322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Practical Example</a:t>
            </a:r>
            <a:endParaRPr lang="en-US" dirty="0"/>
          </a:p>
        </p:txBody>
      </p:sp>
      <p:sp>
        <p:nvSpPr>
          <p:cNvPr id="3" name="Content Placeholder 2"/>
          <p:cNvSpPr>
            <a:spLocks noGrp="1"/>
          </p:cNvSpPr>
          <p:nvPr>
            <p:ph idx="1"/>
          </p:nvPr>
        </p:nvSpPr>
        <p:spPr/>
        <p:txBody>
          <a:bodyPr/>
          <a:lstStyle/>
          <a:p>
            <a:r>
              <a:rPr lang="en-US" baseline="0" dirty="0" smtClean="0"/>
              <a:t>In my house four computers were being used to run applications including</a:t>
            </a:r>
          </a:p>
          <a:p>
            <a:pPr lvl="1"/>
            <a:r>
              <a:rPr lang="en-US" baseline="0" dirty="0" smtClean="0"/>
              <a:t>Weather station - lightning detector</a:t>
            </a:r>
          </a:p>
          <a:p>
            <a:pPr lvl="1"/>
            <a:r>
              <a:rPr lang="en-US" baseline="0" dirty="0" smtClean="0"/>
              <a:t>Internet connection usage - radio frequency spectrum usage - electrical power monitor</a:t>
            </a:r>
          </a:p>
          <a:p>
            <a:pPr lvl="1"/>
            <a:r>
              <a:rPr lang="en-US" baseline="0" dirty="0" smtClean="0"/>
              <a:t>Cameras on the house - cameras on the horse pasture</a:t>
            </a:r>
          </a:p>
          <a:p>
            <a:pPr lvl="1"/>
            <a:r>
              <a:rPr lang="en-US" baseline="0" dirty="0" smtClean="0"/>
              <a:t>Cameras in the horse </a:t>
            </a:r>
            <a:r>
              <a:rPr lang="en-US" baseline="0" dirty="0" smtClean="0"/>
              <a:t>barn</a:t>
            </a:r>
            <a:endParaRPr lang="en-US" baseline="0" dirty="0" smtClean="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39</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057299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Virtualization</a:t>
            </a:r>
            <a:endParaRPr lang="en-US" dirty="0"/>
          </a:p>
        </p:txBody>
      </p:sp>
      <p:sp>
        <p:nvSpPr>
          <p:cNvPr id="3" name="Content Placeholder 2"/>
          <p:cNvSpPr>
            <a:spLocks noGrp="1"/>
          </p:cNvSpPr>
          <p:nvPr>
            <p:ph idx="1"/>
          </p:nvPr>
        </p:nvSpPr>
        <p:spPr/>
        <p:txBody>
          <a:bodyPr/>
          <a:lstStyle/>
          <a:p>
            <a:r>
              <a:rPr lang="en-US" baseline="0" dirty="0" smtClean="0"/>
              <a:t>To the user it appears that there are multiple independent computers running on a single set of hardware</a:t>
            </a:r>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4</a:t>
            </a:fld>
            <a:endParaRPr lang="en-US" dirty="0"/>
          </a:p>
        </p:txBody>
      </p:sp>
    </p:spTree>
    <p:extLst>
      <p:ext uri="{BB962C8B-B14F-4D97-AF65-F5344CB8AC3E}">
        <p14:creationId xmlns:p14="http://schemas.microsoft.com/office/powerpoint/2010/main" val="2974891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sp>
        <p:nvSpPr>
          <p:cNvPr id="3" name="Content Placeholder 2"/>
          <p:cNvSpPr>
            <a:spLocks noGrp="1"/>
          </p:cNvSpPr>
          <p:nvPr>
            <p:ph idx="1"/>
          </p:nvPr>
        </p:nvSpPr>
        <p:spPr/>
        <p:txBody>
          <a:bodyPr/>
          <a:lstStyle/>
          <a:p>
            <a:pPr lvl="0"/>
            <a:r>
              <a:rPr lang="en-US" dirty="0" smtClean="0"/>
              <a:t>Each set of these ran on its own physical computer</a:t>
            </a:r>
          </a:p>
          <a:p>
            <a:r>
              <a:rPr lang="en-US" dirty="0" smtClean="0"/>
              <a:t>This </a:t>
            </a:r>
            <a:r>
              <a:rPr lang="en-US" dirty="0" smtClean="0"/>
              <a:t>many computers</a:t>
            </a:r>
            <a:r>
              <a:rPr lang="en-US" baseline="0" dirty="0" smtClean="0"/>
              <a:t> required considerable hardware expense to setup</a:t>
            </a:r>
          </a:p>
          <a:p>
            <a:r>
              <a:rPr lang="en-US" baseline="0" dirty="0" smtClean="0"/>
              <a:t>In addition, they created quite a heat </a:t>
            </a:r>
            <a:r>
              <a:rPr lang="en-US" baseline="0" dirty="0" smtClean="0"/>
              <a:t>load</a:t>
            </a:r>
            <a:endParaRPr lang="en-US" baseline="0" dirty="0" smtClean="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40</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9134879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sp>
        <p:nvSpPr>
          <p:cNvPr id="3" name="Content Placeholder 2"/>
          <p:cNvSpPr>
            <a:spLocks noGrp="1"/>
          </p:cNvSpPr>
          <p:nvPr>
            <p:ph idx="1"/>
          </p:nvPr>
        </p:nvSpPr>
        <p:spPr/>
        <p:txBody>
          <a:bodyPr/>
          <a:lstStyle/>
          <a:p>
            <a:r>
              <a:rPr lang="en-US" baseline="0" dirty="0" smtClean="0"/>
              <a:t>Instead of buying an air conditioner just for the room that housed these computers it was decided to attempt to use a single computer running four virtual machines</a:t>
            </a:r>
          </a:p>
          <a:p>
            <a:r>
              <a:rPr lang="en-US" baseline="0" dirty="0" smtClean="0"/>
              <a:t>This was primarily to reduce the heat load</a:t>
            </a:r>
            <a:endParaRPr lang="en-US" dirty="0" smtClean="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41</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982056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Practical</a:t>
            </a:r>
            <a:r>
              <a:rPr lang="en-US" baseline="0" dirty="0" smtClean="0"/>
              <a:t> Example</a:t>
            </a:r>
            <a:endParaRPr lang="en-US" dirty="0"/>
          </a:p>
        </p:txBody>
      </p:sp>
      <p:sp>
        <p:nvSpPr>
          <p:cNvPr id="3" name="Content Placeholder 2"/>
          <p:cNvSpPr>
            <a:spLocks noGrp="1"/>
          </p:cNvSpPr>
          <p:nvPr>
            <p:ph idx="1"/>
          </p:nvPr>
        </p:nvSpPr>
        <p:spPr/>
        <p:txBody>
          <a:bodyPr/>
          <a:lstStyle/>
          <a:p>
            <a:r>
              <a:rPr lang="en-US" smtClean="0"/>
              <a:t>The hardware used for this consisted of</a:t>
            </a:r>
          </a:p>
          <a:p>
            <a:pPr lvl="1"/>
            <a:r>
              <a:rPr lang="en-US" smtClean="0"/>
              <a:t>Asus P6T Deluxe motherboard</a:t>
            </a:r>
          </a:p>
          <a:p>
            <a:pPr lvl="1"/>
            <a:r>
              <a:rPr lang="en-US" smtClean="0"/>
              <a:t>6GB of memory</a:t>
            </a:r>
          </a:p>
          <a:p>
            <a:pPr lvl="1"/>
            <a:r>
              <a:rPr lang="en-US" smtClean="0"/>
              <a:t>Two two port</a:t>
            </a:r>
            <a:r>
              <a:rPr lang="en-US" baseline="0" smtClean="0"/>
              <a:t> video cards</a:t>
            </a:r>
          </a:p>
          <a:p>
            <a:pPr lvl="1"/>
            <a:r>
              <a:rPr lang="en-US" baseline="0" smtClean="0"/>
              <a:t>Four monitors with one for each virtual machine</a:t>
            </a:r>
          </a:p>
          <a:p>
            <a:pPr lvl="0"/>
            <a:r>
              <a:rPr lang="en-US" smtClean="0"/>
              <a:t>This proved to be more than enough power to run these four virtual machines</a:t>
            </a:r>
          </a:p>
          <a:p>
            <a:pPr lvl="0"/>
            <a:r>
              <a:rPr lang="en-US" smtClean="0"/>
              <a:t>The load is quite low</a:t>
            </a:r>
            <a:endParaRPr lang="en-US"/>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42</a:t>
            </a:fld>
            <a:endParaRPr lang="en-US" dirty="0"/>
          </a:p>
        </p:txBody>
      </p:sp>
    </p:spTree>
    <p:extLst>
      <p:ext uri="{BB962C8B-B14F-4D97-AF65-F5344CB8AC3E}">
        <p14:creationId xmlns:p14="http://schemas.microsoft.com/office/powerpoint/2010/main" val="1675864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sp>
        <p:nvSpPr>
          <p:cNvPr id="3" name="Content Placeholder 2"/>
          <p:cNvSpPr>
            <a:spLocks noGrp="1"/>
          </p:cNvSpPr>
          <p:nvPr>
            <p:ph idx="1"/>
          </p:nvPr>
        </p:nvSpPr>
        <p:spPr/>
        <p:txBody>
          <a:bodyPr/>
          <a:lstStyle/>
          <a:p>
            <a:r>
              <a:rPr lang="en-US" dirty="0" smtClean="0"/>
              <a:t>Here is the result</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43</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12423110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7358" y="1600200"/>
            <a:ext cx="3009283" cy="4525963"/>
          </a:xfrm>
        </p:spPr>
      </p:pic>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44</a:t>
            </a:fld>
            <a:endParaRPr lang="en-US" dirty="0"/>
          </a:p>
        </p:txBody>
      </p:sp>
      <p:sp>
        <p:nvSpPr>
          <p:cNvPr id="3" name="Footer Placeholder 2"/>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957053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45</a:t>
            </a:fld>
            <a:endParaRPr lang="en-US" dirty="0"/>
          </a:p>
        </p:txBody>
      </p:sp>
      <p:sp>
        <p:nvSpPr>
          <p:cNvPr id="3" name="Footer Placeholder 2"/>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648128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46</a:t>
            </a:fld>
            <a:endParaRPr lang="en-US" dirty="0"/>
          </a:p>
        </p:txBody>
      </p:sp>
      <p:sp>
        <p:nvSpPr>
          <p:cNvPr id="3" name="Footer Placeholder 2"/>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643265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47</a:t>
            </a:fld>
            <a:endParaRPr lang="en-US" dirty="0"/>
          </a:p>
        </p:txBody>
      </p:sp>
      <p:sp>
        <p:nvSpPr>
          <p:cNvPr id="3" name="Footer Placeholder 2"/>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225235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48</a:t>
            </a:fld>
            <a:endParaRPr lang="en-US" dirty="0"/>
          </a:p>
        </p:txBody>
      </p:sp>
      <p:sp>
        <p:nvSpPr>
          <p:cNvPr id="3" name="Footer Placeholder 2"/>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3618695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49</a:t>
            </a:fld>
            <a:endParaRPr lang="en-US" dirty="0"/>
          </a:p>
        </p:txBody>
      </p:sp>
      <p:sp>
        <p:nvSpPr>
          <p:cNvPr id="3" name="Footer Placeholder 2"/>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941551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Virtualization</a:t>
            </a:r>
            <a:endParaRPr lang="en-US" dirty="0"/>
          </a:p>
        </p:txBody>
      </p:sp>
      <p:sp>
        <p:nvSpPr>
          <p:cNvPr id="3" name="Content Placeholder 2"/>
          <p:cNvSpPr>
            <a:spLocks noGrp="1"/>
          </p:cNvSpPr>
          <p:nvPr>
            <p:ph idx="1"/>
          </p:nvPr>
        </p:nvSpPr>
        <p:spPr/>
        <p:txBody>
          <a:bodyPr/>
          <a:lstStyle/>
          <a:p>
            <a:r>
              <a:rPr lang="en-US" dirty="0" smtClean="0"/>
              <a:t>The main uses of virtualization are</a:t>
            </a:r>
          </a:p>
          <a:p>
            <a:pPr lvl="1"/>
            <a:r>
              <a:rPr lang="en-US" dirty="0" smtClean="0"/>
              <a:t>Make better use of hardware to reduce hardware and cooling costs</a:t>
            </a:r>
          </a:p>
          <a:p>
            <a:pPr lvl="1"/>
            <a:r>
              <a:rPr lang="en-US" dirty="0" smtClean="0"/>
              <a:t>Setup new computers faster using virtual machine prebuilt templates</a:t>
            </a:r>
          </a:p>
          <a:p>
            <a:pPr lvl="1"/>
            <a:r>
              <a:rPr lang="en-US" dirty="0" smtClean="0"/>
              <a:t>Improve</a:t>
            </a:r>
            <a:r>
              <a:rPr lang="en-US" baseline="0" dirty="0" smtClean="0"/>
              <a:t> availability by moving virtual machines from hardware under repair</a:t>
            </a:r>
            <a:endParaRPr lang="en-US" dirty="0" smtClean="0"/>
          </a:p>
          <a:p>
            <a:pPr lvl="1"/>
            <a:r>
              <a:rPr lang="en-US" dirty="0" smtClean="0"/>
              <a:t>Control end user environments</a:t>
            </a:r>
          </a:p>
          <a:p>
            <a:pPr lvl="1"/>
            <a:r>
              <a:rPr lang="en-US" smtClean="0"/>
              <a:t>Test</a:t>
            </a:r>
            <a:r>
              <a:rPr lang="en-US" baseline="0" smtClean="0"/>
              <a:t> during software development</a:t>
            </a:r>
            <a:endParaRPr lang="en-US" baseline="0" dirty="0" smtClean="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5</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13716736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50</a:t>
            </a:fld>
            <a:endParaRPr lang="en-US" dirty="0"/>
          </a:p>
        </p:txBody>
      </p:sp>
      <p:sp>
        <p:nvSpPr>
          <p:cNvPr id="3" name="Footer Placeholder 2"/>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4266926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51</a:t>
            </a:fld>
            <a:endParaRPr lang="en-US" dirty="0"/>
          </a:p>
        </p:txBody>
      </p:sp>
      <p:sp>
        <p:nvSpPr>
          <p:cNvPr id="3" name="Footer Placeholder 2"/>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7678761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52</a:t>
            </a:fld>
            <a:endParaRPr lang="en-US" dirty="0"/>
          </a:p>
        </p:txBody>
      </p:sp>
      <p:sp>
        <p:nvSpPr>
          <p:cNvPr id="3" name="Footer Placeholder 2"/>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3029046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Example</a:t>
            </a:r>
          </a:p>
        </p:txBody>
      </p:sp>
      <p:sp>
        <p:nvSpPr>
          <p:cNvPr id="3" name="Content Placeholder 2"/>
          <p:cNvSpPr>
            <a:spLocks noGrp="1"/>
          </p:cNvSpPr>
          <p:nvPr>
            <p:ph idx="1"/>
          </p:nvPr>
        </p:nvSpPr>
        <p:spPr/>
        <p:txBody>
          <a:bodyPr/>
          <a:lstStyle/>
          <a:p>
            <a:r>
              <a:rPr lang="en-US" dirty="0" smtClean="0"/>
              <a:t>All of this from</a:t>
            </a:r>
            <a:r>
              <a:rPr lang="en-US" baseline="0" dirty="0" smtClean="0"/>
              <a:t> a single computer that requires very little processing power</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53</a:t>
            </a:fld>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2695987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Virtualization</a:t>
            </a:r>
            <a:endParaRPr lang="en-US" dirty="0"/>
          </a:p>
        </p:txBody>
      </p:sp>
      <p:sp>
        <p:nvSpPr>
          <p:cNvPr id="3" name="Content Placeholder 2"/>
          <p:cNvSpPr>
            <a:spLocks noGrp="1"/>
          </p:cNvSpPr>
          <p:nvPr>
            <p:ph idx="1"/>
          </p:nvPr>
        </p:nvSpPr>
        <p:spPr/>
        <p:txBody>
          <a:bodyPr/>
          <a:lstStyle/>
          <a:p>
            <a:pPr lvl="1"/>
            <a:r>
              <a:rPr lang="en-US" baseline="0" dirty="0" smtClean="0"/>
              <a:t>Test before deployment of software or hardware</a:t>
            </a:r>
            <a:endParaRPr lang="en-US" dirty="0"/>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6</a:t>
            </a:fld>
            <a:endParaRPr lang="en-US" dirty="0"/>
          </a:p>
        </p:txBody>
      </p:sp>
    </p:spTree>
    <p:extLst>
      <p:ext uri="{BB962C8B-B14F-4D97-AF65-F5344CB8AC3E}">
        <p14:creationId xmlns:p14="http://schemas.microsoft.com/office/powerpoint/2010/main" val="817573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Virtualization</a:t>
            </a:r>
            <a:endParaRPr lang="en-US" dirty="0"/>
          </a:p>
        </p:txBody>
      </p:sp>
      <p:sp>
        <p:nvSpPr>
          <p:cNvPr id="3" name="Content Placeholder 2"/>
          <p:cNvSpPr>
            <a:spLocks noGrp="1"/>
          </p:cNvSpPr>
          <p:nvPr>
            <p:ph idx="1"/>
          </p:nvPr>
        </p:nvSpPr>
        <p:spPr/>
        <p:txBody>
          <a:bodyPr/>
          <a:lstStyle/>
          <a:p>
            <a:r>
              <a:rPr lang="en-US" dirty="0" smtClean="0"/>
              <a:t>Virtualization has expanded</a:t>
            </a:r>
            <a:r>
              <a:rPr lang="en-US" baseline="0" dirty="0" smtClean="0"/>
              <a:t> beyond just servers</a:t>
            </a:r>
          </a:p>
          <a:p>
            <a:r>
              <a:rPr lang="en-US" baseline="0" dirty="0" smtClean="0"/>
              <a:t>Currently things virtualized include</a:t>
            </a:r>
          </a:p>
          <a:p>
            <a:pPr lvl="1"/>
            <a:r>
              <a:rPr lang="en-US" dirty="0" smtClean="0"/>
              <a:t>Servers</a:t>
            </a:r>
          </a:p>
          <a:p>
            <a:pPr lvl="1"/>
            <a:r>
              <a:rPr lang="en-US" dirty="0" smtClean="0"/>
              <a:t>Desktops</a:t>
            </a:r>
          </a:p>
          <a:p>
            <a:pPr lvl="1"/>
            <a:r>
              <a:rPr lang="en-US" dirty="0" smtClean="0"/>
              <a:t>Storage</a:t>
            </a:r>
          </a:p>
          <a:p>
            <a:pPr lvl="1"/>
            <a:r>
              <a:rPr lang="en-US" dirty="0" smtClean="0"/>
              <a:t>Networks</a:t>
            </a:r>
          </a:p>
          <a:p>
            <a:pPr lvl="1"/>
            <a:r>
              <a:rPr lang="en-US" dirty="0" smtClean="0"/>
              <a:t>Applications</a:t>
            </a:r>
          </a:p>
        </p:txBody>
      </p:sp>
      <p:sp>
        <p:nvSpPr>
          <p:cNvPr id="4" name="Footer Placeholder 3"/>
          <p:cNvSpPr>
            <a:spLocks noGrp="1"/>
          </p:cNvSpPr>
          <p:nvPr>
            <p:ph type="ftr" sz="quarter" idx="11"/>
          </p:nvPr>
        </p:nvSpPr>
        <p:spPr/>
        <p:txBody>
          <a:bodyPr/>
          <a:lstStyle/>
          <a:p>
            <a:pPr>
              <a:defRPr/>
            </a:pPr>
            <a:r>
              <a:rPr lang="en-US" smtClean="0"/>
              <a:t>Copyright 2011-2014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BD066C78-26B5-4C58-BDA8-9BE4CA4112A5}" type="slidenum">
              <a:rPr lang="en-US" smtClean="0"/>
              <a:pPr>
                <a:defRPr/>
              </a:pPr>
              <a:t>7</a:t>
            </a:fld>
            <a:endParaRPr lang="en-US" dirty="0"/>
          </a:p>
        </p:txBody>
      </p:sp>
    </p:spTree>
    <p:extLst>
      <p:ext uri="{BB962C8B-B14F-4D97-AF65-F5344CB8AC3E}">
        <p14:creationId xmlns:p14="http://schemas.microsoft.com/office/powerpoint/2010/main" val="645571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Server Virtualization</a:t>
            </a:r>
          </a:p>
        </p:txBody>
      </p:sp>
      <p:sp>
        <p:nvSpPr>
          <p:cNvPr id="43011" name="Rectangle 3"/>
          <p:cNvSpPr>
            <a:spLocks noGrp="1" noChangeArrowheads="1"/>
          </p:cNvSpPr>
          <p:nvPr>
            <p:ph idx="1"/>
          </p:nvPr>
        </p:nvSpPr>
        <p:spPr/>
        <p:txBody>
          <a:bodyPr/>
          <a:lstStyle/>
          <a:p>
            <a:pPr eaLnBrk="1" hangingPunct="1"/>
            <a:r>
              <a:rPr lang="en-US" dirty="0" smtClean="0"/>
              <a:t>At present multiple server virtualization is the main use of this technology</a:t>
            </a:r>
          </a:p>
          <a:p>
            <a:pPr eaLnBrk="1" hangingPunct="1"/>
            <a:r>
              <a:rPr lang="en-US" dirty="0" smtClean="0"/>
              <a:t>Here is part of a report on this from Infoworld from September 2006 where they explain the benefits and cautions concerning</a:t>
            </a:r>
            <a:r>
              <a:rPr lang="en-US" baseline="0" dirty="0" smtClean="0"/>
              <a:t> server virtualization</a:t>
            </a:r>
            <a:endParaRPr lang="en-US" dirty="0" smtClean="0"/>
          </a:p>
        </p:txBody>
      </p:sp>
      <p:sp>
        <p:nvSpPr>
          <p:cNvPr id="43013" name="Slide Number Placeholder 5"/>
          <p:cNvSpPr>
            <a:spLocks noGrp="1"/>
          </p:cNvSpPr>
          <p:nvPr>
            <p:ph type="sldNum" sz="quarter" idx="12"/>
          </p:nvPr>
        </p:nvSpPr>
        <p:spPr>
          <a:noFill/>
        </p:spPr>
        <p:txBody>
          <a:bodyPr/>
          <a:lstStyle/>
          <a:p>
            <a:fld id="{F2A8F387-F6BF-471C-9057-D8E5992B74E9}" type="slidenum">
              <a:rPr lang="en-US" smtClean="0"/>
              <a:pPr/>
              <a:t>8</a:t>
            </a:fld>
            <a:endParaRPr lang="en-US" dirty="0" smtClean="0"/>
          </a:p>
        </p:txBody>
      </p:sp>
      <p:sp>
        <p:nvSpPr>
          <p:cNvPr id="2" name="Footer Placeholder 1"/>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1662475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Server Virtualization</a:t>
            </a:r>
          </a:p>
        </p:txBody>
      </p:sp>
      <p:sp>
        <p:nvSpPr>
          <p:cNvPr id="45059" name="Rectangle 3"/>
          <p:cNvSpPr>
            <a:spLocks noGrp="1" noChangeArrowheads="1"/>
          </p:cNvSpPr>
          <p:nvPr>
            <p:ph idx="1"/>
          </p:nvPr>
        </p:nvSpPr>
        <p:spPr/>
        <p:txBody>
          <a:bodyPr/>
          <a:lstStyle/>
          <a:p>
            <a:pPr lvl="1" eaLnBrk="1" hangingPunct="1"/>
            <a:r>
              <a:rPr lang="en-US" dirty="0" smtClean="0"/>
              <a:t>Server virtualization divides a physical server into multiple virtual machines, each of which can run its own isolated operating environment and applications</a:t>
            </a:r>
          </a:p>
          <a:p>
            <a:pPr lvl="1" eaLnBrk="1" hangingPunct="1"/>
            <a:r>
              <a:rPr lang="en-US" dirty="0" smtClean="0"/>
              <a:t>That means less hardware, reduced power and cooling costs, and extended datacenter life</a:t>
            </a:r>
          </a:p>
        </p:txBody>
      </p:sp>
      <p:sp>
        <p:nvSpPr>
          <p:cNvPr id="45061" name="Slide Number Placeholder 5"/>
          <p:cNvSpPr>
            <a:spLocks noGrp="1"/>
          </p:cNvSpPr>
          <p:nvPr>
            <p:ph type="sldNum" sz="quarter" idx="12"/>
          </p:nvPr>
        </p:nvSpPr>
        <p:spPr>
          <a:noFill/>
        </p:spPr>
        <p:txBody>
          <a:bodyPr/>
          <a:lstStyle/>
          <a:p>
            <a:fld id="{8531724C-DE47-4CD3-A1B9-DA3F11C57F9C}" type="slidenum">
              <a:rPr lang="en-US" smtClean="0"/>
              <a:pPr/>
              <a:t>9</a:t>
            </a:fld>
            <a:endParaRPr lang="en-US" dirty="0" smtClean="0"/>
          </a:p>
        </p:txBody>
      </p:sp>
      <p:sp>
        <p:nvSpPr>
          <p:cNvPr id="2" name="Footer Placeholder 1"/>
          <p:cNvSpPr>
            <a:spLocks noGrp="1"/>
          </p:cNvSpPr>
          <p:nvPr>
            <p:ph type="ftr" sz="quarter" idx="11"/>
          </p:nvPr>
        </p:nvSpPr>
        <p:spPr/>
        <p:txBody>
          <a:bodyPr/>
          <a:lstStyle/>
          <a:p>
            <a:pPr>
              <a:defRPr/>
            </a:pPr>
            <a:r>
              <a:rPr lang="en-US" smtClean="0"/>
              <a:t>Copyright 2011-2014 Kenneth M. Chipps Ph.D. www.chipps.com</a:t>
            </a:r>
            <a:endParaRPr lang="en-US" dirty="0"/>
          </a:p>
        </p:txBody>
      </p:sp>
    </p:spTree>
    <p:extLst>
      <p:ext uri="{BB962C8B-B14F-4D97-AF65-F5344CB8AC3E}">
        <p14:creationId xmlns:p14="http://schemas.microsoft.com/office/powerpoint/2010/main" val="4218816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5652</TotalTime>
  <Words>1875</Words>
  <Application>Microsoft Office PowerPoint</Application>
  <PresentationFormat>On-screen Show (4:3)</PresentationFormat>
  <Paragraphs>253</Paragraphs>
  <Slides>53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Times New Roman</vt:lpstr>
      <vt:lpstr>CCNA</vt:lpstr>
      <vt:lpstr>What is Virtualization Last Update 2014.01.09 1.3.0</vt:lpstr>
      <vt:lpstr>Objectives of This Section</vt:lpstr>
      <vt:lpstr>What is Virtualization</vt:lpstr>
      <vt:lpstr>What is Virtualization</vt:lpstr>
      <vt:lpstr>Uses of Virtualization</vt:lpstr>
      <vt:lpstr>Uses of Virtualization</vt:lpstr>
      <vt:lpstr>What is Virtualization</vt:lpstr>
      <vt:lpstr>Server Virtualization</vt:lpstr>
      <vt:lpstr>Server Virtualization</vt:lpstr>
      <vt:lpstr>Server Virtualization</vt:lpstr>
      <vt:lpstr>Server Virtualization</vt:lpstr>
      <vt:lpstr>Server Virtualization</vt:lpstr>
      <vt:lpstr>Server Virtualization</vt:lpstr>
      <vt:lpstr>Desktop Virtualization</vt:lpstr>
      <vt:lpstr>Desktop Virtualization</vt:lpstr>
      <vt:lpstr>Storage Virtualization</vt:lpstr>
      <vt:lpstr>Network Virtualization</vt:lpstr>
      <vt:lpstr>Application Virtualization</vt:lpstr>
      <vt:lpstr>What is a Virtual Machine</vt:lpstr>
      <vt:lpstr>What is a Virtual Machine</vt:lpstr>
      <vt:lpstr>What is a Virtual Machine</vt:lpstr>
      <vt:lpstr>What is a Virtual Machine</vt:lpstr>
      <vt:lpstr>Virtualization Architecture</vt:lpstr>
      <vt:lpstr>Full Virtualization</vt:lpstr>
      <vt:lpstr>Full Virtualization</vt:lpstr>
      <vt:lpstr>Paravirtualization</vt:lpstr>
      <vt:lpstr>Which Form of Virtualization</vt:lpstr>
      <vt:lpstr>Types of Virtualization</vt:lpstr>
      <vt:lpstr>Types of Virtualization</vt:lpstr>
      <vt:lpstr>Hosted v Bare Metal</vt:lpstr>
      <vt:lpstr>Hosted Machine Virtualization</vt:lpstr>
      <vt:lpstr>Hosted Machine Virtualization</vt:lpstr>
      <vt:lpstr>Hosted Machine Virtualization</vt:lpstr>
      <vt:lpstr>Bare Metal Virtualization</vt:lpstr>
      <vt:lpstr>Bare Metal Virtualization</vt:lpstr>
      <vt:lpstr>Bare Metal Virtualization</vt:lpstr>
      <vt:lpstr>Virtualization Vendors</vt:lpstr>
      <vt:lpstr>A Practical Example</vt:lpstr>
      <vt:lpstr>A Practical Example</vt:lpstr>
      <vt:lpstr>A Practical Example</vt:lpstr>
      <vt:lpstr>A Practical Example</vt:lpstr>
      <vt:lpstr>A Practical Example</vt:lpstr>
      <vt:lpstr>A Practical Example</vt:lpstr>
      <vt:lpstr>A Practical Example</vt:lpstr>
      <vt:lpstr>A Practical Example</vt:lpstr>
      <vt:lpstr>A Practical Example</vt:lpstr>
      <vt:lpstr>A Practical Example</vt:lpstr>
      <vt:lpstr>A Practical Example</vt:lpstr>
      <vt:lpstr>A Practical Example</vt:lpstr>
      <vt:lpstr>A Practical Example</vt:lpstr>
      <vt:lpstr>A Practical Example</vt:lpstr>
      <vt:lpstr>A Practical Example</vt:lpstr>
      <vt:lpstr>A Practical Example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Virtualization</dc:title>
  <dc:creator>Kenneth M. Chipps Ph.D.</dc:creator>
  <cp:lastModifiedBy>Microsoft account</cp:lastModifiedBy>
  <cp:revision>367</cp:revision>
  <cp:lastPrinted>2010-12-18T03:18:31Z</cp:lastPrinted>
  <dcterms:created xsi:type="dcterms:W3CDTF">2000-09-27T16:26:34Z</dcterms:created>
  <dcterms:modified xsi:type="dcterms:W3CDTF">2014-01-09T19:32:18Z</dcterms:modified>
</cp:coreProperties>
</file>