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1"/>
  </p:notesMasterIdLst>
  <p:handoutMasterIdLst>
    <p:handoutMasterId r:id="rId22"/>
  </p:handoutMasterIdLst>
  <p:sldIdLst>
    <p:sldId id="256" r:id="rId2"/>
    <p:sldId id="683" r:id="rId3"/>
    <p:sldId id="759" r:id="rId4"/>
    <p:sldId id="760" r:id="rId5"/>
    <p:sldId id="754" r:id="rId6"/>
    <p:sldId id="761" r:id="rId7"/>
    <p:sldId id="762" r:id="rId8"/>
    <p:sldId id="755" r:id="rId9"/>
    <p:sldId id="763" r:id="rId10"/>
    <p:sldId id="764" r:id="rId11"/>
    <p:sldId id="758" r:id="rId12"/>
    <p:sldId id="765" r:id="rId13"/>
    <p:sldId id="756" r:id="rId14"/>
    <p:sldId id="766" r:id="rId15"/>
    <p:sldId id="767" r:id="rId16"/>
    <p:sldId id="757" r:id="rId17"/>
    <p:sldId id="768" r:id="rId18"/>
    <p:sldId id="769" r:id="rId19"/>
    <p:sldId id="770" r:id="rId20"/>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6410" autoAdjust="0"/>
  </p:normalViewPr>
  <p:slideViewPr>
    <p:cSldViewPr>
      <p:cViewPr varScale="1">
        <p:scale>
          <a:sx n="59" d="100"/>
          <a:sy n="59" d="100"/>
        </p:scale>
        <p:origin x="76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dirty="0" smtClean="0"/>
            </a:lvl1pPr>
          </a:lstStyle>
          <a:p>
            <a:pPr>
              <a:defRPr/>
            </a:pPr>
            <a:endParaRPr lang="en-US" dirty="0"/>
          </a:p>
        </p:txBody>
      </p:sp>
      <p:sp>
        <p:nvSpPr>
          <p:cNvPr id="22531" name="Rectangle 3"/>
          <p:cNvSpPr>
            <a:spLocks noGrp="1" noChangeArrowheads="1"/>
          </p:cNvSpPr>
          <p:nvPr>
            <p:ph type="dt" sz="quarter" idx="1"/>
          </p:nvPr>
        </p:nvSpPr>
        <p:spPr bwMode="auto">
          <a:xfrm>
            <a:off x="397256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dirty="0" smtClean="0"/>
            </a:lvl1pPr>
          </a:lstStyle>
          <a:p>
            <a:pPr>
              <a:defRPr/>
            </a:pPr>
            <a:endParaRPr lang="en-US" dirty="0"/>
          </a:p>
        </p:txBody>
      </p:sp>
      <p:sp>
        <p:nvSpPr>
          <p:cNvPr id="22532" name="Rectangle 4"/>
          <p:cNvSpPr>
            <a:spLocks noGrp="1" noChangeArrowheads="1"/>
          </p:cNvSpPr>
          <p:nvPr>
            <p:ph type="ftr" sz="quarter" idx="2"/>
          </p:nvPr>
        </p:nvSpPr>
        <p:spPr bwMode="auto">
          <a:xfrm>
            <a:off x="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dirty="0" smtClean="0"/>
            </a:lvl1pPr>
          </a:lstStyle>
          <a:p>
            <a:pPr>
              <a:defRPr/>
            </a:pPr>
            <a:endParaRPr lang="en-US" dirty="0"/>
          </a:p>
        </p:txBody>
      </p:sp>
      <p:sp>
        <p:nvSpPr>
          <p:cNvPr id="22533" name="Rectangle 5"/>
          <p:cNvSpPr>
            <a:spLocks noGrp="1" noChangeArrowheads="1"/>
          </p:cNvSpPr>
          <p:nvPr>
            <p:ph type="sldNum" sz="quarter" idx="3"/>
          </p:nvPr>
        </p:nvSpPr>
        <p:spPr bwMode="auto">
          <a:xfrm>
            <a:off x="397256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smtClean="0"/>
            </a:lvl1pPr>
          </a:lstStyle>
          <a:p>
            <a:pPr>
              <a:defRPr/>
            </a:pPr>
            <a:fld id="{DCFC0632-DDF2-41B4-BE90-B3AEB3CD27C4}" type="slidenum">
              <a:rPr lang="en-US"/>
              <a:pPr>
                <a:defRPr/>
              </a:pPr>
              <a:t>‹#›</a:t>
            </a:fld>
            <a:endParaRPr lang="en-US" dirty="0"/>
          </a:p>
        </p:txBody>
      </p:sp>
    </p:spTree>
    <p:extLst>
      <p:ext uri="{BB962C8B-B14F-4D97-AF65-F5344CB8AC3E}">
        <p14:creationId xmlns:p14="http://schemas.microsoft.com/office/powerpoint/2010/main" val="34757169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dirty="0" smtClean="0"/>
            </a:lvl1pPr>
          </a:lstStyle>
          <a:p>
            <a:pPr>
              <a:defRPr/>
            </a:pPr>
            <a:endParaRPr lang="en-US" dirty="0"/>
          </a:p>
        </p:txBody>
      </p:sp>
      <p:sp>
        <p:nvSpPr>
          <p:cNvPr id="3075" name="Rectangle 3"/>
          <p:cNvSpPr>
            <a:spLocks noGrp="1" noChangeArrowheads="1"/>
          </p:cNvSpPr>
          <p:nvPr>
            <p:ph type="dt" idx="1"/>
          </p:nvPr>
        </p:nvSpPr>
        <p:spPr bwMode="auto">
          <a:xfrm>
            <a:off x="397256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dirty="0" smtClean="0"/>
            </a:lvl1pPr>
          </a:lstStyle>
          <a:p>
            <a:pPr>
              <a:defRPr/>
            </a:pPr>
            <a:endParaRPr lang="en-US" dirty="0"/>
          </a:p>
        </p:txBody>
      </p:sp>
      <p:sp>
        <p:nvSpPr>
          <p:cNvPr id="2765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4720" y="4415790"/>
            <a:ext cx="514096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dirty="0" smtClean="0"/>
            </a:lvl1pPr>
          </a:lstStyle>
          <a:p>
            <a:pPr>
              <a:defRPr/>
            </a:pPr>
            <a:endParaRPr lang="en-US" dirty="0"/>
          </a:p>
        </p:txBody>
      </p:sp>
      <p:sp>
        <p:nvSpPr>
          <p:cNvPr id="3079"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smtClean="0"/>
            </a:lvl1pPr>
          </a:lstStyle>
          <a:p>
            <a:pPr>
              <a:defRPr/>
            </a:pPr>
            <a:fld id="{4B379513-6BBD-4DE0-8BCE-EF643147EC9E}" type="slidenum">
              <a:rPr lang="en-US"/>
              <a:pPr>
                <a:defRPr/>
              </a:pPr>
              <a:t>‹#›</a:t>
            </a:fld>
            <a:endParaRPr lang="en-US" dirty="0"/>
          </a:p>
        </p:txBody>
      </p:sp>
    </p:spTree>
    <p:extLst>
      <p:ext uri="{BB962C8B-B14F-4D97-AF65-F5344CB8AC3E}">
        <p14:creationId xmlns:p14="http://schemas.microsoft.com/office/powerpoint/2010/main" val="39855647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dirty="0"/>
            </a:lvl1pPr>
          </a:lstStyle>
          <a:p>
            <a:pPr>
              <a:defRPr/>
            </a:pPr>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dirty="0" smtClean="0">
                <a:latin typeface="Arial" pitchFamily="34" charset="0"/>
                <a:cs typeface="Arial" pitchFamily="34" charset="0"/>
              </a:defRPr>
            </a:lvl1pPr>
          </a:lstStyle>
          <a:p>
            <a:pPr>
              <a:defRPr/>
            </a:pPr>
            <a:r>
              <a:rPr lang="en-US" dirty="0" smtClean="0"/>
              <a:t>Copyright 2011-2014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DC5A9AC5-2A08-4F16-AEA9-03462A52517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C7C0431-41EC-4255-80CC-37C31DB3C9F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E772151-7A3B-4360-9974-E4FFA255853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D7597817-D88E-4395-BFFD-17C118EE6B4F}"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2F91350-DBB3-45E1-A849-0A19C71713E2}"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B2C0C98-E88A-475F-9472-160B331A681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baseline="0">
                <a:latin typeface="Arial" pitchFamily="34" charset="0"/>
              </a:defRPr>
            </a:lvl1pPr>
          </a:lstStyle>
          <a:p>
            <a:pPr>
              <a:defRPr/>
            </a:pPr>
            <a:r>
              <a:rPr lang="en-US" dirty="0" smtClean="0"/>
              <a:t>Copyright 2011-2014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baseline="0">
                <a:latin typeface="Arial" pitchFamily="34" charset="0"/>
              </a:defRPr>
            </a:lvl1pPr>
          </a:lstStyle>
          <a:p>
            <a:pPr>
              <a:defRPr/>
            </a:pPr>
            <a:fld id="{BD066C78-26B5-4C58-BDA8-9BE4CA4112A5}"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0D939FF-0C78-470B-921F-FA103D0454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A752091-B14D-4F3D-90B1-8D1D511D346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16CA79C5-DD0B-4565-B1B9-64A6B9AA097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EBA8A97A-805A-4819-91BC-5248112747A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87598D0D-53F7-4838-A130-AF38124682B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B3D463A-6BEA-4897-94D1-C7E7BAFC4711}"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2011-2014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A58D34-0C75-4EAD-B0F9-7C67592CD9C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vl1pPr>
          </a:lstStyle>
          <a:p>
            <a:pPr>
              <a:defRPr/>
            </a:pPr>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smtClean="0"/>
            </a:lvl1pPr>
          </a:lstStyle>
          <a:p>
            <a:pPr>
              <a:defRPr/>
            </a:pPr>
            <a:r>
              <a:rPr lang="en-US" dirty="0" smtClean="0"/>
              <a:t>Copyright 2011-2014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02EB7EA2-3AD5-405E-92A4-1FFF3391E99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0"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2286000"/>
            <a:ext cx="7772400" cy="1143000"/>
          </a:xfrm>
        </p:spPr>
        <p:txBody>
          <a:bodyPr/>
          <a:lstStyle/>
          <a:p>
            <a:r>
              <a:rPr lang="en-US" dirty="0" smtClean="0"/>
              <a:t>VMware Virtualization</a:t>
            </a:r>
            <a:br>
              <a:rPr lang="en-US" dirty="0" smtClean="0"/>
            </a:br>
            <a:r>
              <a:rPr lang="en-US" sz="2400" dirty="0" smtClean="0"/>
              <a:t>Last Update </a:t>
            </a:r>
            <a:r>
              <a:rPr lang="en-US" sz="2400" dirty="0" smtClean="0"/>
              <a:t>2014.02.06</a:t>
            </a:r>
            <a:r>
              <a:rPr lang="en-US" sz="2400" dirty="0" smtClean="0"/>
              <a:t/>
            </a:r>
            <a:br>
              <a:rPr lang="en-US" sz="2400" dirty="0" smtClean="0"/>
            </a:br>
            <a:r>
              <a:rPr lang="en-US" sz="2400" dirty="0" smtClean="0"/>
              <a:t>2.0.0</a:t>
            </a:r>
            <a:endParaRPr lang="en-US" dirty="0" smtClean="0"/>
          </a:p>
        </p:txBody>
      </p:sp>
      <p:sp>
        <p:nvSpPr>
          <p:cNvPr id="8196" name="Slide Number Placeholder 5"/>
          <p:cNvSpPr>
            <a:spLocks noGrp="1"/>
          </p:cNvSpPr>
          <p:nvPr>
            <p:ph type="sldNum" sz="quarter" idx="12"/>
          </p:nvPr>
        </p:nvSpPr>
        <p:spPr>
          <a:noFill/>
        </p:spPr>
        <p:txBody>
          <a:bodyPr/>
          <a:lstStyle/>
          <a:p>
            <a:fld id="{A6054363-E51A-4EE1-98CA-534AB3A4529A}" type="slidenum">
              <a:rPr lang="en-US">
                <a:latin typeface="+mn-lt"/>
              </a:rPr>
              <a:pPr/>
              <a:t>1</a:t>
            </a:fld>
            <a:endParaRPr lang="en-US" dirty="0">
              <a:latin typeface="+mn-lt"/>
            </a:endParaRPr>
          </a:p>
        </p:txBody>
      </p:sp>
      <p:sp>
        <p:nvSpPr>
          <p:cNvPr id="2" name="Footer Placeholder 1"/>
          <p:cNvSpPr>
            <a:spLocks noGrp="1"/>
          </p:cNvSpPr>
          <p:nvPr>
            <p:ph type="ftr" sz="quarter" idx="11"/>
          </p:nvPr>
        </p:nvSpPr>
        <p:spPr/>
        <p:txBody>
          <a:bodyPr/>
          <a:lstStyle/>
          <a:p>
            <a:pPr>
              <a:defRPr/>
            </a:pPr>
            <a:r>
              <a:rPr lang="en-US" dirty="0" smtClean="0"/>
              <a:t>Copyright 2011-2014 Kenneth M. Chipps Ph.D. www.chipps.com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Network Virtualization</a:t>
            </a:r>
            <a:endParaRPr lang="en-US" dirty="0"/>
          </a:p>
        </p:txBody>
      </p:sp>
      <p:sp>
        <p:nvSpPr>
          <p:cNvPr id="3" name="Content Placeholder 2"/>
          <p:cNvSpPr>
            <a:spLocks noGrp="1"/>
          </p:cNvSpPr>
          <p:nvPr>
            <p:ph idx="1"/>
          </p:nvPr>
        </p:nvSpPr>
        <p:spPr/>
        <p:txBody>
          <a:bodyPr/>
          <a:lstStyle/>
          <a:p>
            <a:pPr lvl="1" fontAlgn="base"/>
            <a:r>
              <a:rPr lang="en-US" sz="2800" b="0" i="0" smtClean="0">
                <a:solidFill>
                  <a:schemeClr val="tx1"/>
                </a:solidFill>
                <a:effectLst/>
                <a:latin typeface="+mn-lt"/>
                <a:ea typeface="+mn-ea"/>
                <a:cs typeface="+mn-cs"/>
              </a:rPr>
              <a:t>You can create a highly scalable network fabric that provides greater levels operational efficiency and agility, faster provisioning, troubleshooting and cloning, with monitoring, QoS, and security all backed by VMware network virtualization software</a:t>
            </a:r>
            <a:endParaRPr lang="en-US"/>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10</a:t>
            </a:fld>
            <a:endParaRPr lang="en-US" dirty="0"/>
          </a:p>
        </p:txBody>
      </p:sp>
    </p:spTree>
    <p:extLst>
      <p:ext uri="{BB962C8B-B14F-4D97-AF65-F5344CB8AC3E}">
        <p14:creationId xmlns:p14="http://schemas.microsoft.com/office/powerpoint/2010/main" val="3211732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fontAlgn="base"/>
            <a:r>
              <a:rPr lang="en-US" b="0" i="0" dirty="0" smtClean="0">
                <a:solidFill>
                  <a:schemeClr val="tx1"/>
                </a:solidFill>
                <a:effectLst/>
                <a:latin typeface="+mn-lt"/>
                <a:ea typeface="+mn-ea"/>
                <a:cs typeface="+mn-cs"/>
              </a:rPr>
              <a:t>Desktop Virtualization</a:t>
            </a:r>
            <a:endParaRPr lang="en-US" dirty="0"/>
          </a:p>
        </p:txBody>
      </p:sp>
      <p:sp>
        <p:nvSpPr>
          <p:cNvPr id="3" name="Content Placeholder 2"/>
          <p:cNvSpPr>
            <a:spLocks noGrp="1"/>
          </p:cNvSpPr>
          <p:nvPr>
            <p:ph idx="1"/>
          </p:nvPr>
        </p:nvSpPr>
        <p:spPr/>
        <p:txBody>
          <a:bodyPr/>
          <a:lstStyle/>
          <a:p>
            <a:pPr lvl="1" fontAlgn="base"/>
            <a:r>
              <a:rPr lang="en-US" sz="2800" b="0" i="0" dirty="0" smtClean="0">
                <a:solidFill>
                  <a:schemeClr val="tx1"/>
                </a:solidFill>
                <a:effectLst/>
                <a:latin typeface="+mn-lt"/>
                <a:ea typeface="+mn-ea"/>
                <a:cs typeface="+mn-cs"/>
              </a:rPr>
              <a:t>Deploying desktops as a managed service gives you the opportunity to respond quicker to changing needs and opportunities</a:t>
            </a:r>
          </a:p>
          <a:p>
            <a:pPr lvl="1" fontAlgn="base"/>
            <a:r>
              <a:rPr lang="en-US" sz="2800" b="0" i="0" dirty="0" smtClean="0">
                <a:solidFill>
                  <a:schemeClr val="tx1"/>
                </a:solidFill>
                <a:effectLst/>
                <a:latin typeface="+mn-lt"/>
                <a:ea typeface="+mn-ea"/>
                <a:cs typeface="+mn-cs"/>
              </a:rPr>
              <a:t>You can reduce costs and increase service by quickly and easily delivering virtualized desktops and applications to branch offices, outsourced and offshore employees and mobile workers on iPad and Android tablets</a:t>
            </a:r>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11</a:t>
            </a:fld>
            <a:endParaRPr lang="en-US" dirty="0"/>
          </a:p>
        </p:txBody>
      </p:sp>
    </p:spTree>
    <p:extLst>
      <p:ext uri="{BB962C8B-B14F-4D97-AF65-F5344CB8AC3E}">
        <p14:creationId xmlns:p14="http://schemas.microsoft.com/office/powerpoint/2010/main" val="2927555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Desktop Virtualization</a:t>
            </a:r>
            <a:endParaRPr lang="en-US" dirty="0"/>
          </a:p>
        </p:txBody>
      </p:sp>
      <p:sp>
        <p:nvSpPr>
          <p:cNvPr id="3" name="Content Placeholder 2"/>
          <p:cNvSpPr>
            <a:spLocks noGrp="1"/>
          </p:cNvSpPr>
          <p:nvPr>
            <p:ph idx="1"/>
          </p:nvPr>
        </p:nvSpPr>
        <p:spPr/>
        <p:txBody>
          <a:bodyPr/>
          <a:lstStyle/>
          <a:p>
            <a:pPr lvl="1" fontAlgn="base"/>
            <a:r>
              <a:rPr lang="en-US" sz="2800" b="0" i="0" smtClean="0">
                <a:solidFill>
                  <a:schemeClr val="tx1"/>
                </a:solidFill>
                <a:effectLst/>
                <a:latin typeface="+mn-lt"/>
                <a:ea typeface="+mn-ea"/>
                <a:cs typeface="+mn-cs"/>
              </a:rPr>
              <a:t>VMware </a:t>
            </a:r>
            <a:r>
              <a:rPr lang="en-US" sz="2800" b="0" i="0" u="none" strike="noStrike" smtClean="0">
                <a:solidFill>
                  <a:schemeClr val="tx1"/>
                </a:solidFill>
                <a:effectLst/>
                <a:latin typeface="+mn-lt"/>
                <a:ea typeface="+mn-ea"/>
                <a:cs typeface="+mn-cs"/>
              </a:rPr>
              <a:t>desktop solutions</a:t>
            </a:r>
            <a:r>
              <a:rPr lang="en-US" sz="2800" b="0" i="0" smtClean="0">
                <a:solidFill>
                  <a:schemeClr val="tx1"/>
                </a:solidFill>
                <a:effectLst/>
                <a:latin typeface="+mn-lt"/>
                <a:ea typeface="+mn-ea"/>
                <a:cs typeface="+mn-cs"/>
              </a:rPr>
              <a:t> are scalable, consistent, fully secure and highly available to ensure maximum uptime and productivity</a:t>
            </a:r>
          </a:p>
          <a:p>
            <a:pPr lvl="1" fontAlgn="base"/>
            <a:r>
              <a:rPr lang="en-US" sz="2800" b="0" i="0" smtClean="0">
                <a:solidFill>
                  <a:schemeClr val="tx1"/>
                </a:solidFill>
                <a:effectLst/>
                <a:latin typeface="+mn-lt"/>
                <a:ea typeface="+mn-ea"/>
                <a:cs typeface="+mn-cs"/>
              </a:rPr>
              <a:t>Streamline deployment and management by </a:t>
            </a:r>
            <a:r>
              <a:rPr lang="en-US" sz="2800" b="0" i="0" u="none" strike="noStrike" smtClean="0">
                <a:solidFill>
                  <a:schemeClr val="tx1"/>
                </a:solidFill>
                <a:effectLst/>
                <a:latin typeface="+mn-lt"/>
                <a:ea typeface="+mn-ea"/>
                <a:cs typeface="+mn-cs"/>
              </a:rPr>
              <a:t>delivering desktops as a service</a:t>
            </a:r>
            <a:endParaRPr lang="en-US" sz="2800" b="0" i="0" smtClean="0">
              <a:solidFill>
                <a:schemeClr val="tx1"/>
              </a:solidFill>
              <a:effectLst/>
              <a:latin typeface="+mn-lt"/>
              <a:ea typeface="+mn-ea"/>
              <a:cs typeface="+mn-cs"/>
            </a:endParaRPr>
          </a:p>
          <a:p>
            <a:pPr lvl="1" fontAlgn="base"/>
            <a:r>
              <a:rPr lang="en-US" sz="2800" b="0" i="0" smtClean="0">
                <a:solidFill>
                  <a:schemeClr val="tx1"/>
                </a:solidFill>
                <a:effectLst/>
                <a:latin typeface="+mn-lt"/>
                <a:ea typeface="+mn-ea"/>
                <a:cs typeface="+mn-cs"/>
              </a:rPr>
              <a:t>Provide </a:t>
            </a:r>
            <a:r>
              <a:rPr lang="en-US" sz="2800" b="0" i="0" u="none" strike="noStrike" smtClean="0">
                <a:solidFill>
                  <a:schemeClr val="tx1"/>
                </a:solidFill>
                <a:effectLst/>
                <a:latin typeface="+mn-lt"/>
                <a:ea typeface="+mn-ea"/>
                <a:cs typeface="+mn-cs"/>
              </a:rPr>
              <a:t>secure remote access</a:t>
            </a:r>
            <a:r>
              <a:rPr lang="en-US" sz="2800" b="0" i="0" smtClean="0">
                <a:solidFill>
                  <a:schemeClr val="tx1"/>
                </a:solidFill>
                <a:effectLst/>
                <a:latin typeface="+mn-lt"/>
                <a:ea typeface="+mn-ea"/>
                <a:cs typeface="+mn-cs"/>
              </a:rPr>
              <a:t> to teleworkers and temporary workers without sacrificing performance</a:t>
            </a:r>
            <a:endParaRPr lang="en-US"/>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12</a:t>
            </a:fld>
            <a:endParaRPr lang="en-US" dirty="0"/>
          </a:p>
        </p:txBody>
      </p:sp>
    </p:spTree>
    <p:extLst>
      <p:ext uri="{BB962C8B-B14F-4D97-AF65-F5344CB8AC3E}">
        <p14:creationId xmlns:p14="http://schemas.microsoft.com/office/powerpoint/2010/main" val="1022106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fontAlgn="base"/>
            <a:r>
              <a:rPr lang="en-US" b="0" i="0" dirty="0" smtClean="0">
                <a:solidFill>
                  <a:schemeClr val="tx1"/>
                </a:solidFill>
                <a:effectLst/>
                <a:latin typeface="+mn-lt"/>
                <a:ea typeface="+mn-ea"/>
                <a:cs typeface="+mn-cs"/>
              </a:rPr>
              <a:t>Application Virtualization</a:t>
            </a:r>
            <a:endParaRPr lang="en-US" dirty="0"/>
          </a:p>
        </p:txBody>
      </p:sp>
      <p:sp>
        <p:nvSpPr>
          <p:cNvPr id="3" name="Content Placeholder 2"/>
          <p:cNvSpPr>
            <a:spLocks noGrp="1"/>
          </p:cNvSpPr>
          <p:nvPr>
            <p:ph idx="1"/>
          </p:nvPr>
        </p:nvSpPr>
        <p:spPr/>
        <p:txBody>
          <a:bodyPr/>
          <a:lstStyle/>
          <a:p>
            <a:pPr lvl="1" fontAlgn="base"/>
            <a:r>
              <a:rPr lang="en-US" sz="2800" b="0" i="0" dirty="0" smtClean="0">
                <a:solidFill>
                  <a:schemeClr val="tx1"/>
                </a:solidFill>
                <a:effectLst/>
                <a:latin typeface="+mn-lt"/>
                <a:ea typeface="+mn-ea"/>
                <a:cs typeface="+mn-cs"/>
              </a:rPr>
              <a:t>Organizations are increasingly virtualizing more of their Tier 1 mission-critical business applications and platforms, such as databases, ERP, CRM, email, collaboration, Java middleware, business intelligence and many others</a:t>
            </a:r>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13</a:t>
            </a:fld>
            <a:endParaRPr lang="en-US" dirty="0"/>
          </a:p>
        </p:txBody>
      </p:sp>
    </p:spTree>
    <p:extLst>
      <p:ext uri="{BB962C8B-B14F-4D97-AF65-F5344CB8AC3E}">
        <p14:creationId xmlns:p14="http://schemas.microsoft.com/office/powerpoint/2010/main" val="4213848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Application Virtualization</a:t>
            </a:r>
            <a:endParaRPr lang="en-US" dirty="0"/>
          </a:p>
        </p:txBody>
      </p:sp>
      <p:sp>
        <p:nvSpPr>
          <p:cNvPr id="3" name="Content Placeholder 2"/>
          <p:cNvSpPr>
            <a:spLocks noGrp="1"/>
          </p:cNvSpPr>
          <p:nvPr>
            <p:ph idx="1"/>
          </p:nvPr>
        </p:nvSpPr>
        <p:spPr/>
        <p:txBody>
          <a:bodyPr/>
          <a:lstStyle/>
          <a:p>
            <a:pPr lvl="1" fontAlgn="base"/>
            <a:r>
              <a:rPr lang="en-US" sz="2800" b="0" i="0" dirty="0" smtClean="0">
                <a:solidFill>
                  <a:schemeClr val="tx1"/>
                </a:solidFill>
                <a:effectLst/>
                <a:latin typeface="+mn-lt"/>
                <a:ea typeface="+mn-ea"/>
                <a:cs typeface="+mn-cs"/>
              </a:rPr>
              <a:t>In order to maintain the required levels of </a:t>
            </a:r>
            <a:r>
              <a:rPr lang="en-US" sz="2800" b="0" i="0" dirty="0" err="1" smtClean="0">
                <a:solidFill>
                  <a:schemeClr val="tx1"/>
                </a:solidFill>
                <a:effectLst/>
                <a:latin typeface="+mn-lt"/>
                <a:ea typeface="+mn-ea"/>
                <a:cs typeface="+mn-cs"/>
              </a:rPr>
              <a:t>QoS</a:t>
            </a:r>
            <a:r>
              <a:rPr lang="en-US" sz="2800" b="0" i="0" dirty="0" smtClean="0">
                <a:solidFill>
                  <a:schemeClr val="tx1"/>
                </a:solidFill>
                <a:effectLst/>
                <a:latin typeface="+mn-lt"/>
                <a:ea typeface="+mn-ea"/>
                <a:cs typeface="+mn-cs"/>
              </a:rPr>
              <a:t> and SLA for these Tier 1 </a:t>
            </a:r>
            <a:r>
              <a:rPr lang="en-US" sz="2800" b="0" i="0" u="none" strike="noStrike" dirty="0" smtClean="0">
                <a:solidFill>
                  <a:schemeClr val="tx1"/>
                </a:solidFill>
                <a:effectLst/>
                <a:latin typeface="+mn-lt"/>
                <a:ea typeface="+mn-ea"/>
                <a:cs typeface="+mn-cs"/>
              </a:rPr>
              <a:t>business applications</a:t>
            </a:r>
            <a:r>
              <a:rPr lang="en-US" sz="2800" b="0" i="0" dirty="0" smtClean="0">
                <a:solidFill>
                  <a:schemeClr val="tx1"/>
                </a:solidFill>
                <a:effectLst/>
                <a:latin typeface="+mn-lt"/>
                <a:ea typeface="+mn-ea"/>
                <a:cs typeface="+mn-cs"/>
              </a:rPr>
              <a:t> in virtual environments, IT organizations must focus equally on the virtualization components of the project and on the robust management and monitoring of virtualized business applications, as well as on maintaining corporate guidelines for business continuity and disaster recovery</a:t>
            </a:r>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14</a:t>
            </a:fld>
            <a:endParaRPr lang="en-US" dirty="0"/>
          </a:p>
        </p:txBody>
      </p:sp>
    </p:spTree>
    <p:extLst>
      <p:ext uri="{BB962C8B-B14F-4D97-AF65-F5344CB8AC3E}">
        <p14:creationId xmlns:p14="http://schemas.microsoft.com/office/powerpoint/2010/main" val="3392296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Application Virtualization</a:t>
            </a:r>
            <a:endParaRPr lang="en-US" dirty="0"/>
          </a:p>
        </p:txBody>
      </p:sp>
      <p:sp>
        <p:nvSpPr>
          <p:cNvPr id="3" name="Content Placeholder 2"/>
          <p:cNvSpPr>
            <a:spLocks noGrp="1"/>
          </p:cNvSpPr>
          <p:nvPr>
            <p:ph idx="1"/>
          </p:nvPr>
        </p:nvSpPr>
        <p:spPr/>
        <p:txBody>
          <a:bodyPr/>
          <a:lstStyle/>
          <a:p>
            <a:pPr lvl="1" fontAlgn="base"/>
            <a:r>
              <a:rPr lang="en-US" sz="2800" b="0" i="0" smtClean="0">
                <a:solidFill>
                  <a:schemeClr val="tx1"/>
                </a:solidFill>
                <a:effectLst/>
                <a:latin typeface="+mn-lt"/>
                <a:ea typeface="+mn-ea"/>
                <a:cs typeface="+mn-cs"/>
              </a:rPr>
              <a:t>These virtualized applications simply run better and provide high availability, disaster recovery, speed and agility as well as cloud-readiness</a:t>
            </a:r>
            <a:endParaRPr lang="en-US"/>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15</a:t>
            </a:fld>
            <a:endParaRPr lang="en-US" dirty="0"/>
          </a:p>
        </p:txBody>
      </p:sp>
    </p:spTree>
    <p:extLst>
      <p:ext uri="{BB962C8B-B14F-4D97-AF65-F5344CB8AC3E}">
        <p14:creationId xmlns:p14="http://schemas.microsoft.com/office/powerpoint/2010/main" val="764338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fontAlgn="base"/>
            <a:r>
              <a:rPr lang="en-US" b="0" i="0" dirty="0" smtClean="0">
                <a:solidFill>
                  <a:schemeClr val="tx1"/>
                </a:solidFill>
                <a:effectLst/>
                <a:latin typeface="+mn-lt"/>
                <a:ea typeface="+mn-ea"/>
                <a:cs typeface="+mn-cs"/>
              </a:rPr>
              <a:t>Storage Virtualization</a:t>
            </a:r>
            <a:endParaRPr lang="en-US" dirty="0"/>
          </a:p>
        </p:txBody>
      </p:sp>
      <p:sp>
        <p:nvSpPr>
          <p:cNvPr id="3" name="Content Placeholder 2"/>
          <p:cNvSpPr>
            <a:spLocks noGrp="1"/>
          </p:cNvSpPr>
          <p:nvPr>
            <p:ph idx="1"/>
          </p:nvPr>
        </p:nvSpPr>
        <p:spPr/>
        <p:txBody>
          <a:bodyPr/>
          <a:lstStyle/>
          <a:p>
            <a:pPr lvl="1" fontAlgn="base"/>
            <a:r>
              <a:rPr lang="en-US" sz="2800" b="0" i="0" dirty="0" smtClean="0">
                <a:solidFill>
                  <a:schemeClr val="tx1"/>
                </a:solidFill>
                <a:effectLst/>
                <a:latin typeface="+mn-lt"/>
                <a:ea typeface="+mn-ea"/>
                <a:cs typeface="+mn-cs"/>
              </a:rPr>
              <a:t>Storage virtualization is part of the software-defined storage layer that must offer improvements in performance and space efficiency without requiring the purchase of additional storage hardware</a:t>
            </a:r>
          </a:p>
          <a:p>
            <a:pPr lvl="1" fontAlgn="base"/>
            <a:r>
              <a:rPr lang="en-US" sz="2800" b="0" i="0" dirty="0" smtClean="0">
                <a:solidFill>
                  <a:schemeClr val="tx1"/>
                </a:solidFill>
                <a:effectLst/>
                <a:latin typeface="+mn-lt"/>
                <a:ea typeface="+mn-ea"/>
                <a:cs typeface="+mn-cs"/>
              </a:rPr>
              <a:t>It must enable rapid provisioning so that high-performance, space-efficient storage can be spun up as fast as a VM can be spun up today</a:t>
            </a:r>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16</a:t>
            </a:fld>
            <a:endParaRPr lang="en-US" dirty="0"/>
          </a:p>
        </p:txBody>
      </p:sp>
    </p:spTree>
    <p:extLst>
      <p:ext uri="{BB962C8B-B14F-4D97-AF65-F5344CB8AC3E}">
        <p14:creationId xmlns:p14="http://schemas.microsoft.com/office/powerpoint/2010/main" val="859948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Storage Virtualization</a:t>
            </a:r>
            <a:endParaRPr lang="en-US" dirty="0"/>
          </a:p>
        </p:txBody>
      </p:sp>
      <p:sp>
        <p:nvSpPr>
          <p:cNvPr id="3" name="Content Placeholder 2"/>
          <p:cNvSpPr>
            <a:spLocks noGrp="1"/>
          </p:cNvSpPr>
          <p:nvPr>
            <p:ph idx="1"/>
          </p:nvPr>
        </p:nvSpPr>
        <p:spPr/>
        <p:txBody>
          <a:bodyPr/>
          <a:lstStyle/>
          <a:p>
            <a:pPr lvl="1" fontAlgn="base"/>
            <a:r>
              <a:rPr lang="en-US" sz="2800" b="0" i="0" dirty="0" smtClean="0">
                <a:solidFill>
                  <a:schemeClr val="tx1"/>
                </a:solidFill>
                <a:effectLst/>
                <a:latin typeface="+mn-lt"/>
                <a:ea typeface="+mn-ea"/>
                <a:cs typeface="+mn-cs"/>
              </a:rPr>
              <a:t>It must offer a VM-centric storage management model that is intuitive for virtual administrators who are taking on more of the storage management tasks in virtual environments</a:t>
            </a:r>
          </a:p>
          <a:p>
            <a:pPr lvl="1" fontAlgn="base"/>
            <a:r>
              <a:rPr lang="en-US" sz="2800" b="0" i="0" dirty="0" smtClean="0">
                <a:solidFill>
                  <a:schemeClr val="tx1"/>
                </a:solidFill>
                <a:effectLst/>
                <a:latin typeface="+mn-lt"/>
                <a:ea typeface="+mn-ea"/>
                <a:cs typeface="+mn-cs"/>
              </a:rPr>
              <a:t>And it must integrate with the hypervisor platform to leverage familiar, native workflows</a:t>
            </a:r>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17</a:t>
            </a:fld>
            <a:endParaRPr lang="en-US" dirty="0"/>
          </a:p>
        </p:txBody>
      </p:sp>
    </p:spTree>
    <p:extLst>
      <p:ext uri="{BB962C8B-B14F-4D97-AF65-F5344CB8AC3E}">
        <p14:creationId xmlns:p14="http://schemas.microsoft.com/office/powerpoint/2010/main" val="11185655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Storage Virtualization</a:t>
            </a:r>
            <a:endParaRPr lang="en-US" dirty="0"/>
          </a:p>
        </p:txBody>
      </p:sp>
      <p:sp>
        <p:nvSpPr>
          <p:cNvPr id="3" name="Content Placeholder 2"/>
          <p:cNvSpPr>
            <a:spLocks noGrp="1"/>
          </p:cNvSpPr>
          <p:nvPr>
            <p:ph idx="1"/>
          </p:nvPr>
        </p:nvSpPr>
        <p:spPr/>
        <p:txBody>
          <a:bodyPr/>
          <a:lstStyle/>
          <a:p>
            <a:pPr lvl="1" fontAlgn="base"/>
            <a:r>
              <a:rPr lang="en-US" sz="2800" b="0" i="0" dirty="0" smtClean="0">
                <a:solidFill>
                  <a:schemeClr val="tx1"/>
                </a:solidFill>
                <a:effectLst/>
                <a:latin typeface="+mn-lt"/>
                <a:ea typeface="+mn-ea"/>
                <a:cs typeface="+mn-cs"/>
              </a:rPr>
              <a:t>VMware storage virtualization is a combination of capabilities that provide an abstraction layer for physical storage resources to be addressed, managed and optimized in a virtualization deployment</a:t>
            </a:r>
          </a:p>
          <a:p>
            <a:pPr lvl="1" fontAlgn="base"/>
            <a:r>
              <a:rPr lang="en-US" sz="2800" b="0" i="0" dirty="0" smtClean="0">
                <a:solidFill>
                  <a:schemeClr val="tx1"/>
                </a:solidFill>
                <a:effectLst/>
                <a:latin typeface="+mn-lt"/>
                <a:ea typeface="+mn-ea"/>
                <a:cs typeface="+mn-cs"/>
              </a:rPr>
              <a:t>Storage virtualization technology provides a fundamentally better way to manage storage resources for your virtual infrastructure, giving your organization the ability to</a:t>
            </a:r>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18</a:t>
            </a:fld>
            <a:endParaRPr lang="en-US" dirty="0"/>
          </a:p>
        </p:txBody>
      </p:sp>
    </p:spTree>
    <p:extLst>
      <p:ext uri="{BB962C8B-B14F-4D97-AF65-F5344CB8AC3E}">
        <p14:creationId xmlns:p14="http://schemas.microsoft.com/office/powerpoint/2010/main" val="36539014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Storage Virtualization</a:t>
            </a:r>
            <a:endParaRPr lang="en-US" dirty="0"/>
          </a:p>
        </p:txBody>
      </p:sp>
      <p:sp>
        <p:nvSpPr>
          <p:cNvPr id="3" name="Content Placeholder 2"/>
          <p:cNvSpPr>
            <a:spLocks noGrp="1"/>
          </p:cNvSpPr>
          <p:nvPr>
            <p:ph idx="1"/>
          </p:nvPr>
        </p:nvSpPr>
        <p:spPr/>
        <p:txBody>
          <a:bodyPr/>
          <a:lstStyle/>
          <a:p>
            <a:pPr lvl="2" fontAlgn="base"/>
            <a:r>
              <a:rPr lang="en-US" sz="2400" b="0" i="0" dirty="0" smtClean="0">
                <a:solidFill>
                  <a:schemeClr val="tx1"/>
                </a:solidFill>
                <a:effectLst/>
                <a:latin typeface="+mn-lt"/>
                <a:ea typeface="+mn-ea"/>
                <a:cs typeface="+mn-cs"/>
              </a:rPr>
              <a:t>Significantly improve storage resource utilization and flexibility</a:t>
            </a:r>
          </a:p>
          <a:p>
            <a:pPr lvl="2" fontAlgn="base"/>
            <a:r>
              <a:rPr lang="en-US" sz="2400" b="0" i="0" dirty="0" smtClean="0">
                <a:solidFill>
                  <a:schemeClr val="tx1"/>
                </a:solidFill>
                <a:effectLst/>
                <a:latin typeface="+mn-lt"/>
                <a:ea typeface="+mn-ea"/>
                <a:cs typeface="+mn-cs"/>
              </a:rPr>
              <a:t>Simplify OS patching and driver requirements, regardless of storage topology</a:t>
            </a:r>
          </a:p>
          <a:p>
            <a:pPr lvl="2" fontAlgn="base"/>
            <a:r>
              <a:rPr lang="en-US" sz="2400" b="0" i="0" dirty="0" smtClean="0">
                <a:solidFill>
                  <a:schemeClr val="tx1"/>
                </a:solidFill>
                <a:effectLst/>
                <a:latin typeface="+mn-lt"/>
                <a:ea typeface="+mn-ea"/>
                <a:cs typeface="+mn-cs"/>
              </a:rPr>
              <a:t>Increase application uptime and simplify day-to-day operations</a:t>
            </a:r>
          </a:p>
          <a:p>
            <a:pPr lvl="2" fontAlgn="base"/>
            <a:r>
              <a:rPr lang="en-US" sz="2400" b="0" i="0" dirty="0" smtClean="0">
                <a:solidFill>
                  <a:schemeClr val="tx1"/>
                </a:solidFill>
                <a:effectLst/>
                <a:latin typeface="+mn-lt"/>
                <a:ea typeface="+mn-ea"/>
                <a:cs typeface="+mn-cs"/>
              </a:rPr>
              <a:t>Leverage and complement your existing storage infrastructure</a:t>
            </a:r>
            <a:endParaRPr lang="en-US" dirty="0"/>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19</a:t>
            </a:fld>
            <a:endParaRPr lang="en-US" dirty="0"/>
          </a:p>
        </p:txBody>
      </p:sp>
    </p:spTree>
    <p:extLst>
      <p:ext uri="{BB962C8B-B14F-4D97-AF65-F5344CB8AC3E}">
        <p14:creationId xmlns:p14="http://schemas.microsoft.com/office/powerpoint/2010/main" val="1554176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VMware Virtualization</a:t>
            </a:r>
            <a:endParaRPr lang="en-US" dirty="0"/>
          </a:p>
        </p:txBody>
      </p:sp>
      <p:sp>
        <p:nvSpPr>
          <p:cNvPr id="3" name="Content Placeholder 2"/>
          <p:cNvSpPr>
            <a:spLocks noGrp="1"/>
          </p:cNvSpPr>
          <p:nvPr>
            <p:ph idx="1"/>
          </p:nvPr>
        </p:nvSpPr>
        <p:spPr/>
        <p:txBody>
          <a:bodyPr/>
          <a:lstStyle/>
          <a:p>
            <a:pPr lvl="0"/>
            <a:r>
              <a:rPr lang="en-US" dirty="0" smtClean="0"/>
              <a:t>Here is what VMware says</a:t>
            </a:r>
            <a:r>
              <a:rPr lang="en-US" baseline="0" dirty="0" smtClean="0"/>
              <a:t> </a:t>
            </a:r>
            <a:r>
              <a:rPr lang="en-US" dirty="0" smtClean="0"/>
              <a:t>about their approach</a:t>
            </a:r>
            <a:r>
              <a:rPr lang="en-US" baseline="0" dirty="0" smtClean="0"/>
              <a:t> to virtualization</a:t>
            </a:r>
          </a:p>
          <a:p>
            <a:pPr lvl="1" fontAlgn="base"/>
            <a:r>
              <a:rPr lang="en-US" sz="2800" b="0" i="0" dirty="0" smtClean="0">
                <a:solidFill>
                  <a:schemeClr val="tx1"/>
                </a:solidFill>
                <a:effectLst/>
                <a:latin typeface="+mn-lt"/>
                <a:ea typeface="+mn-ea"/>
                <a:cs typeface="+mn-cs"/>
              </a:rPr>
              <a:t>Virtualization enables today's X86 computers to run multiple operating systems and applications, making your infrastructure simpler and more efficient</a:t>
            </a:r>
          </a:p>
        </p:txBody>
      </p:sp>
      <p:sp>
        <p:nvSpPr>
          <p:cNvPr id="4" name="Slide Number Placeholder 3"/>
          <p:cNvSpPr>
            <a:spLocks noGrp="1"/>
          </p:cNvSpPr>
          <p:nvPr>
            <p:ph type="sldNum" sz="quarter" idx="12"/>
          </p:nvPr>
        </p:nvSpPr>
        <p:spPr/>
        <p:txBody>
          <a:bodyPr/>
          <a:lstStyle/>
          <a:p>
            <a:pPr>
              <a:defRPr/>
            </a:pPr>
            <a:fld id="{BD066C78-26B5-4C58-BDA8-9BE4CA4112A5}" type="slidenum">
              <a:rPr lang="en-US" smtClean="0"/>
              <a:pPr>
                <a:defRPr/>
              </a:pPr>
              <a:t>2</a:t>
            </a:fld>
            <a:endParaRPr lang="en-US" dirty="0"/>
          </a:p>
        </p:txBody>
      </p:sp>
      <p:sp>
        <p:nvSpPr>
          <p:cNvPr id="5" name="Footer Placeholder 4"/>
          <p:cNvSpPr>
            <a:spLocks noGrp="1"/>
          </p:cNvSpPr>
          <p:nvPr>
            <p:ph type="ftr" sz="quarter" idx="11"/>
          </p:nvPr>
        </p:nvSpPr>
        <p:spPr/>
        <p:txBody>
          <a:bodyPr/>
          <a:lstStyle/>
          <a:p>
            <a:pPr>
              <a:defRPr/>
            </a:pPr>
            <a:r>
              <a:rPr lang="en-US" dirty="0" smtClean="0"/>
              <a:t>Copyright 2011-2014 Kenneth M. Chipps Ph.D. www.chipps.com</a:t>
            </a:r>
            <a:endParaRPr lang="en-US" dirty="0"/>
          </a:p>
        </p:txBody>
      </p:sp>
    </p:spTree>
    <p:extLst>
      <p:ext uri="{BB962C8B-B14F-4D97-AF65-F5344CB8AC3E}">
        <p14:creationId xmlns:p14="http://schemas.microsoft.com/office/powerpoint/2010/main" val="26644577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VMware Virtualization</a:t>
            </a:r>
          </a:p>
        </p:txBody>
      </p:sp>
      <p:sp>
        <p:nvSpPr>
          <p:cNvPr id="3" name="Content Placeholder 2"/>
          <p:cNvSpPr>
            <a:spLocks noGrp="1"/>
          </p:cNvSpPr>
          <p:nvPr>
            <p:ph idx="1"/>
          </p:nvPr>
        </p:nvSpPr>
        <p:spPr/>
        <p:txBody>
          <a:bodyPr/>
          <a:lstStyle/>
          <a:p>
            <a:pPr lvl="1" fontAlgn="base"/>
            <a:r>
              <a:rPr lang="en-US" sz="2800" b="0" i="0" dirty="0" smtClean="0">
                <a:solidFill>
                  <a:schemeClr val="tx1"/>
                </a:solidFill>
                <a:effectLst/>
                <a:latin typeface="+mn-lt"/>
                <a:ea typeface="+mn-ea"/>
                <a:cs typeface="+mn-cs"/>
              </a:rPr>
              <a:t>Applications get deployed faster, performance and availability increase and operations become automated, resulting in IT that's easier to implement and less costly to own and manage</a:t>
            </a:r>
          </a:p>
          <a:p>
            <a:pPr lvl="1" fontAlgn="base"/>
            <a:r>
              <a:rPr lang="en-US" sz="2800" b="0" i="0" dirty="0" smtClean="0">
                <a:solidFill>
                  <a:schemeClr val="tx1"/>
                </a:solidFill>
                <a:effectLst/>
                <a:latin typeface="+mn-lt"/>
                <a:ea typeface="+mn-ea"/>
                <a:cs typeface="+mn-cs"/>
              </a:rPr>
              <a:t>Simplify your IT infrastructure with proven virtualization solutions built on VMware </a:t>
            </a:r>
            <a:r>
              <a:rPr lang="en-US" sz="2800" b="0" i="0" dirty="0" err="1" smtClean="0">
                <a:solidFill>
                  <a:schemeClr val="tx1"/>
                </a:solidFill>
                <a:effectLst/>
                <a:latin typeface="+mn-lt"/>
                <a:ea typeface="+mn-ea"/>
                <a:cs typeface="+mn-cs"/>
              </a:rPr>
              <a:t>vSphere</a:t>
            </a:r>
            <a:r>
              <a:rPr lang="en-US" sz="2800" b="0" i="0" dirty="0" smtClean="0">
                <a:solidFill>
                  <a:schemeClr val="tx1"/>
                </a:solidFill>
                <a:effectLst/>
                <a:latin typeface="+mn-lt"/>
                <a:ea typeface="+mn-ea"/>
                <a:cs typeface="+mn-cs"/>
              </a:rPr>
              <a:t> with Operations Management, the industry's leading virtualization and cloud management platform</a:t>
            </a:r>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3</a:t>
            </a:fld>
            <a:endParaRPr lang="en-US" dirty="0"/>
          </a:p>
        </p:txBody>
      </p:sp>
    </p:spTree>
    <p:extLst>
      <p:ext uri="{BB962C8B-B14F-4D97-AF65-F5344CB8AC3E}">
        <p14:creationId xmlns:p14="http://schemas.microsoft.com/office/powerpoint/2010/main" val="3621965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VMware Virtualization</a:t>
            </a:r>
          </a:p>
        </p:txBody>
      </p:sp>
      <p:sp>
        <p:nvSpPr>
          <p:cNvPr id="3" name="Content Placeholder 2"/>
          <p:cNvSpPr>
            <a:spLocks noGrp="1"/>
          </p:cNvSpPr>
          <p:nvPr>
            <p:ph idx="1"/>
          </p:nvPr>
        </p:nvSpPr>
        <p:spPr/>
        <p:txBody>
          <a:bodyPr/>
          <a:lstStyle/>
          <a:p>
            <a:pPr lvl="1" fontAlgn="base"/>
            <a:r>
              <a:rPr lang="en-US" sz="2800" b="0" i="0" smtClean="0">
                <a:solidFill>
                  <a:schemeClr val="tx1"/>
                </a:solidFill>
                <a:effectLst/>
                <a:latin typeface="+mn-lt"/>
                <a:ea typeface="+mn-ea"/>
                <a:cs typeface="+mn-cs"/>
              </a:rPr>
              <a:t>VMware virtualization helps you reduce capital expenses through server consolidation and reduce operating expenses through automation, while minimizing lost revenue by reducing both planned and unplanned downtime</a:t>
            </a:r>
          </a:p>
          <a:p>
            <a:pPr lvl="1" fontAlgn="base"/>
            <a:r>
              <a:rPr lang="en-US" sz="2800" b="0" i="0" smtClean="0">
                <a:solidFill>
                  <a:schemeClr val="tx1"/>
                </a:solidFill>
                <a:effectLst/>
                <a:latin typeface="+mn-lt"/>
                <a:ea typeface="+mn-ea"/>
                <a:cs typeface="+mn-cs"/>
              </a:rPr>
              <a:t>Reduce capital and operational costs by increasing energy efficiency and requiring less hardware with </a:t>
            </a:r>
            <a:r>
              <a:rPr lang="en-US" sz="2800" b="0" i="0" u="none" strike="noStrike" smtClean="0">
                <a:solidFill>
                  <a:schemeClr val="tx1"/>
                </a:solidFill>
                <a:effectLst/>
                <a:latin typeface="+mn-lt"/>
                <a:ea typeface="+mn-ea"/>
                <a:cs typeface="+mn-cs"/>
              </a:rPr>
              <a:t>server consolidation</a:t>
            </a:r>
            <a:endParaRPr lang="en-US"/>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4</a:t>
            </a:fld>
            <a:endParaRPr lang="en-US" dirty="0"/>
          </a:p>
        </p:txBody>
      </p:sp>
    </p:spTree>
    <p:extLst>
      <p:ext uri="{BB962C8B-B14F-4D97-AF65-F5344CB8AC3E}">
        <p14:creationId xmlns:p14="http://schemas.microsoft.com/office/powerpoint/2010/main" val="3227766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fontAlgn="base"/>
            <a:r>
              <a:rPr lang="en-US" sz="4400" b="0" i="0" dirty="0" smtClean="0">
                <a:solidFill>
                  <a:schemeClr val="tx1"/>
                </a:solidFill>
                <a:effectLst/>
                <a:latin typeface="+mn-lt"/>
                <a:ea typeface="+mn-ea"/>
                <a:cs typeface="+mn-cs"/>
              </a:rPr>
              <a:t>Server Virtualization</a:t>
            </a:r>
            <a:endParaRPr lang="en-US" sz="4400" dirty="0"/>
          </a:p>
        </p:txBody>
      </p:sp>
      <p:sp>
        <p:nvSpPr>
          <p:cNvPr id="3" name="Content Placeholder 2"/>
          <p:cNvSpPr>
            <a:spLocks noGrp="1"/>
          </p:cNvSpPr>
          <p:nvPr>
            <p:ph idx="1"/>
          </p:nvPr>
        </p:nvSpPr>
        <p:spPr/>
        <p:txBody>
          <a:bodyPr/>
          <a:lstStyle/>
          <a:p>
            <a:pPr lvl="1" fontAlgn="base"/>
            <a:r>
              <a:rPr lang="en-US" sz="2800" b="0" i="0" dirty="0" smtClean="0">
                <a:solidFill>
                  <a:schemeClr val="tx1"/>
                </a:solidFill>
                <a:effectLst/>
                <a:latin typeface="+mn-lt"/>
                <a:ea typeface="+mn-ea"/>
                <a:cs typeface="+mn-cs"/>
              </a:rPr>
              <a:t>The architecture of today's x86 servers allows them to run only one operating system at a time</a:t>
            </a:r>
          </a:p>
          <a:p>
            <a:pPr lvl="1" fontAlgn="base"/>
            <a:r>
              <a:rPr lang="en-US" sz="2800" b="0" i="0" dirty="0" smtClean="0">
                <a:solidFill>
                  <a:schemeClr val="tx1"/>
                </a:solidFill>
                <a:effectLst/>
                <a:latin typeface="+mn-lt"/>
                <a:ea typeface="+mn-ea"/>
                <a:cs typeface="+mn-cs"/>
              </a:rPr>
              <a:t>Server virtualization unlocks the traditional one-to-one architecture of x86 servers by abstracting the operating system and applications from the physical hardware, enabling a more cost-efficient, agile and simplified server environment</a:t>
            </a:r>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5</a:t>
            </a:fld>
            <a:endParaRPr lang="en-US" dirty="0"/>
          </a:p>
        </p:txBody>
      </p:sp>
    </p:spTree>
    <p:extLst>
      <p:ext uri="{BB962C8B-B14F-4D97-AF65-F5344CB8AC3E}">
        <p14:creationId xmlns:p14="http://schemas.microsoft.com/office/powerpoint/2010/main" val="3303688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Server Virtualization</a:t>
            </a:r>
            <a:endParaRPr lang="en-US" dirty="0"/>
          </a:p>
        </p:txBody>
      </p:sp>
      <p:sp>
        <p:nvSpPr>
          <p:cNvPr id="3" name="Content Placeholder 2"/>
          <p:cNvSpPr>
            <a:spLocks noGrp="1"/>
          </p:cNvSpPr>
          <p:nvPr>
            <p:ph idx="1"/>
          </p:nvPr>
        </p:nvSpPr>
        <p:spPr/>
        <p:txBody>
          <a:bodyPr/>
          <a:lstStyle/>
          <a:p>
            <a:pPr lvl="1" fontAlgn="base"/>
            <a:r>
              <a:rPr lang="en-US" sz="2800" b="0" i="0" dirty="0" smtClean="0">
                <a:solidFill>
                  <a:schemeClr val="tx1"/>
                </a:solidFill>
                <a:effectLst/>
                <a:latin typeface="+mn-lt"/>
                <a:ea typeface="+mn-ea"/>
                <a:cs typeface="+mn-cs"/>
              </a:rPr>
              <a:t>Using server virtualization, multiple operating systems can run on a single physical server as virtual machines, each with access to the underlying server's computing resources</a:t>
            </a:r>
          </a:p>
          <a:p>
            <a:pPr lvl="1" fontAlgn="base"/>
            <a:r>
              <a:rPr lang="en-US" sz="2800" b="0" i="0" dirty="0" smtClean="0">
                <a:solidFill>
                  <a:schemeClr val="tx1"/>
                </a:solidFill>
                <a:effectLst/>
                <a:latin typeface="+mn-lt"/>
                <a:ea typeface="+mn-ea"/>
                <a:cs typeface="+mn-cs"/>
              </a:rPr>
              <a:t>Server virtualization unleashes the potential of today's powerful x86 servers</a:t>
            </a:r>
          </a:p>
          <a:p>
            <a:pPr lvl="1" fontAlgn="base"/>
            <a:r>
              <a:rPr lang="en-US" sz="2800" b="0" i="0" dirty="0" smtClean="0">
                <a:solidFill>
                  <a:schemeClr val="tx1"/>
                </a:solidFill>
                <a:effectLst/>
                <a:latin typeface="+mn-lt"/>
                <a:ea typeface="+mn-ea"/>
                <a:cs typeface="+mn-cs"/>
              </a:rPr>
              <a:t>Most servers operate less than 15 percent of capacity; not only is this highly inefficient, it also introduces server sprawl and complexity</a:t>
            </a:r>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6</a:t>
            </a:fld>
            <a:endParaRPr lang="en-US" dirty="0"/>
          </a:p>
        </p:txBody>
      </p:sp>
    </p:spTree>
    <p:extLst>
      <p:ext uri="{BB962C8B-B14F-4D97-AF65-F5344CB8AC3E}">
        <p14:creationId xmlns:p14="http://schemas.microsoft.com/office/powerpoint/2010/main" val="767418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Server Virtualization</a:t>
            </a:r>
            <a:endParaRPr lang="en-US" dirty="0"/>
          </a:p>
        </p:txBody>
      </p:sp>
      <p:sp>
        <p:nvSpPr>
          <p:cNvPr id="3" name="Content Placeholder 2"/>
          <p:cNvSpPr>
            <a:spLocks noGrp="1"/>
          </p:cNvSpPr>
          <p:nvPr>
            <p:ph idx="1"/>
          </p:nvPr>
        </p:nvSpPr>
        <p:spPr/>
        <p:txBody>
          <a:bodyPr/>
          <a:lstStyle/>
          <a:p>
            <a:pPr lvl="1" fontAlgn="base"/>
            <a:r>
              <a:rPr lang="en-US" sz="2800" b="0" i="0" smtClean="0">
                <a:solidFill>
                  <a:schemeClr val="tx1"/>
                </a:solidFill>
                <a:effectLst/>
                <a:latin typeface="+mn-lt"/>
                <a:ea typeface="+mn-ea"/>
                <a:cs typeface="+mn-cs"/>
              </a:rPr>
              <a:t>VMware vSphere offers a complete server virtualization platform that delivers</a:t>
            </a:r>
          </a:p>
          <a:p>
            <a:pPr lvl="2" fontAlgn="base"/>
            <a:r>
              <a:rPr lang="en-US" sz="2400" b="0" i="0" smtClean="0">
                <a:solidFill>
                  <a:schemeClr val="tx1"/>
                </a:solidFill>
                <a:effectLst/>
                <a:latin typeface="+mn-lt"/>
                <a:ea typeface="+mn-ea"/>
                <a:cs typeface="+mn-cs"/>
              </a:rPr>
              <a:t>80 percent greater utilization of server resources</a:t>
            </a:r>
          </a:p>
          <a:p>
            <a:pPr lvl="2" fontAlgn="base"/>
            <a:r>
              <a:rPr lang="en-US" sz="2400" b="0" i="0" smtClean="0">
                <a:solidFill>
                  <a:schemeClr val="tx1"/>
                </a:solidFill>
                <a:effectLst/>
                <a:latin typeface="+mn-lt"/>
                <a:ea typeface="+mn-ea"/>
                <a:cs typeface="+mn-cs"/>
              </a:rPr>
              <a:t>Up to 50 percent savings in capital and operating costs</a:t>
            </a:r>
          </a:p>
          <a:p>
            <a:pPr lvl="2" fontAlgn="base"/>
            <a:r>
              <a:rPr lang="en-US" sz="2400" b="0" i="0" smtClean="0">
                <a:solidFill>
                  <a:schemeClr val="tx1"/>
                </a:solidFill>
                <a:effectLst/>
                <a:latin typeface="+mn-lt"/>
                <a:ea typeface="+mn-ea"/>
                <a:cs typeface="+mn-cs"/>
              </a:rPr>
              <a:t>10:1 or better </a:t>
            </a:r>
            <a:r>
              <a:rPr lang="en-US" sz="2400" b="0" i="0" u="none" strike="noStrike" smtClean="0">
                <a:solidFill>
                  <a:schemeClr val="tx1"/>
                </a:solidFill>
                <a:effectLst/>
                <a:latin typeface="+mn-lt"/>
                <a:ea typeface="+mn-ea"/>
                <a:cs typeface="+mn-cs"/>
              </a:rPr>
              <a:t>server consolidation</a:t>
            </a:r>
            <a:r>
              <a:rPr lang="en-US" sz="2400" b="0" i="0" smtClean="0">
                <a:solidFill>
                  <a:schemeClr val="tx1"/>
                </a:solidFill>
                <a:effectLst/>
                <a:latin typeface="+mn-lt"/>
                <a:ea typeface="+mn-ea"/>
                <a:cs typeface="+mn-cs"/>
              </a:rPr>
              <a:t> ratio</a:t>
            </a:r>
            <a:endParaRPr lang="en-US"/>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7</a:t>
            </a:fld>
            <a:endParaRPr lang="en-US" dirty="0"/>
          </a:p>
        </p:txBody>
      </p:sp>
    </p:spTree>
    <p:extLst>
      <p:ext uri="{BB962C8B-B14F-4D97-AF65-F5344CB8AC3E}">
        <p14:creationId xmlns:p14="http://schemas.microsoft.com/office/powerpoint/2010/main" val="496272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fontAlgn="base"/>
            <a:r>
              <a:rPr lang="en-US" b="0" i="0" dirty="0" smtClean="0">
                <a:solidFill>
                  <a:schemeClr val="tx1"/>
                </a:solidFill>
                <a:effectLst/>
                <a:latin typeface="+mn-lt"/>
                <a:ea typeface="+mn-ea"/>
                <a:cs typeface="+mn-cs"/>
              </a:rPr>
              <a:t>Network Virtualization</a:t>
            </a:r>
            <a:endParaRPr lang="en-US" dirty="0"/>
          </a:p>
        </p:txBody>
      </p:sp>
      <p:sp>
        <p:nvSpPr>
          <p:cNvPr id="3" name="Content Placeholder 2"/>
          <p:cNvSpPr>
            <a:spLocks noGrp="1"/>
          </p:cNvSpPr>
          <p:nvPr>
            <p:ph idx="1"/>
          </p:nvPr>
        </p:nvSpPr>
        <p:spPr/>
        <p:txBody>
          <a:bodyPr/>
          <a:lstStyle/>
          <a:p>
            <a:pPr lvl="1" fontAlgn="base"/>
            <a:r>
              <a:rPr lang="en-US" sz="2800" b="0" i="0" u="none" strike="noStrike" dirty="0" smtClean="0">
                <a:solidFill>
                  <a:schemeClr val="tx1"/>
                </a:solidFill>
                <a:effectLst/>
                <a:latin typeface="+mn-lt"/>
                <a:ea typeface="+mn-ea"/>
                <a:cs typeface="+mn-cs"/>
              </a:rPr>
              <a:t>Network virtualization</a:t>
            </a:r>
            <a:r>
              <a:rPr lang="en-US" sz="2800" b="0" i="0" dirty="0" smtClean="0">
                <a:solidFill>
                  <a:schemeClr val="tx1"/>
                </a:solidFill>
                <a:effectLst/>
                <a:latin typeface="+mn-lt"/>
                <a:ea typeface="+mn-ea"/>
                <a:cs typeface="+mn-cs"/>
              </a:rPr>
              <a:t> is the complete reproduction of a physical network in software</a:t>
            </a:r>
          </a:p>
          <a:p>
            <a:pPr lvl="1" fontAlgn="base"/>
            <a:r>
              <a:rPr lang="en-US" sz="2800" b="0" i="0" dirty="0" smtClean="0">
                <a:solidFill>
                  <a:schemeClr val="tx1"/>
                </a:solidFill>
                <a:effectLst/>
                <a:latin typeface="+mn-lt"/>
                <a:ea typeface="+mn-ea"/>
                <a:cs typeface="+mn-cs"/>
              </a:rPr>
              <a:t>Virtual networks offer the same features and guarantees of a physical network, yet they deliver the operational benefits and hardware independence of virtualization—rapid provisioning, </a:t>
            </a:r>
            <a:r>
              <a:rPr lang="en-US" sz="2800" b="0" i="0" dirty="0" err="1" smtClean="0">
                <a:solidFill>
                  <a:schemeClr val="tx1"/>
                </a:solidFill>
                <a:effectLst/>
                <a:latin typeface="+mn-lt"/>
                <a:ea typeface="+mn-ea"/>
                <a:cs typeface="+mn-cs"/>
              </a:rPr>
              <a:t>nondisruptive</a:t>
            </a:r>
            <a:r>
              <a:rPr lang="en-US" sz="2800" b="0" i="0" dirty="0" smtClean="0">
                <a:solidFill>
                  <a:schemeClr val="tx1"/>
                </a:solidFill>
                <a:effectLst/>
                <a:latin typeface="+mn-lt"/>
                <a:ea typeface="+mn-ea"/>
                <a:cs typeface="+mn-cs"/>
              </a:rPr>
              <a:t> deployment, automated maintenance and support for both legacy and new applications</a:t>
            </a:r>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8</a:t>
            </a:fld>
            <a:endParaRPr lang="en-US" dirty="0"/>
          </a:p>
        </p:txBody>
      </p:sp>
    </p:spTree>
    <p:extLst>
      <p:ext uri="{BB962C8B-B14F-4D97-AF65-F5344CB8AC3E}">
        <p14:creationId xmlns:p14="http://schemas.microsoft.com/office/powerpoint/2010/main" val="2848973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Network Virtualization</a:t>
            </a:r>
            <a:endParaRPr lang="en-US" dirty="0"/>
          </a:p>
        </p:txBody>
      </p:sp>
      <p:sp>
        <p:nvSpPr>
          <p:cNvPr id="3" name="Content Placeholder 2"/>
          <p:cNvSpPr>
            <a:spLocks noGrp="1"/>
          </p:cNvSpPr>
          <p:nvPr>
            <p:ph idx="1"/>
          </p:nvPr>
        </p:nvSpPr>
        <p:spPr/>
        <p:txBody>
          <a:bodyPr/>
          <a:lstStyle/>
          <a:p>
            <a:pPr lvl="1" fontAlgn="base"/>
            <a:r>
              <a:rPr lang="en-US" sz="2800" b="0" i="0" dirty="0" smtClean="0">
                <a:solidFill>
                  <a:schemeClr val="tx1"/>
                </a:solidFill>
                <a:effectLst/>
                <a:latin typeface="+mn-lt"/>
                <a:ea typeface="+mn-ea"/>
                <a:cs typeface="+mn-cs"/>
              </a:rPr>
              <a:t>Network virtualization presents logical networking devices and services—logical ports, switches, routers, firewalls, load balancers, VPNs and more—to connected workloads</a:t>
            </a:r>
          </a:p>
          <a:p>
            <a:pPr lvl="1" fontAlgn="base"/>
            <a:r>
              <a:rPr lang="en-US" sz="2800" b="0" i="0" dirty="0" smtClean="0">
                <a:solidFill>
                  <a:schemeClr val="tx1"/>
                </a:solidFill>
                <a:effectLst/>
                <a:latin typeface="+mn-lt"/>
                <a:ea typeface="+mn-ea"/>
                <a:cs typeface="+mn-cs"/>
              </a:rPr>
              <a:t>Applications run on the virtual network exactly the same as if on a physical network</a:t>
            </a:r>
          </a:p>
        </p:txBody>
      </p:sp>
      <p:sp>
        <p:nvSpPr>
          <p:cNvPr id="4" name="Footer Placeholder 3"/>
          <p:cNvSpPr>
            <a:spLocks noGrp="1"/>
          </p:cNvSpPr>
          <p:nvPr>
            <p:ph type="ftr" sz="quarter" idx="11"/>
          </p:nvPr>
        </p:nvSpPr>
        <p:spPr/>
        <p:txBody>
          <a:bodyPr/>
          <a:lstStyle/>
          <a:p>
            <a:pPr>
              <a:defRPr/>
            </a:pPr>
            <a:r>
              <a:rPr lang="en-US" smtClean="0"/>
              <a:t>Copyright 2011-2014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D066C78-26B5-4C58-BDA8-9BE4CA4112A5}" type="slidenum">
              <a:rPr lang="en-US" smtClean="0"/>
              <a:pPr>
                <a:defRPr/>
              </a:pPr>
              <a:t>9</a:t>
            </a:fld>
            <a:endParaRPr lang="en-US" dirty="0"/>
          </a:p>
        </p:txBody>
      </p:sp>
    </p:spTree>
    <p:extLst>
      <p:ext uri="{BB962C8B-B14F-4D97-AF65-F5344CB8AC3E}">
        <p14:creationId xmlns:p14="http://schemas.microsoft.com/office/powerpoint/2010/main" val="4158851489"/>
      </p:ext>
    </p:extLst>
  </p:cSld>
  <p:clrMapOvr>
    <a:masterClrMapping/>
  </p:clrMapOvr>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4022</TotalTime>
  <Words>868</Words>
  <Application>Microsoft Office PowerPoint</Application>
  <PresentationFormat>On-screen Show (4:3)</PresentationFormat>
  <Paragraphs>95</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Times New Roman</vt:lpstr>
      <vt:lpstr>CCNA</vt:lpstr>
      <vt:lpstr>VMware Virtualization Last Update 2014.02.06 2.0.0</vt:lpstr>
      <vt:lpstr>VMware Virtualization</vt:lpstr>
      <vt:lpstr>VMware Virtualization</vt:lpstr>
      <vt:lpstr>VMware Virtualization</vt:lpstr>
      <vt:lpstr>Server Virtualization</vt:lpstr>
      <vt:lpstr>Server Virtualization</vt:lpstr>
      <vt:lpstr>Server Virtualization</vt:lpstr>
      <vt:lpstr>Network Virtualization</vt:lpstr>
      <vt:lpstr>Network Virtualization</vt:lpstr>
      <vt:lpstr>Network Virtualization</vt:lpstr>
      <vt:lpstr>Desktop Virtualization</vt:lpstr>
      <vt:lpstr>Desktop Virtualization</vt:lpstr>
      <vt:lpstr>Application Virtualization</vt:lpstr>
      <vt:lpstr>Application Virtualization</vt:lpstr>
      <vt:lpstr>Application Virtualization</vt:lpstr>
      <vt:lpstr>Storage Virtualization</vt:lpstr>
      <vt:lpstr>Storage Virtualization</vt:lpstr>
      <vt:lpstr>Storage Virtualization</vt:lpstr>
      <vt:lpstr>Storage Virtualization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Virtual Machine Creation</dc:title>
  <dc:creator>Kenneth M. Chipps Ph.D.</dc:creator>
  <cp:lastModifiedBy>Microsoft account</cp:lastModifiedBy>
  <cp:revision>382</cp:revision>
  <cp:lastPrinted>2010-12-18T03:18:31Z</cp:lastPrinted>
  <dcterms:created xsi:type="dcterms:W3CDTF">2000-09-27T16:26:34Z</dcterms:created>
  <dcterms:modified xsi:type="dcterms:W3CDTF">2014-02-06T18:45:23Z</dcterms:modified>
</cp:coreProperties>
</file>