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7"/>
  </p:notesMasterIdLst>
  <p:handoutMasterIdLst>
    <p:handoutMasterId r:id="rId48"/>
  </p:handoutMasterIdLst>
  <p:sldIdLst>
    <p:sldId id="256" r:id="rId2"/>
    <p:sldId id="260" r:id="rId3"/>
    <p:sldId id="261" r:id="rId4"/>
    <p:sldId id="262" r:id="rId5"/>
    <p:sldId id="263" r:id="rId6"/>
    <p:sldId id="266" r:id="rId7"/>
    <p:sldId id="264" r:id="rId8"/>
    <p:sldId id="268" r:id="rId9"/>
    <p:sldId id="269" r:id="rId10"/>
    <p:sldId id="272" r:id="rId11"/>
    <p:sldId id="324" r:id="rId12"/>
    <p:sldId id="273" r:id="rId13"/>
    <p:sldId id="276" r:id="rId14"/>
    <p:sldId id="326" r:id="rId15"/>
    <p:sldId id="343" r:id="rId16"/>
    <p:sldId id="298" r:id="rId17"/>
    <p:sldId id="299" r:id="rId18"/>
    <p:sldId id="309" r:id="rId19"/>
    <p:sldId id="300" r:id="rId20"/>
    <p:sldId id="301" r:id="rId21"/>
    <p:sldId id="302" r:id="rId22"/>
    <p:sldId id="303" r:id="rId23"/>
    <p:sldId id="304" r:id="rId24"/>
    <p:sldId id="327" r:id="rId25"/>
    <p:sldId id="305" r:id="rId26"/>
    <p:sldId id="328" r:id="rId27"/>
    <p:sldId id="344" r:id="rId28"/>
    <p:sldId id="306" r:id="rId29"/>
    <p:sldId id="277" r:id="rId30"/>
    <p:sldId id="278" r:id="rId31"/>
    <p:sldId id="279" r:id="rId32"/>
    <p:sldId id="329" r:id="rId33"/>
    <p:sldId id="330" r:id="rId34"/>
    <p:sldId id="341" r:id="rId35"/>
    <p:sldId id="342" r:id="rId36"/>
    <p:sldId id="345" r:id="rId37"/>
    <p:sldId id="281" r:id="rId38"/>
    <p:sldId id="282" r:id="rId39"/>
    <p:sldId id="283" r:id="rId40"/>
    <p:sldId id="310" r:id="rId41"/>
    <p:sldId id="314" r:id="rId42"/>
    <p:sldId id="315" r:id="rId43"/>
    <p:sldId id="333" r:id="rId44"/>
    <p:sldId id="338" r:id="rId45"/>
    <p:sldId id="339" r:id="rId4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3" autoAdjust="0"/>
    <p:restoredTop sz="86339" autoAdjust="0"/>
  </p:normalViewPr>
  <p:slideViewPr>
    <p:cSldViewPr>
      <p:cViewPr varScale="1">
        <p:scale>
          <a:sx n="58" d="100"/>
          <a:sy n="58" d="100"/>
        </p:scale>
        <p:origin x="-14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E7D642-D8D2-4DF8-804E-32A3469889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907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DDF1AEA-1F56-469F-A413-9BA31C2EE9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6BEB4-B7FD-4328-A9D8-2975CD67F7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920AA-C224-4CB2-9E59-A6B24B923D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73406-C829-495C-B6EE-96BDEBAD6A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C9B8C-74F7-45AA-A208-0C4AAD1D88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84F5F-236B-4881-B9CA-D2BA8EF319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D0670-EE40-41E9-9D1D-BEC1452843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A7F74-D284-4F28-BD02-A30C583640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7368B-9E65-4FCE-9DC7-E1CC463AA2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604C8-5240-4948-8397-B7795D3CBB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F50EA-BA30-4D48-B90A-F6E80A5205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60D20-AA2D-4CC1-B14F-7E3492953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11E80-B2FE-465C-9702-DB16FF9266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70EF-D498-44CE-9D97-F37DAB35C8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F01B3-A3D4-443F-8449-1B6D3FABAB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FCF793F-F7EA-443A-BE11-15DC1CCA89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Servers</a:t>
            </a:r>
            <a:br>
              <a:rPr lang="en-US" dirty="0" smtClean="0"/>
            </a:br>
            <a:r>
              <a:rPr lang="en-US" sz="2400" dirty="0" smtClean="0"/>
              <a:t>Last Update 2010.07.30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1.1.0</a:t>
            </a:r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D9687C-2AC3-4E83-A280-CB6899C6449A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Mail Server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A server is used to transfer the email back and forth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It receives email messages being sent to a user of the network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It holds these messages until the user asks for them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A375AA-0977-4C64-9C95-B47826C3B5A0}" type="slidenum">
              <a:rPr lang="en-US" smtClean="0"/>
              <a:pPr/>
              <a:t>10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Mail Server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Going the other way the mail server handles the transfer of email messages from users on its network to other networks</a:t>
            </a:r>
            <a:endParaRPr lang="en-US" dirty="0" smtClean="0"/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FFBD15-FEC4-41A7-AB23-B0E22702889F}" type="slidenum">
              <a:rPr lang="en-US" smtClean="0"/>
              <a:pPr/>
              <a:t>11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Web Server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A web server is used to serve up web pages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Most network operating systems have this capability built in or it can be added with a program running on the server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901B1E-B6D9-4D8D-882B-69B657817A3C}" type="slidenum">
              <a:rPr lang="en-US" smtClean="0"/>
              <a:pPr/>
              <a:t>12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DHCP Server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DHCP – Dynamic Host Configuration Protocol servers provide IP addresses to workstations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This precludes the need to go from computer to computer and enter an address by hand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It also precludes the need to go back to each computer whenever a change is needed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20C954-1434-421A-899A-B5B8128FB37B}" type="slidenum">
              <a:rPr lang="en-US" smtClean="0"/>
              <a:pPr/>
              <a:t>13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DHCP Server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The client computer sends out a request for an IP address as a broadcast over the network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The DHCP server answers this request with an IP address</a:t>
            </a:r>
            <a:endParaRPr lang="en-US" dirty="0" smtClean="0"/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C8F8C3-0EBC-40B6-97F2-426E1A9AEBFB}" type="slidenum">
              <a:rPr lang="en-US" smtClean="0"/>
              <a:pPr/>
              <a:t>14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Let’s find one of each</a:t>
            </a:r>
          </a:p>
          <a:p>
            <a:pPr lvl="1" rtl="0" eaLnBrk="1" fontAlgn="base" hangingPunct="1"/>
            <a:r>
              <a:rPr lang="en-US" sz="28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File</a:t>
            </a:r>
            <a:endParaRPr lang="en-US" sz="2800" dirty="0" smtClean="0">
              <a:effectLst/>
            </a:endParaRPr>
          </a:p>
          <a:p>
            <a:pPr lvl="1" rtl="0" eaLnBrk="1" fontAlgn="base" hangingPunct="1"/>
            <a:r>
              <a:rPr lang="en-US" sz="28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Application</a:t>
            </a:r>
            <a:endParaRPr lang="en-US" dirty="0" smtClean="0">
              <a:effectLst/>
            </a:endParaRPr>
          </a:p>
          <a:p>
            <a:pPr lvl="1" rtl="0" eaLnBrk="1" fontAlgn="base" hangingPunct="1"/>
            <a:r>
              <a:rPr lang="en-US" sz="28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Database</a:t>
            </a:r>
            <a:endParaRPr lang="en-US" dirty="0" smtClean="0">
              <a:effectLst/>
            </a:endParaRPr>
          </a:p>
          <a:p>
            <a:pPr lvl="1" rtl="0" eaLnBrk="1" fontAlgn="base" hangingPunct="1"/>
            <a:r>
              <a:rPr lang="en-US" sz="28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Mail</a:t>
            </a:r>
            <a:endParaRPr lang="en-US" dirty="0" smtClean="0">
              <a:effectLst/>
            </a:endParaRPr>
          </a:p>
          <a:p>
            <a:pPr lvl="1" rtl="0" eaLnBrk="1" fontAlgn="base" hangingPunct="1"/>
            <a:r>
              <a:rPr lang="en-US" sz="28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endParaRPr lang="en-US" dirty="0" smtClean="0">
              <a:effectLst/>
            </a:endParaRPr>
          </a:p>
          <a:p>
            <a:pPr lvl="1" rtl="0" eaLnBrk="1" fontAlgn="base" hangingPunct="1"/>
            <a:r>
              <a:rPr lang="en-US" sz="28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DHCP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A7F74-D284-4F28-BD02-A30C583640E1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838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07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Optimizing the Server</a:t>
            </a:r>
          </a:p>
        </p:txBody>
      </p:sp>
      <p:sp>
        <p:nvSpPr>
          <p:cNvPr id="22531" name="Rectangle 307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Optimizing a server centers on five aspects</a:t>
            </a:r>
          </a:p>
          <a:p>
            <a:pPr lvl="1" eaLnBrk="1" hangingPunct="1"/>
            <a:r>
              <a:rPr lang="en-US" dirty="0" smtClean="0">
                <a:cs typeface="Arial" pitchFamily="34" charset="0"/>
              </a:rPr>
              <a:t>CPU</a:t>
            </a:r>
          </a:p>
          <a:p>
            <a:pPr lvl="1" eaLnBrk="1" hangingPunct="1"/>
            <a:r>
              <a:rPr lang="en-US" dirty="0" smtClean="0">
                <a:cs typeface="Arial" pitchFamily="34" charset="0"/>
              </a:rPr>
              <a:t>Memory</a:t>
            </a:r>
          </a:p>
          <a:p>
            <a:pPr lvl="1" eaLnBrk="1" hangingPunct="1"/>
            <a:r>
              <a:rPr lang="en-US" dirty="0" smtClean="0">
                <a:cs typeface="Arial" pitchFamily="34" charset="0"/>
              </a:rPr>
              <a:t>Disk Drive Speed</a:t>
            </a:r>
          </a:p>
          <a:p>
            <a:pPr lvl="1" eaLnBrk="1" hangingPunct="1"/>
            <a:r>
              <a:rPr lang="en-US" dirty="0" smtClean="0">
                <a:cs typeface="Arial" pitchFamily="34" charset="0"/>
              </a:rPr>
              <a:t>Disk Channel Speed</a:t>
            </a:r>
          </a:p>
          <a:p>
            <a:pPr lvl="1" eaLnBrk="1" hangingPunct="1"/>
            <a:r>
              <a:rPr lang="en-US" dirty="0" smtClean="0">
                <a:cs typeface="Arial" pitchFamily="34" charset="0"/>
              </a:rPr>
              <a:t>Network I/O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367EB5-1E29-496B-8DD9-2C13EBA50DCF}" type="slidenum">
              <a:rPr lang="en-US" smtClean="0"/>
              <a:pPr/>
              <a:t>16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CPU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The first factor is the load on the CPU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To check this use whatever monitoring tools are appropriate to check the CPU utilization on a regular basis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If this figure grows too large, such as 70 to 80 percent on a constant basis, then consider changing the CPU for a higher powered model or adding CPUs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F2F73A-A973-4339-9354-2F31D3D0FBB6}" type="slidenum">
              <a:rPr lang="en-US" smtClean="0"/>
              <a:pPr/>
              <a:t>17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CPU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When selecting a CPU the amount of cache memory is important</a:t>
            </a:r>
          </a:p>
          <a:p>
            <a:pPr eaLnBrk="1" hangingPunct="1"/>
            <a:r>
              <a:rPr lang="en-US" dirty="0" smtClean="0"/>
              <a:t>Processor speed is also important</a:t>
            </a:r>
          </a:p>
          <a:p>
            <a:pPr eaLnBrk="1" hangingPunct="1"/>
            <a:r>
              <a:rPr lang="en-US" dirty="0" smtClean="0"/>
              <a:t>Speed goes up on a regular basis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D71A8A-1278-4AFF-9424-F1D4A0797F2F}" type="slidenum">
              <a:rPr lang="en-US" smtClean="0"/>
              <a:pPr/>
              <a:t>18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Memory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The second factor is the amount of memory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It is hard to throw too much memory at a server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The actual amount will depend on the load on the server and the operating system being used</a:t>
            </a: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851093-D207-4C49-AF99-7497F3FBF14F}" type="slidenum">
              <a:rPr lang="en-US" smtClean="0"/>
              <a:pPr/>
              <a:t>19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Learn how to</a:t>
            </a:r>
          </a:p>
          <a:p>
            <a:pPr lvl="1" eaLnBrk="1" hangingPunct="1"/>
            <a:r>
              <a:rPr lang="en-US" dirty="0" smtClean="0"/>
              <a:t>Use a server in a local area network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C4059F-2DA9-4436-BD0F-F30A679B9BCF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Speed of the Disk Drives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The third aspect is the speed at which the disk drives can respond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This is based on several factors including</a:t>
            </a:r>
          </a:p>
          <a:p>
            <a:pPr lvl="1" eaLnBrk="1" hangingPunct="1"/>
            <a:r>
              <a:rPr lang="en-US" dirty="0" smtClean="0">
                <a:cs typeface="Arial" pitchFamily="34" charset="0"/>
              </a:rPr>
              <a:t>The speed of the interface to the drive</a:t>
            </a:r>
          </a:p>
          <a:p>
            <a:pPr lvl="1" eaLnBrk="1" hangingPunct="1"/>
            <a:r>
              <a:rPr lang="en-US" dirty="0" smtClean="0">
                <a:cs typeface="Arial" pitchFamily="34" charset="0"/>
              </a:rPr>
              <a:t>The speed of the drive itself 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The interface used in most servers is SCSI - Small Computer System Interface</a:t>
            </a:r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970C7E-2CD9-4CC2-910C-929B1BC3ABED}" type="slidenum">
              <a:rPr lang="en-US" smtClean="0"/>
              <a:pPr/>
              <a:t>20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Speed of the Disk Drives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This interface is used because it has a wider data path than the standard IDE - Integrated Drive Electronics drives used in desktop computers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Although IDE drives, especially the Serial ATA versions, are coming close to SCSI speeds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For smaller servers IDE drives are usually sufficient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AA5B8E-5003-47DB-A275-389583B5057A}" type="slidenum">
              <a:rPr lang="en-US" smtClean="0"/>
              <a:pPr/>
              <a:t>21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Speed of the Disk Drives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The fastest servers are using Fibre Channel drives or SCSI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The speed of the drive itself is important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In all cases the faster the better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Basic factors are access time, the rate at which a drive transfers data, and the speed at which the drive turns are all factors to balance against cost</a:t>
            </a:r>
          </a:p>
        </p:txBody>
      </p:sp>
      <p:sp>
        <p:nvSpPr>
          <p:cNvPr id="286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184995-2AAF-4EA1-BEE0-BB60FF368F54}" type="slidenum">
              <a:rPr lang="en-US" smtClean="0"/>
              <a:pPr/>
              <a:t>22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Disk Channel Speed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The last factor is the way the disk channel is made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In general this relates to how many disks there are and how they relate to one another</a:t>
            </a:r>
          </a:p>
          <a:p>
            <a:pPr eaLnBrk="1" hangingPunct="1"/>
            <a:r>
              <a:rPr lang="en-US" dirty="0" smtClean="0">
                <a:cs typeface="Arial" pitchFamily="34" charset="0"/>
              </a:rPr>
              <a:t>There may be more than one disk in a server</a:t>
            </a: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65A8D1-ECF0-4059-A2A4-E3EDCBC980F4}" type="slidenum">
              <a:rPr lang="en-US" smtClean="0"/>
              <a:pPr/>
              <a:t>23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Disk Channel Speed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pitchFamily="34" charset="0"/>
              </a:rPr>
              <a:t>If these multiple disks are all simply linked together by the operating system software to form one big storage area, then there is no speed advantage, but there is a larger area for storage of data</a:t>
            </a:r>
            <a:endParaRPr lang="en-US" dirty="0" smtClean="0"/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8E9542-957E-4CA0-B114-854A2DB25CA7}" type="slidenum">
              <a:rPr lang="en-US" smtClean="0"/>
              <a:pPr/>
              <a:t>24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Network I/O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Last is the network I/O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No matter how fast a server can serve up information if it cannot get out of the server onto and through the network it is of little use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A PCI bus NIC made for a server is the card to use</a:t>
            </a:r>
          </a:p>
        </p:txBody>
      </p:sp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A6966B-0009-4BE6-8AFF-6AD5208E01A6}" type="slidenum">
              <a:rPr lang="en-US" smtClean="0"/>
              <a:pPr/>
              <a:t>25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Network I/O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These cards have more buffer space for incoming and outgoing packets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NIC congestion is a problem in servers using standard NICs</a:t>
            </a:r>
            <a:endParaRPr lang="en-US" dirty="0" smtClean="0"/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6F9409-E611-417F-967C-066143B9C3E0}" type="slidenum">
              <a:rPr lang="en-US" smtClean="0"/>
              <a:pPr/>
              <a:t>26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 dual port NIC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A7F74-D284-4F28-BD02-A30C583640E1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346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Server Benchmarks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Server benchmarks are done by several organizations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These benchmarks can be used to compare the servers offered by different vendors to find the right match for your organization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One organization that does this is the Transaction Processing Performance Council at www.tpc.org</a:t>
            </a:r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6BC42D-2CF4-4A0E-A5F6-4001E9323899}" type="slidenum">
              <a:rPr lang="en-US" smtClean="0"/>
              <a:pPr/>
              <a:t>28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Hardware Used for Servers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The hardware used in most servers is basically the same stuff used in workstations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The main differences 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Amount of each thing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Redundancy of each component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Ability to remotely check on these things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To some extent the quality of each</a:t>
            </a:r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162E37-B0C0-4A60-AFAE-542F8C155274}" type="slidenum">
              <a:rPr lang="en-US" smtClean="0"/>
              <a:pPr/>
              <a:t>29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a Server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A server is a computer with a network operating system running on it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This server can perform a variety of functions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 functions a server can perform depend on the hardware installed and the capabilities of the software on the machine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A server can perform several of these functions at the same time</a:t>
            </a:r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667690-0E1A-4FFB-977E-E41307588D86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Hardware Used for Servers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By amount is meant the number of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CPUs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Amount of memory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Size of the disk drives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Redundancy is how many of each thing the server has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This is important to the ability of the server to keep going when one of the set fails</a:t>
            </a:r>
          </a:p>
        </p:txBody>
      </p:sp>
      <p:sp>
        <p:nvSpPr>
          <p:cNvPr id="358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358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6D2C8F-B926-4F06-8994-040ED38E6D39}" type="slidenum">
              <a:rPr lang="en-US" smtClean="0"/>
              <a:pPr/>
              <a:t>30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Hardware Used for Servers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>
                <a:cs typeface="Times New Roman" pitchFamily="18" charset="0"/>
              </a:rPr>
              <a:t>This usually applies to disk drives – as in RAID – to power supplies, fans and so forth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Redundancy relates to uptime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Uptime is also helped by having the components be hot-swappable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This means the part can be replaced while the server keeps running and the users keep using everything</a:t>
            </a:r>
          </a:p>
        </p:txBody>
      </p:sp>
      <p:sp>
        <p:nvSpPr>
          <p:cNvPr id="368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368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A83D1D-F274-4057-807C-61E37FDCEA3D}" type="slidenum">
              <a:rPr lang="en-US" smtClean="0"/>
              <a:pPr/>
              <a:t>31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Hardware Used for Servers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High end servers include SNMP capability that is monitored by a management program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These programs notify the managers when a component fails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Quality is a questionable factor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In most cases, despite what the marketing people say, the parts are all the same</a:t>
            </a:r>
          </a:p>
        </p:txBody>
      </p:sp>
      <p:sp>
        <p:nvSpPr>
          <p:cNvPr id="3789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FE751-FD43-4AF7-AC85-E600D5577CF3}" type="slidenum">
              <a:rPr lang="en-US" smtClean="0"/>
              <a:pPr/>
              <a:t>32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Hardware Used for Servers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The main thing to look for in terms of quality are things like access speed for hard drives and the interface used for the hard drives for example</a:t>
            </a:r>
            <a:endParaRPr lang="en-US" dirty="0" smtClean="0"/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389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DADE82-D945-4E2C-846D-E05E4B8744C9}" type="slidenum">
              <a:rPr lang="en-US" smtClean="0"/>
              <a:pPr/>
              <a:t>33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Big of One Do You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best way to determine the size of server you need is to consult the vendor or</a:t>
            </a:r>
            <a:r>
              <a:rPr lang="en-US" baseline="0" dirty="0" smtClean="0"/>
              <a:t> reseller of the programs you will run on it</a:t>
            </a:r>
          </a:p>
          <a:p>
            <a:r>
              <a:rPr lang="en-US" baseline="0" dirty="0" smtClean="0"/>
              <a:t>A general idea can be determined from server sizing tools or the trade press</a:t>
            </a:r>
          </a:p>
          <a:p>
            <a:r>
              <a:rPr lang="en-US" baseline="0" dirty="0" smtClean="0"/>
              <a:t>For example, a search for server sizing popped up this tool</a:t>
            </a:r>
          </a:p>
          <a:p>
            <a:r>
              <a:rPr lang="en-US" baseline="0" dirty="0" smtClean="0"/>
              <a:t>Notice what it suggests for a common Oracle database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A7F74-D284-4F28-BD02-A30C583640E1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Big of One Do</a:t>
            </a:r>
            <a:r>
              <a:rPr lang="en-US" baseline="0" dirty="0" smtClean="0"/>
              <a:t> </a:t>
            </a:r>
            <a:r>
              <a:rPr lang="en-US" dirty="0" smtClean="0"/>
              <a:t>You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A7F74-D284-4F28-BD02-A30C583640E1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0000" t="16667" r="11875" b="5556"/>
          <a:stretch>
            <a:fillRect/>
          </a:stretch>
        </p:blipFill>
        <p:spPr bwMode="auto">
          <a:xfrm>
            <a:off x="514350" y="1562145"/>
            <a:ext cx="8096250" cy="4533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Search for</a:t>
            </a:r>
          </a:p>
          <a:p>
            <a:pPr lvl="1"/>
            <a:r>
              <a:rPr lang="en-US" dirty="0" smtClean="0"/>
              <a:t>Server sizing tool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A7F74-D284-4F28-BD02-A30C583640E1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9379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How Big of One Do You Need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Here are some older guidelines that show you what elements to consider</a:t>
            </a:r>
          </a:p>
        </p:txBody>
      </p:sp>
      <p:sp>
        <p:nvSpPr>
          <p:cNvPr id="399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399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0EA760-8B66-4614-9E8B-B4F397BC6205}" type="slidenum">
              <a:rPr lang="en-US" smtClean="0"/>
              <a:pPr/>
              <a:t>37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How Big of One Do You Need</a:t>
            </a:r>
          </a:p>
        </p:txBody>
      </p:sp>
      <p:graphicFrame>
        <p:nvGraphicFramePr>
          <p:cNvPr id="238694" name="Group 102"/>
          <p:cNvGraphicFramePr>
            <a:graphicFrameLocks noGrp="1"/>
          </p:cNvGraphicFramePr>
          <p:nvPr>
            <p:ph type="tbl" idx="1"/>
          </p:nvPr>
        </p:nvGraphicFramePr>
        <p:xfrm>
          <a:off x="1066800" y="1447800"/>
          <a:ext cx="7018338" cy="4098926"/>
        </p:xfrm>
        <a:graphic>
          <a:graphicData uri="http://schemas.openxmlformats.org/drawingml/2006/table">
            <a:tbl>
              <a:tblPr/>
              <a:tblGrid>
                <a:gridCol w="647700"/>
                <a:gridCol w="577850"/>
                <a:gridCol w="1260475"/>
                <a:gridCol w="1122363"/>
                <a:gridCol w="679450"/>
                <a:gridCol w="895350"/>
                <a:gridCol w="1131887"/>
                <a:gridCol w="703263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CPU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Backup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 so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256 to 512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18GB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7,200 rpm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10/100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20GB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512  to 1GB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 to 19GB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10,000 rpm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10/100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 to 70GB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1GB to 2GB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External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10/100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External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2GB to 4GB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External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Redundant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Depends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External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410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02DA2D-EACB-489B-9768-EA13CBEB0C63}" type="slidenum">
              <a:rPr lang="en-US" smtClean="0"/>
              <a:pPr/>
              <a:t>38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How Big of One Do You Need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Once you get near 1,000 users and especially above the servers tend to be many individual units rather than bigger and bigger versions of a single server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These are arranged as clusters of servers to share the load</a:t>
            </a:r>
          </a:p>
        </p:txBody>
      </p:sp>
      <p:sp>
        <p:nvSpPr>
          <p:cNvPr id="419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419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6CE69B-6AD3-4D4B-813E-6D1D8675107D}" type="slidenum">
              <a:rPr lang="en-US" smtClean="0"/>
              <a:pPr/>
              <a:t>39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Typical Server Functions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Typical functions performed by a server in a local area network include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File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Application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Database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Mail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Web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DHCP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8313B2-3303-412D-B077-F98CC18E7A10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Server Virtualization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Server virtualization has become an important topic in the selection and use of servers</a:t>
            </a:r>
          </a:p>
          <a:p>
            <a:pPr eaLnBrk="1" hangingPunct="1"/>
            <a:r>
              <a:rPr lang="en-US" dirty="0" smtClean="0"/>
              <a:t>Here is part of a report on this from Infoworld from September 2006</a:t>
            </a:r>
          </a:p>
        </p:txBody>
      </p:sp>
      <p:sp>
        <p:nvSpPr>
          <p:cNvPr id="430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430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A8F387-F6BF-471C-9057-D8E5992B74E9}" type="slidenum">
              <a:rPr lang="en-US" smtClean="0"/>
              <a:pPr/>
              <a:t>40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Server Virtualization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/>
              <a:t>Server virtualization divides a physical server into multiple virtual machines, each of which can run its own isolated operating environment and applications</a:t>
            </a:r>
          </a:p>
          <a:p>
            <a:pPr lvl="1" eaLnBrk="1" hangingPunct="1"/>
            <a:r>
              <a:rPr lang="en-US" dirty="0" smtClean="0"/>
              <a:t>That means less hardware, reduced power and cooling costs, and extended datacenter life</a:t>
            </a:r>
          </a:p>
        </p:txBody>
      </p:sp>
      <p:sp>
        <p:nvSpPr>
          <p:cNvPr id="4506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31724C-DE47-4CD3-A1B9-DA3F11C57F9C}" type="slidenum">
              <a:rPr lang="en-US" smtClean="0"/>
              <a:pPr/>
              <a:t>41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Server Virtualization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/>
              <a:t>The ability to provision a new server simply by loading a virtualized image onto existing hardware not only saves IT management budget, it makes the business more agile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Applications that hog I/O and memory resources, such as large database deployments and Microsoft Exchange, often are not good candidates for sharing server hardware with other applications, even in a virtual environment</a:t>
            </a:r>
          </a:p>
        </p:txBody>
      </p:sp>
      <p:sp>
        <p:nvSpPr>
          <p:cNvPr id="4608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460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881EB6-D339-47C3-BEBD-E7882499350B}" type="slidenum">
              <a:rPr lang="en-US" smtClean="0"/>
              <a:pPr/>
              <a:t>42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Server Virtualization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/>
              <a:t>Before virtualization, IT departments tended to limit each physical server to a single application and operating environment, as multiple applications tended to conflict with one another</a:t>
            </a:r>
          </a:p>
          <a:p>
            <a:pPr lvl="1" eaLnBrk="1" hangingPunct="1"/>
            <a:r>
              <a:rPr lang="en-US" dirty="0" smtClean="0"/>
              <a:t>The result was often server sprawl and inefficient use of server resources</a:t>
            </a:r>
          </a:p>
        </p:txBody>
      </p:sp>
      <p:sp>
        <p:nvSpPr>
          <p:cNvPr id="5325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532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26F147-42EC-4FF3-9DAF-CEB857CD4C30}" type="slidenum">
              <a:rPr lang="en-US" smtClean="0"/>
              <a:pPr/>
              <a:t>43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Should You Use Virtualization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Computerworld says this</a:t>
            </a:r>
          </a:p>
          <a:p>
            <a:pPr lvl="1" eaLnBrk="1" hangingPunct="1"/>
            <a:r>
              <a:rPr lang="en-US" dirty="0" smtClean="0"/>
              <a:t>Consolidating hardware is the No. 1 reason for considering virtualization</a:t>
            </a:r>
          </a:p>
          <a:p>
            <a:pPr lvl="1" eaLnBrk="1" hangingPunct="1"/>
            <a:r>
              <a:rPr lang="en-US" dirty="0" smtClean="0"/>
              <a:t>Aging hardware, bursting data centers and burgeoning power needs all have played a part in the move to virtualization</a:t>
            </a:r>
          </a:p>
          <a:p>
            <a:pPr lvl="1" eaLnBrk="1" hangingPunct="1"/>
            <a:r>
              <a:rPr lang="en-US" dirty="0" smtClean="0"/>
              <a:t>Why should you continue to acquire distinct physical machines when you can move real servers to even bigger machines at ratios of 3-to-1 or even 10-to-1</a:t>
            </a:r>
          </a:p>
        </p:txBody>
      </p:sp>
      <p:sp>
        <p:nvSpPr>
          <p:cNvPr id="6144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614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7603CF-8E4C-44B4-8667-9C910D2C38AB}" type="slidenum">
              <a:rPr lang="en-US" smtClean="0"/>
              <a:pPr/>
              <a:t>44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Should You Use Virtualization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/>
              <a:t>The first step in virtualization is determining if you have the right type of infrastructure to support it</a:t>
            </a:r>
          </a:p>
          <a:p>
            <a:pPr lvl="1" eaLnBrk="1" hangingPunct="1"/>
            <a:r>
              <a:rPr lang="en-US" dirty="0" smtClean="0"/>
              <a:t>Look for a lot of machines doing similar tasks, and make sure you have more than 10 of them</a:t>
            </a:r>
          </a:p>
          <a:p>
            <a:pPr lvl="1" eaLnBrk="1" hangingPunct="1"/>
            <a:r>
              <a:rPr lang="en-US" dirty="0" smtClean="0"/>
              <a:t>For 10 or fewer, the payoff is questionable</a:t>
            </a:r>
          </a:p>
        </p:txBody>
      </p:sp>
      <p:sp>
        <p:nvSpPr>
          <p:cNvPr id="6246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624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0210EB-5324-4819-8890-52D95C1B56EE}" type="slidenum">
              <a:rPr lang="en-US" smtClean="0"/>
              <a:pPr/>
              <a:t>45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File Server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file and print server was the first function performed by a server in a networked environment</a:t>
            </a:r>
          </a:p>
          <a:p>
            <a:pPr eaLnBrk="1" hangingPunct="1"/>
            <a:r>
              <a:rPr lang="en-US" dirty="0" smtClean="0"/>
              <a:t>In this use the server stores the data used by the users of the network</a:t>
            </a:r>
          </a:p>
          <a:p>
            <a:pPr eaLnBrk="1" hangingPunct="1"/>
            <a:r>
              <a:rPr lang="en-US" dirty="0" smtClean="0"/>
              <a:t>This was done in the beginning because of the high cost of storage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A48F2B-E42B-42B8-88F0-FE70004EFAB8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File Server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It was also done then and is still done to allow for easy sharing of information and to maintain security</a:t>
            </a:r>
          </a:p>
          <a:p>
            <a:pPr eaLnBrk="1" hangingPunct="1"/>
            <a:r>
              <a:rPr lang="en-US" dirty="0" smtClean="0"/>
              <a:t>If data is stored on a user’s workstation, there may be no access to this information by anyone else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D2E442-AFC2-4AFE-AA9C-0F057B24CFF3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File Server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Security is maintained by the ability of the server operating system to restrict who can see the information and what they can do to it</a:t>
            </a:r>
          </a:p>
          <a:p>
            <a:pPr eaLnBrk="1" hangingPunct="1"/>
            <a:r>
              <a:rPr lang="en-US" dirty="0" smtClean="0"/>
              <a:t>PC operating systems do not have this ability</a:t>
            </a:r>
          </a:p>
          <a:p>
            <a:pPr eaLnBrk="1" hangingPunct="1"/>
            <a:r>
              <a:rPr lang="en-US" dirty="0" smtClean="0"/>
              <a:t>Backup of the data is also easier, if it is all in one location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07A4D3-BA91-4139-BC74-9A056F6B8C7C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Application Server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An application server holds a program that is shared by the network users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This application can be anything that more than one user needs to use at the same time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A common application server program is the accounting program for the organization</a:t>
            </a:r>
            <a:endParaRPr lang="en-US" dirty="0" smtClean="0"/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8A5D22-066B-4344-8C1F-53B4B926D04A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Database Server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Large shared databases are stored on a server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 server is used to maintain control over the database and to backup this important data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A database can contain information such as inventory records or accounting data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 smtClean="0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ADB575-D741-48FD-8416-0FF69DCBD276}" type="slidenum">
              <a:rPr lang="en-US" smtClean="0"/>
              <a:pPr/>
              <a:t>9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1638</TotalTime>
  <Words>2183</Words>
  <Application>Microsoft Office PowerPoint</Application>
  <PresentationFormat>On-screen Show (4:3)</PresentationFormat>
  <Paragraphs>325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CCNA</vt:lpstr>
      <vt:lpstr>Servers Last Update 2010.07.30</vt:lpstr>
      <vt:lpstr>Objectives of This Section</vt:lpstr>
      <vt:lpstr>What is a Server</vt:lpstr>
      <vt:lpstr>Typical Server Functions</vt:lpstr>
      <vt:lpstr>File Server</vt:lpstr>
      <vt:lpstr>File Server</vt:lpstr>
      <vt:lpstr>File Server</vt:lpstr>
      <vt:lpstr>Application Server</vt:lpstr>
      <vt:lpstr>Database Server</vt:lpstr>
      <vt:lpstr>Mail Server</vt:lpstr>
      <vt:lpstr>Mail Server</vt:lpstr>
      <vt:lpstr>Web Server</vt:lpstr>
      <vt:lpstr>DHCP Server</vt:lpstr>
      <vt:lpstr>DHCP Server</vt:lpstr>
      <vt:lpstr>Lab</vt:lpstr>
      <vt:lpstr>Optimizing the Server</vt:lpstr>
      <vt:lpstr>CPU</vt:lpstr>
      <vt:lpstr>CPU</vt:lpstr>
      <vt:lpstr>Memory</vt:lpstr>
      <vt:lpstr>Speed of the Disk Drives</vt:lpstr>
      <vt:lpstr>Speed of the Disk Drives</vt:lpstr>
      <vt:lpstr>Speed of the Disk Drives</vt:lpstr>
      <vt:lpstr>Disk Channel Speed</vt:lpstr>
      <vt:lpstr>Disk Channel Speed</vt:lpstr>
      <vt:lpstr>Network I/O</vt:lpstr>
      <vt:lpstr>Network I/O</vt:lpstr>
      <vt:lpstr>Lab</vt:lpstr>
      <vt:lpstr>Server Benchmarks</vt:lpstr>
      <vt:lpstr>Hardware Used for Servers</vt:lpstr>
      <vt:lpstr>Hardware Used for Servers</vt:lpstr>
      <vt:lpstr>Hardware Used for Servers</vt:lpstr>
      <vt:lpstr>Hardware Used for Servers</vt:lpstr>
      <vt:lpstr>Hardware Used for Servers</vt:lpstr>
      <vt:lpstr>How Big of One Do You Need</vt:lpstr>
      <vt:lpstr>How Big of One Do You Need</vt:lpstr>
      <vt:lpstr>Lab</vt:lpstr>
      <vt:lpstr>How Big of One Do You Need</vt:lpstr>
      <vt:lpstr>How Big of One Do You Need</vt:lpstr>
      <vt:lpstr>How Big of One Do You Need</vt:lpstr>
      <vt:lpstr>Server Virtualization</vt:lpstr>
      <vt:lpstr>Server Virtualization</vt:lpstr>
      <vt:lpstr>Server Virtualization</vt:lpstr>
      <vt:lpstr>Server Virtualization</vt:lpstr>
      <vt:lpstr>Should You Use Virtualization</vt:lpstr>
      <vt:lpstr>Should You Use Virtualization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Servers</dc:title>
  <dc:creator>Kenneth M. Chipps Ph.D.</dc:creator>
  <cp:lastModifiedBy>Kenneth M. Chipps Ph.D.</cp:lastModifiedBy>
  <cp:revision>133</cp:revision>
  <dcterms:created xsi:type="dcterms:W3CDTF">2000-09-27T16:26:34Z</dcterms:created>
  <dcterms:modified xsi:type="dcterms:W3CDTF">2010-07-30T17:47:11Z</dcterms:modified>
</cp:coreProperties>
</file>