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1"/>
  </p:notesMasterIdLst>
  <p:handoutMasterIdLst>
    <p:handoutMasterId r:id="rId32"/>
  </p:handoutMasterIdLst>
  <p:sldIdLst>
    <p:sldId id="256" r:id="rId2"/>
    <p:sldId id="260" r:id="rId3"/>
    <p:sldId id="261" r:id="rId4"/>
    <p:sldId id="262" r:id="rId5"/>
    <p:sldId id="314" r:id="rId6"/>
    <p:sldId id="315" r:id="rId7"/>
    <p:sldId id="319" r:id="rId8"/>
    <p:sldId id="321" r:id="rId9"/>
    <p:sldId id="322" r:id="rId10"/>
    <p:sldId id="323" r:id="rId11"/>
    <p:sldId id="324" r:id="rId12"/>
    <p:sldId id="266" r:id="rId13"/>
    <p:sldId id="268" r:id="rId14"/>
    <p:sldId id="267" r:id="rId15"/>
    <p:sldId id="283" r:id="rId16"/>
    <p:sldId id="269" r:id="rId17"/>
    <p:sldId id="271" r:id="rId18"/>
    <p:sldId id="317" r:id="rId19"/>
    <p:sldId id="270" r:id="rId20"/>
    <p:sldId id="272" r:id="rId21"/>
    <p:sldId id="273" r:id="rId22"/>
    <p:sldId id="318" r:id="rId23"/>
    <p:sldId id="305" r:id="rId24"/>
    <p:sldId id="274" r:id="rId25"/>
    <p:sldId id="275" r:id="rId26"/>
    <p:sldId id="276" r:id="rId27"/>
    <p:sldId id="277" r:id="rId28"/>
    <p:sldId id="279" r:id="rId29"/>
    <p:sldId id="320" r:id="rId3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93" autoAdjust="0"/>
    <p:restoredTop sz="86339" autoAdjust="0"/>
  </p:normalViewPr>
  <p:slideViewPr>
    <p:cSldViewPr>
      <p:cViewPr varScale="1">
        <p:scale>
          <a:sx n="52" d="100"/>
          <a:sy n="52" d="100"/>
        </p:scale>
        <p:origin x="-1404" y="-102"/>
      </p:cViewPr>
      <p:guideLst>
        <p:guide orient="horz" pos="2160"/>
        <p:guide pos="2880"/>
      </p:guideLst>
    </p:cSldViewPr>
  </p:slideViewPr>
  <p:outlineViewPr>
    <p:cViewPr>
      <p:scale>
        <a:sx n="33" d="100"/>
        <a:sy n="33" d="100"/>
      </p:scale>
      <p:origin x="18"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smtClean="0"/>
            </a:lvl1pPr>
          </a:lstStyle>
          <a:p>
            <a:pPr>
              <a:defRPr/>
            </a:pPr>
            <a:endParaRPr lang="en-US" dirty="0"/>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endParaRPr lang="en-US" dirty="0"/>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smtClean="0"/>
            </a:lvl1pPr>
          </a:lstStyle>
          <a:p>
            <a:pPr>
              <a:defRPr/>
            </a:pPr>
            <a:endParaRPr lang="en-US" dirty="0"/>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B637A31B-84E0-470C-90D1-2072B6C65479}" type="slidenum">
              <a:rPr lang="en-US"/>
              <a:pPr>
                <a:defRPr/>
              </a:pPr>
              <a:t>‹#›</a:t>
            </a:fld>
            <a:endParaRPr lang="en-US" dirty="0"/>
          </a:p>
        </p:txBody>
      </p:sp>
    </p:spTree>
    <p:extLst>
      <p:ext uri="{BB962C8B-B14F-4D97-AF65-F5344CB8AC3E}">
        <p14:creationId xmlns:p14="http://schemas.microsoft.com/office/powerpoint/2010/main" val="3733697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smtClean="0"/>
            </a:lvl1pPr>
          </a:lstStyle>
          <a:p>
            <a:pPr>
              <a:defRPr/>
            </a:pPr>
            <a:endParaRPr lang="en-US" dirty="0"/>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endParaRPr lang="en-US" dirty="0"/>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smtClean="0"/>
            </a:lvl1pPr>
          </a:lstStyle>
          <a:p>
            <a:pPr>
              <a:defRPr/>
            </a:pPr>
            <a:endParaRPr lang="en-US"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857319C-05D6-493F-96AF-7AEB0B9F0EF0}" type="slidenum">
              <a:rPr lang="en-US"/>
              <a:pPr>
                <a:defRPr/>
              </a:pPr>
              <a:t>‹#›</a:t>
            </a:fld>
            <a:endParaRPr lang="en-US" dirty="0"/>
          </a:p>
        </p:txBody>
      </p:sp>
    </p:spTree>
    <p:extLst>
      <p:ext uri="{BB962C8B-B14F-4D97-AF65-F5344CB8AC3E}">
        <p14:creationId xmlns:p14="http://schemas.microsoft.com/office/powerpoint/2010/main" val="4760444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dirty="0" smtClean="0"/>
            </a:lvl1pPr>
          </a:lstStyle>
          <a:p>
            <a:pPr>
              <a:defRPr/>
            </a:pPr>
            <a:r>
              <a:rPr lang="en-US" smtClean="0"/>
              <a:t>Copyright 2000-2013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D9E84841-680D-4C38-819B-3EBDD44AF28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2861475-5051-4DA9-A771-2D6906D2979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1C7EDE7-2C73-4D6D-BC6D-01489111BD1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2728AA40-C4C5-486A-9649-9B3AE2C9CBA2}"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712CAC3-3A4F-483C-B138-5FD693D0777C}"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2CDEE2C-7FB7-4F54-9485-1AC601CCDD3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DAE0B7D-EB53-40D9-8B0F-E7E001EE68B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F8A0158-0DE5-4B9E-96C7-DEBBB904F21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F430F8C-0961-4447-9943-B62B486AAE6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CC89C471-3026-4A71-887A-B7065EA84F6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AEAB6E7-D581-4CEA-863E-C458C6F1AFD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5A2D861-79B9-4FEF-BFE0-DBDB9D0C2B6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206F6E9-B7CC-43BB-AFCA-A28C500AACF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2000-2013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E65ED25-08FF-43AC-B177-7F3C57B0ED7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smtClean="0"/>
            </a:lvl1pPr>
          </a:lstStyle>
          <a:p>
            <a:pPr>
              <a:defRPr/>
            </a:pPr>
            <a:r>
              <a:rPr lang="en-US" smtClean="0"/>
              <a:t>Copyright 2000-2013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6F3A6F52-9172-4EB0-8476-4805D57C991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1"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r>
              <a:rPr lang="en-US" dirty="0" smtClean="0"/>
              <a:t>Server Operating Systems</a:t>
            </a:r>
            <a:br>
              <a:rPr lang="en-US" dirty="0" smtClean="0"/>
            </a:br>
            <a:r>
              <a:rPr lang="en-US" sz="2400" dirty="0" smtClean="0"/>
              <a:t>Last Update </a:t>
            </a:r>
            <a:r>
              <a:rPr lang="en-US" sz="2400" dirty="0" smtClean="0"/>
              <a:t>2013.08.19</a:t>
            </a:r>
            <a:endParaRPr lang="en-US" dirty="0" smtClean="0"/>
          </a:p>
        </p:txBody>
      </p:sp>
      <p:sp>
        <p:nvSpPr>
          <p:cNvPr id="3075" name="Rectangle 3"/>
          <p:cNvSpPr>
            <a:spLocks noGrp="1" noChangeArrowheads="1"/>
          </p:cNvSpPr>
          <p:nvPr>
            <p:ph type="subTitle" idx="1"/>
          </p:nvPr>
        </p:nvSpPr>
        <p:spPr/>
        <p:txBody>
          <a:bodyPr/>
          <a:lstStyle/>
          <a:p>
            <a:r>
              <a:rPr lang="en-US" sz="2400" dirty="0" smtClean="0"/>
              <a:t>1.11.0</a:t>
            </a:r>
            <a:endParaRPr lang="en-US" sz="2400" dirty="0" smtClean="0"/>
          </a:p>
        </p:txBody>
      </p:sp>
      <p:sp>
        <p:nvSpPr>
          <p:cNvPr id="3076" name="Footer Placeholder 4"/>
          <p:cNvSpPr>
            <a:spLocks noGrp="1"/>
          </p:cNvSpPr>
          <p:nvPr>
            <p:ph type="ftr" sz="quarter" idx="11"/>
          </p:nvPr>
        </p:nvSpPr>
        <p:spPr>
          <a:xfrm>
            <a:off x="2590800" y="6245225"/>
            <a:ext cx="4114800" cy="476250"/>
          </a:xfrm>
          <a:noFill/>
        </p:spPr>
        <p:txBody>
          <a:bodyPr/>
          <a:lstStyle/>
          <a:p>
            <a:r>
              <a:rPr lang="en-US" dirty="0" smtClean="0">
                <a:latin typeface="+mn-lt"/>
              </a:rPr>
              <a:t>Copyright 2000-2013 Kenneth M. Chipps Ph.D. www.chipps.com</a:t>
            </a:r>
            <a:endParaRPr lang="en-US" dirty="0">
              <a:latin typeface="+mn-lt"/>
            </a:endParaRPr>
          </a:p>
        </p:txBody>
      </p:sp>
      <p:sp>
        <p:nvSpPr>
          <p:cNvPr id="3077" name="Slide Number Placeholder 5"/>
          <p:cNvSpPr>
            <a:spLocks noGrp="1"/>
          </p:cNvSpPr>
          <p:nvPr>
            <p:ph type="sldNum" sz="quarter" idx="12"/>
          </p:nvPr>
        </p:nvSpPr>
        <p:spPr>
          <a:noFill/>
        </p:spPr>
        <p:txBody>
          <a:bodyPr/>
          <a:lstStyle/>
          <a:p>
            <a:fld id="{C5118C6E-0DF4-46C7-953D-E39D110AB78D}" type="slidenum">
              <a:rPr lang="en-US"/>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a:t>
            </a:r>
            <a:r>
              <a:rPr lang="en-US" baseline="0" dirty="0" smtClean="0"/>
              <a:t> Vendors</a:t>
            </a:r>
            <a:endParaRPr lang="en-US" dirty="0"/>
          </a:p>
        </p:txBody>
      </p:sp>
      <p:sp>
        <p:nvSpPr>
          <p:cNvPr id="3" name="Content Placeholder 2"/>
          <p:cNvSpPr>
            <a:spLocks noGrp="1"/>
          </p:cNvSpPr>
          <p:nvPr>
            <p:ph idx="1"/>
          </p:nvPr>
        </p:nvSpPr>
        <p:spPr/>
        <p:txBody>
          <a:bodyPr/>
          <a:lstStyle/>
          <a:p>
            <a:r>
              <a:rPr lang="en-US" dirty="0" smtClean="0"/>
              <a:t>IDC has the following Unix market</a:t>
            </a:r>
            <a:r>
              <a:rPr lang="en-US" baseline="0" dirty="0" smtClean="0"/>
              <a:t> share breakdown</a:t>
            </a:r>
          </a:p>
          <a:p>
            <a:pPr lvl="1"/>
            <a:r>
              <a:rPr lang="en-US" baseline="0" dirty="0" smtClean="0"/>
              <a:t>IBM at 56 percent</a:t>
            </a:r>
          </a:p>
          <a:p>
            <a:pPr lvl="1"/>
            <a:r>
              <a:rPr lang="en-US" baseline="0" dirty="0" smtClean="0"/>
              <a:t>Oracle at 19 percent</a:t>
            </a:r>
          </a:p>
          <a:p>
            <a:pPr lvl="1"/>
            <a:r>
              <a:rPr lang="en-US" baseline="0" dirty="0" smtClean="0"/>
              <a:t>HP at 19 percent</a:t>
            </a:r>
          </a:p>
          <a:p>
            <a:pPr lvl="0"/>
            <a:r>
              <a:rPr lang="en-US" baseline="0" dirty="0" smtClean="0"/>
              <a:t>HP is loosing market share to IBM</a:t>
            </a:r>
          </a:p>
          <a:p>
            <a:pPr lvl="0"/>
            <a:r>
              <a:rPr lang="en-US" baseline="0" dirty="0" smtClean="0"/>
              <a:t>Oracle is seeing lower hardware sales which means lower market share as the years go on</a:t>
            </a:r>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FDAE0B7D-EB53-40D9-8B0F-E7E001EE68B8}" type="slidenum">
              <a:rPr lang="en-US" smtClean="0"/>
              <a:pPr>
                <a:defRPr/>
              </a:pPr>
              <a:t>10</a:t>
            </a:fld>
            <a:endParaRPr lang="en-US" dirty="0"/>
          </a:p>
        </p:txBody>
      </p:sp>
    </p:spTree>
    <p:extLst>
      <p:ext uri="{BB962C8B-B14F-4D97-AF65-F5344CB8AC3E}">
        <p14:creationId xmlns:p14="http://schemas.microsoft.com/office/powerpoint/2010/main" val="36486227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of Unix</a:t>
            </a:r>
            <a:endParaRPr lang="en-US" dirty="0"/>
          </a:p>
        </p:txBody>
      </p:sp>
      <p:sp>
        <p:nvSpPr>
          <p:cNvPr id="3" name="Content Placeholder 2"/>
          <p:cNvSpPr>
            <a:spLocks noGrp="1"/>
          </p:cNvSpPr>
          <p:nvPr>
            <p:ph idx="1"/>
          </p:nvPr>
        </p:nvSpPr>
        <p:spPr/>
        <p:txBody>
          <a:bodyPr/>
          <a:lstStyle/>
          <a:p>
            <a:r>
              <a:rPr lang="en-US" dirty="0" smtClean="0"/>
              <a:t>Unix is not going to disappear as it is very robust</a:t>
            </a:r>
          </a:p>
          <a:p>
            <a:r>
              <a:rPr lang="en-US" dirty="0" smtClean="0"/>
              <a:t>But in comparison with Windows Server and Linux it will one</a:t>
            </a:r>
            <a:r>
              <a:rPr lang="en-US" baseline="0" dirty="0" smtClean="0"/>
              <a:t> day be a niche product</a:t>
            </a:r>
            <a:endParaRPr lang="en-US" dirty="0"/>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FDAE0B7D-EB53-40D9-8B0F-E7E001EE68B8}" type="slidenum">
              <a:rPr lang="en-US" smtClean="0"/>
              <a:pPr>
                <a:defRPr/>
              </a:pPr>
              <a:t>11</a:t>
            </a:fld>
            <a:endParaRPr lang="en-US" dirty="0"/>
          </a:p>
        </p:txBody>
      </p:sp>
    </p:spTree>
    <p:extLst>
      <p:ext uri="{BB962C8B-B14F-4D97-AF65-F5344CB8AC3E}">
        <p14:creationId xmlns:p14="http://schemas.microsoft.com/office/powerpoint/2010/main" val="13148310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Which One to Use</a:t>
            </a:r>
          </a:p>
        </p:txBody>
      </p:sp>
      <p:sp>
        <p:nvSpPr>
          <p:cNvPr id="10243" name="Rectangle 3"/>
          <p:cNvSpPr>
            <a:spLocks noGrp="1" noChangeArrowheads="1"/>
          </p:cNvSpPr>
          <p:nvPr>
            <p:ph idx="1"/>
          </p:nvPr>
        </p:nvSpPr>
        <p:spPr/>
        <p:txBody>
          <a:bodyPr/>
          <a:lstStyle/>
          <a:p>
            <a:r>
              <a:rPr lang="en-US" dirty="0" smtClean="0">
                <a:cs typeface="Times New Roman" pitchFamily="18" charset="0"/>
              </a:rPr>
              <a:t>Each manufacturer’s OS has advantages and disadvantages</a:t>
            </a:r>
          </a:p>
          <a:p>
            <a:r>
              <a:rPr lang="en-US" dirty="0" smtClean="0">
                <a:cs typeface="Times New Roman" pitchFamily="18" charset="0"/>
              </a:rPr>
              <a:t>The only way to truly understand each of these is to progress on after this course and earn the vendor’s certification for the operating system</a:t>
            </a:r>
          </a:p>
        </p:txBody>
      </p:sp>
      <p:sp>
        <p:nvSpPr>
          <p:cNvPr id="10244"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10245" name="Slide Number Placeholder 5"/>
          <p:cNvSpPr>
            <a:spLocks noGrp="1"/>
          </p:cNvSpPr>
          <p:nvPr>
            <p:ph type="sldNum" sz="quarter" idx="12"/>
          </p:nvPr>
        </p:nvSpPr>
        <p:spPr>
          <a:noFill/>
        </p:spPr>
        <p:txBody>
          <a:bodyPr/>
          <a:lstStyle/>
          <a:p>
            <a:fld id="{54A266C4-DC66-41F2-B73F-923BA1798A54}" type="slidenum">
              <a:rPr lang="en-US"/>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cs typeface="Times New Roman" pitchFamily="18" charset="0"/>
              </a:rPr>
              <a:t>Which One to Use</a:t>
            </a:r>
          </a:p>
        </p:txBody>
      </p:sp>
      <p:sp>
        <p:nvSpPr>
          <p:cNvPr id="11267" name="Rectangle 3"/>
          <p:cNvSpPr>
            <a:spLocks noGrp="1" noChangeArrowheads="1"/>
          </p:cNvSpPr>
          <p:nvPr>
            <p:ph idx="1"/>
          </p:nvPr>
        </p:nvSpPr>
        <p:spPr/>
        <p:txBody>
          <a:bodyPr/>
          <a:lstStyle/>
          <a:p>
            <a:r>
              <a:rPr lang="en-US" dirty="0" smtClean="0">
                <a:cs typeface="Times New Roman" pitchFamily="18" charset="0"/>
              </a:rPr>
              <a:t>For Microsoft it is the Microsoft Certified System Engineer – MCSE, for Sun Solaris Unix for example it is the Certified Solaris Administrator – CSA and, for the Red Hat distribution of Linux it is the Red Hat Certified Engineer – RHCE, there is none for the Mac at this time</a:t>
            </a:r>
          </a:p>
        </p:txBody>
      </p:sp>
      <p:sp>
        <p:nvSpPr>
          <p:cNvPr id="11268"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11269" name="Slide Number Placeholder 5"/>
          <p:cNvSpPr>
            <a:spLocks noGrp="1"/>
          </p:cNvSpPr>
          <p:nvPr>
            <p:ph type="sldNum" sz="quarter" idx="12"/>
          </p:nvPr>
        </p:nvSpPr>
        <p:spPr>
          <a:noFill/>
        </p:spPr>
        <p:txBody>
          <a:bodyPr/>
          <a:lstStyle/>
          <a:p>
            <a:fld id="{EA047E8B-49E2-424C-A354-B33FC11A7AA9}" type="slidenum">
              <a:rPr lang="en-US"/>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cs typeface="Arial" pitchFamily="34" charset="0"/>
              </a:rPr>
              <a:t>Which One to Use</a:t>
            </a:r>
          </a:p>
        </p:txBody>
      </p:sp>
      <p:sp>
        <p:nvSpPr>
          <p:cNvPr id="12291" name="Rectangle 3"/>
          <p:cNvSpPr>
            <a:spLocks noGrp="1" noChangeArrowheads="1"/>
          </p:cNvSpPr>
          <p:nvPr>
            <p:ph idx="1"/>
          </p:nvPr>
        </p:nvSpPr>
        <p:spPr/>
        <p:txBody>
          <a:bodyPr/>
          <a:lstStyle/>
          <a:p>
            <a:r>
              <a:rPr lang="en-US" dirty="0" smtClean="0">
                <a:cs typeface="Arial" pitchFamily="34" charset="0"/>
              </a:rPr>
              <a:t>These certifications will give you a basic understanding of how the OS operates and is managed</a:t>
            </a:r>
          </a:p>
          <a:p>
            <a:r>
              <a:rPr lang="en-US" dirty="0" smtClean="0">
                <a:cs typeface="Arial" pitchFamily="34" charset="0"/>
              </a:rPr>
              <a:t>After this you need to practice at home with each of these and have several years of on the job experience with each of them and their various versions from old to new</a:t>
            </a:r>
          </a:p>
        </p:txBody>
      </p:sp>
      <p:sp>
        <p:nvSpPr>
          <p:cNvPr id="12292"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12293" name="Slide Number Placeholder 5"/>
          <p:cNvSpPr>
            <a:spLocks noGrp="1"/>
          </p:cNvSpPr>
          <p:nvPr>
            <p:ph type="sldNum" sz="quarter" idx="12"/>
          </p:nvPr>
        </p:nvSpPr>
        <p:spPr>
          <a:noFill/>
        </p:spPr>
        <p:txBody>
          <a:bodyPr/>
          <a:lstStyle/>
          <a:p>
            <a:fld id="{DAAB7DE5-5E92-4F50-955E-8874ABF882EA}" type="slidenum">
              <a:rPr lang="en-US"/>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t>Finding a Practice Copy</a:t>
            </a:r>
          </a:p>
        </p:txBody>
      </p:sp>
      <p:sp>
        <p:nvSpPr>
          <p:cNvPr id="13315" name="Rectangle 3"/>
          <p:cNvSpPr>
            <a:spLocks noGrp="1" noChangeArrowheads="1"/>
          </p:cNvSpPr>
          <p:nvPr>
            <p:ph idx="1"/>
          </p:nvPr>
        </p:nvSpPr>
        <p:spPr/>
        <p:txBody>
          <a:bodyPr/>
          <a:lstStyle/>
          <a:p>
            <a:r>
              <a:rPr lang="en-US" dirty="0" smtClean="0"/>
              <a:t>It is fairly easy to secure a free or low cost copy of each of the four major operating systems for servers</a:t>
            </a:r>
          </a:p>
        </p:txBody>
      </p:sp>
      <p:sp>
        <p:nvSpPr>
          <p:cNvPr id="13316"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13317" name="Slide Number Placeholder 5"/>
          <p:cNvSpPr>
            <a:spLocks noGrp="1"/>
          </p:cNvSpPr>
          <p:nvPr>
            <p:ph type="sldNum" sz="quarter" idx="12"/>
          </p:nvPr>
        </p:nvSpPr>
        <p:spPr>
          <a:noFill/>
        </p:spPr>
        <p:txBody>
          <a:bodyPr/>
          <a:lstStyle/>
          <a:p>
            <a:fld id="{8E027ACC-244E-4844-9DDE-0D560498FCCE}" type="slidenum">
              <a:rPr lang="en-US"/>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p:nvPr>
        </p:nvSpPr>
        <p:spPr/>
        <p:txBody>
          <a:bodyPr/>
          <a:lstStyle/>
          <a:p>
            <a:r>
              <a:rPr lang="en-US" dirty="0" smtClean="0"/>
              <a:t>Which One to Use</a:t>
            </a:r>
          </a:p>
        </p:txBody>
      </p:sp>
      <p:sp>
        <p:nvSpPr>
          <p:cNvPr id="29699" name="Rectangle 1027"/>
          <p:cNvSpPr>
            <a:spLocks noGrp="1" noChangeArrowheads="1"/>
          </p:cNvSpPr>
          <p:nvPr>
            <p:ph idx="1"/>
          </p:nvPr>
        </p:nvSpPr>
        <p:spPr/>
        <p:txBody>
          <a:bodyPr/>
          <a:lstStyle/>
          <a:p>
            <a:r>
              <a:rPr lang="en-US" dirty="0" smtClean="0">
                <a:cs typeface="Times New Roman" pitchFamily="18" charset="0"/>
              </a:rPr>
              <a:t>In general terms each of the server OSs have been thought as being best at the following functions</a:t>
            </a:r>
          </a:p>
          <a:p>
            <a:pPr lvl="1"/>
            <a:r>
              <a:rPr lang="en-US" dirty="0" smtClean="0">
                <a:cs typeface="Times New Roman" pitchFamily="18" charset="0"/>
              </a:rPr>
              <a:t>Windows 2003 as an application and web server</a:t>
            </a:r>
          </a:p>
          <a:p>
            <a:pPr lvl="1"/>
            <a:r>
              <a:rPr lang="en-US" dirty="0" smtClean="0">
                <a:cs typeface="Times New Roman" pitchFamily="18" charset="0"/>
              </a:rPr>
              <a:t>Unix as a database and web server</a:t>
            </a:r>
          </a:p>
          <a:p>
            <a:pPr lvl="1"/>
            <a:r>
              <a:rPr lang="en-US" dirty="0" smtClean="0">
                <a:cs typeface="Times New Roman" pitchFamily="18" charset="0"/>
              </a:rPr>
              <a:t>Linux as a database and web server</a:t>
            </a:r>
          </a:p>
          <a:p>
            <a:pPr lvl="1"/>
            <a:r>
              <a:rPr lang="en-US" dirty="0" smtClean="0">
                <a:cs typeface="Times New Roman" pitchFamily="18" charset="0"/>
              </a:rPr>
              <a:t>Mac for unregenerate Mac heads</a:t>
            </a:r>
          </a:p>
        </p:txBody>
      </p:sp>
      <p:sp>
        <p:nvSpPr>
          <p:cNvPr id="29700"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29701" name="Slide Number Placeholder 5"/>
          <p:cNvSpPr>
            <a:spLocks noGrp="1"/>
          </p:cNvSpPr>
          <p:nvPr>
            <p:ph type="sldNum" sz="quarter" idx="12"/>
          </p:nvPr>
        </p:nvSpPr>
        <p:spPr>
          <a:noFill/>
        </p:spPr>
        <p:txBody>
          <a:bodyPr/>
          <a:lstStyle/>
          <a:p>
            <a:fld id="{94615127-A109-405C-8728-4AA8669C0925}" type="slidenum">
              <a:rPr lang="en-US"/>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smtClean="0">
                <a:cs typeface="Times New Roman" pitchFamily="18" charset="0"/>
              </a:rPr>
              <a:t>NetWare</a:t>
            </a:r>
          </a:p>
        </p:txBody>
      </p:sp>
      <p:sp>
        <p:nvSpPr>
          <p:cNvPr id="31747" name="Rectangle 3"/>
          <p:cNvSpPr>
            <a:spLocks noGrp="1" noChangeArrowheads="1"/>
          </p:cNvSpPr>
          <p:nvPr>
            <p:ph idx="1"/>
          </p:nvPr>
        </p:nvSpPr>
        <p:spPr/>
        <p:txBody>
          <a:bodyPr/>
          <a:lstStyle/>
          <a:p>
            <a:r>
              <a:rPr lang="en-US" dirty="0" smtClean="0">
                <a:cs typeface="Times New Roman" pitchFamily="18" charset="0"/>
              </a:rPr>
              <a:t>NetWare was the first popular server OS</a:t>
            </a:r>
          </a:p>
          <a:p>
            <a:r>
              <a:rPr lang="en-US" dirty="0" smtClean="0">
                <a:cs typeface="Times New Roman" pitchFamily="18" charset="0"/>
              </a:rPr>
              <a:t>It created the market for small and medium size LANs</a:t>
            </a:r>
          </a:p>
          <a:p>
            <a:r>
              <a:rPr lang="en-US" dirty="0" smtClean="0">
                <a:cs typeface="Times New Roman" pitchFamily="18" charset="0"/>
              </a:rPr>
              <a:t>With Version 4 it introduced the Novell Directory Services concept</a:t>
            </a:r>
          </a:p>
          <a:p>
            <a:r>
              <a:rPr lang="en-US" dirty="0" smtClean="0">
                <a:cs typeface="Times New Roman" pitchFamily="18" charset="0"/>
              </a:rPr>
              <a:t>This was a major break from previous approaches to the management of large networks</a:t>
            </a:r>
          </a:p>
        </p:txBody>
      </p:sp>
      <p:sp>
        <p:nvSpPr>
          <p:cNvPr id="31748"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31749" name="Slide Number Placeholder 5"/>
          <p:cNvSpPr>
            <a:spLocks noGrp="1"/>
          </p:cNvSpPr>
          <p:nvPr>
            <p:ph type="sldNum" sz="quarter" idx="12"/>
          </p:nvPr>
        </p:nvSpPr>
        <p:spPr>
          <a:noFill/>
        </p:spPr>
        <p:txBody>
          <a:bodyPr/>
          <a:lstStyle/>
          <a:p>
            <a:fld id="{C16BB6BF-5C4D-46F7-B622-DDA4AD512A80}" type="slidenum">
              <a:rPr lang="en-US"/>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NetWare</a:t>
            </a:r>
          </a:p>
        </p:txBody>
      </p:sp>
      <p:sp>
        <p:nvSpPr>
          <p:cNvPr id="32771" name="Content Placeholder 2"/>
          <p:cNvSpPr>
            <a:spLocks noGrp="1"/>
          </p:cNvSpPr>
          <p:nvPr>
            <p:ph idx="1"/>
          </p:nvPr>
        </p:nvSpPr>
        <p:spPr/>
        <p:txBody>
          <a:bodyPr/>
          <a:lstStyle/>
          <a:p>
            <a:r>
              <a:rPr lang="en-US" dirty="0" smtClean="0">
                <a:cs typeface="Times New Roman" pitchFamily="18" charset="0"/>
              </a:rPr>
              <a:t>NetWare has been abandoned by Novell, but many organizations will continue to use it for years to come</a:t>
            </a:r>
            <a:endParaRPr lang="en-US" dirty="0" smtClean="0"/>
          </a:p>
        </p:txBody>
      </p:sp>
      <p:sp>
        <p:nvSpPr>
          <p:cNvPr id="32772" name="Footer Placeholder 3"/>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32773" name="Slide Number Placeholder 4"/>
          <p:cNvSpPr>
            <a:spLocks noGrp="1"/>
          </p:cNvSpPr>
          <p:nvPr>
            <p:ph type="sldNum" sz="quarter" idx="12"/>
          </p:nvPr>
        </p:nvSpPr>
        <p:spPr>
          <a:noFill/>
        </p:spPr>
        <p:txBody>
          <a:bodyPr/>
          <a:lstStyle/>
          <a:p>
            <a:fld id="{3E710E65-8822-48D7-82B3-1D72C3BAC207}" type="slidenum">
              <a:rPr lang="en-US"/>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050"/>
          <p:cNvSpPr>
            <a:spLocks noGrp="1" noChangeArrowheads="1"/>
          </p:cNvSpPr>
          <p:nvPr>
            <p:ph type="title"/>
          </p:nvPr>
        </p:nvSpPr>
        <p:spPr/>
        <p:txBody>
          <a:bodyPr/>
          <a:lstStyle/>
          <a:p>
            <a:r>
              <a:rPr lang="en-US" dirty="0" smtClean="0">
                <a:cs typeface="Times New Roman" pitchFamily="18" charset="0"/>
              </a:rPr>
              <a:t>Windows</a:t>
            </a:r>
          </a:p>
        </p:txBody>
      </p:sp>
      <p:sp>
        <p:nvSpPr>
          <p:cNvPr id="30723" name="Rectangle 2051"/>
          <p:cNvSpPr>
            <a:spLocks noGrp="1" noChangeArrowheads="1"/>
          </p:cNvSpPr>
          <p:nvPr>
            <p:ph idx="1"/>
          </p:nvPr>
        </p:nvSpPr>
        <p:spPr/>
        <p:txBody>
          <a:bodyPr/>
          <a:lstStyle/>
          <a:p>
            <a:r>
              <a:rPr lang="en-US" dirty="0" smtClean="0">
                <a:cs typeface="Times New Roman" pitchFamily="18" charset="0"/>
              </a:rPr>
              <a:t>Windows 2008 seem easy to use at first glance because it looks like Windows on the desktop</a:t>
            </a:r>
          </a:p>
          <a:p>
            <a:r>
              <a:rPr lang="en-US" dirty="0" smtClean="0">
                <a:cs typeface="Times New Roman" pitchFamily="18" charset="0"/>
              </a:rPr>
              <a:t>However under the surface it is completely different</a:t>
            </a:r>
          </a:p>
        </p:txBody>
      </p:sp>
      <p:sp>
        <p:nvSpPr>
          <p:cNvPr id="30724"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30725" name="Slide Number Placeholder 5"/>
          <p:cNvSpPr>
            <a:spLocks noGrp="1"/>
          </p:cNvSpPr>
          <p:nvPr>
            <p:ph type="sldNum" sz="quarter" idx="12"/>
          </p:nvPr>
        </p:nvSpPr>
        <p:spPr>
          <a:noFill/>
        </p:spPr>
        <p:txBody>
          <a:bodyPr/>
          <a:lstStyle/>
          <a:p>
            <a:fld id="{BC5DB848-86CA-4BE9-93D3-22A9DC99AB2E}" type="slidenum">
              <a:rPr lang="en-US"/>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dirty="0" smtClean="0"/>
              <a:t>Learn</a:t>
            </a:r>
          </a:p>
          <a:p>
            <a:pPr lvl="1"/>
            <a:r>
              <a:rPr lang="en-US" dirty="0" smtClean="0"/>
              <a:t>What a server operating system is used for</a:t>
            </a:r>
          </a:p>
          <a:p>
            <a:pPr lvl="1"/>
            <a:r>
              <a:rPr lang="en-US" dirty="0" smtClean="0"/>
              <a:t>Which one to use where</a:t>
            </a:r>
          </a:p>
        </p:txBody>
      </p:sp>
      <p:sp>
        <p:nvSpPr>
          <p:cNvPr id="4100" name="Footer Placeholder 4"/>
          <p:cNvSpPr>
            <a:spLocks noGrp="1"/>
          </p:cNvSpPr>
          <p:nvPr>
            <p:ph type="ftr" sz="quarter" idx="11"/>
          </p:nvPr>
        </p:nvSpPr>
        <p:spPr>
          <a:noFill/>
        </p:spPr>
        <p:txBody>
          <a:bodyPr/>
          <a:lstStyle/>
          <a:p>
            <a:r>
              <a:rPr lang="en-US" dirty="0" smtClean="0">
                <a:latin typeface="+mn-lt"/>
              </a:rPr>
              <a:t>Copyright 2000-2013 Kenneth M. Chipps Ph.D. www.chipps.com</a:t>
            </a:r>
            <a:endParaRPr lang="en-US" dirty="0">
              <a:latin typeface="+mn-lt"/>
            </a:endParaRPr>
          </a:p>
        </p:txBody>
      </p:sp>
      <p:sp>
        <p:nvSpPr>
          <p:cNvPr id="4101" name="Slide Number Placeholder 5"/>
          <p:cNvSpPr>
            <a:spLocks noGrp="1"/>
          </p:cNvSpPr>
          <p:nvPr>
            <p:ph type="sldNum" sz="quarter" idx="12"/>
          </p:nvPr>
        </p:nvSpPr>
        <p:spPr>
          <a:noFill/>
        </p:spPr>
        <p:txBody>
          <a:bodyPr/>
          <a:lstStyle/>
          <a:p>
            <a:fld id="{C736C77E-FB7C-4BA7-9F6F-BD31CA4F206F}" type="slidenum">
              <a:rPr lang="en-US"/>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smtClean="0">
                <a:cs typeface="Times New Roman" pitchFamily="18" charset="0"/>
              </a:rPr>
              <a:t>Unix </a:t>
            </a:r>
          </a:p>
        </p:txBody>
      </p:sp>
      <p:sp>
        <p:nvSpPr>
          <p:cNvPr id="33795" name="Rectangle 3"/>
          <p:cNvSpPr>
            <a:spLocks noGrp="1" noChangeArrowheads="1"/>
          </p:cNvSpPr>
          <p:nvPr>
            <p:ph idx="1"/>
          </p:nvPr>
        </p:nvSpPr>
        <p:spPr/>
        <p:txBody>
          <a:bodyPr/>
          <a:lstStyle/>
          <a:p>
            <a:r>
              <a:rPr lang="en-US" dirty="0" smtClean="0">
                <a:cs typeface="Times New Roman" pitchFamily="18" charset="0"/>
              </a:rPr>
              <a:t>Unix is the oldest network OS</a:t>
            </a:r>
          </a:p>
          <a:p>
            <a:r>
              <a:rPr lang="en-US" dirty="0" smtClean="0">
                <a:cs typeface="Times New Roman" pitchFamily="18" charset="0"/>
              </a:rPr>
              <a:t>Unix in all of its versions is stable and powerful</a:t>
            </a:r>
          </a:p>
          <a:p>
            <a:r>
              <a:rPr lang="en-US" dirty="0" smtClean="0">
                <a:cs typeface="Times New Roman" pitchFamily="18" charset="0"/>
              </a:rPr>
              <a:t>In general it is not for the weak of heart</a:t>
            </a:r>
          </a:p>
          <a:p>
            <a:r>
              <a:rPr lang="en-US" dirty="0" smtClean="0">
                <a:cs typeface="Times New Roman" pitchFamily="18" charset="0"/>
              </a:rPr>
              <a:t>Having been designed by engineer type computer nerds rather than engineers and marketing people, it is not always quite as easy to manage as the other OSs</a:t>
            </a:r>
          </a:p>
        </p:txBody>
      </p:sp>
      <p:sp>
        <p:nvSpPr>
          <p:cNvPr id="33796"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33797" name="Slide Number Placeholder 5"/>
          <p:cNvSpPr>
            <a:spLocks noGrp="1"/>
          </p:cNvSpPr>
          <p:nvPr>
            <p:ph type="sldNum" sz="quarter" idx="12"/>
          </p:nvPr>
        </p:nvSpPr>
        <p:spPr>
          <a:noFill/>
        </p:spPr>
        <p:txBody>
          <a:bodyPr/>
          <a:lstStyle/>
          <a:p>
            <a:fld id="{FF6C9FEB-87A4-4028-8BD1-58C328D88083}" type="slidenum">
              <a:rPr lang="en-US"/>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smtClean="0">
                <a:cs typeface="Times New Roman" pitchFamily="18" charset="0"/>
              </a:rPr>
              <a:t>Linux</a:t>
            </a:r>
          </a:p>
        </p:txBody>
      </p:sp>
      <p:sp>
        <p:nvSpPr>
          <p:cNvPr id="34819" name="Rectangle 3"/>
          <p:cNvSpPr>
            <a:spLocks noGrp="1" noChangeArrowheads="1"/>
          </p:cNvSpPr>
          <p:nvPr>
            <p:ph idx="1"/>
          </p:nvPr>
        </p:nvSpPr>
        <p:spPr/>
        <p:txBody>
          <a:bodyPr/>
          <a:lstStyle/>
          <a:p>
            <a:pPr>
              <a:lnSpc>
                <a:spcPct val="90000"/>
              </a:lnSpc>
            </a:pPr>
            <a:r>
              <a:rPr lang="en-US" dirty="0" smtClean="0">
                <a:cs typeface="Times New Roman" pitchFamily="18" charset="0"/>
              </a:rPr>
              <a:t>Linux is generally seen as a low cost alternative</a:t>
            </a:r>
          </a:p>
          <a:p>
            <a:pPr>
              <a:lnSpc>
                <a:spcPct val="90000"/>
              </a:lnSpc>
            </a:pPr>
            <a:r>
              <a:rPr lang="en-US" dirty="0" smtClean="0">
                <a:cs typeface="Times New Roman" pitchFamily="18" charset="0"/>
              </a:rPr>
              <a:t>However like Unix in which its design has its basic roots it too is not for the timid</a:t>
            </a:r>
          </a:p>
          <a:p>
            <a:pPr>
              <a:lnSpc>
                <a:spcPct val="90000"/>
              </a:lnSpc>
            </a:pPr>
            <a:r>
              <a:rPr lang="en-US" dirty="0" smtClean="0">
                <a:cs typeface="Times New Roman" pitchFamily="18" charset="0"/>
              </a:rPr>
              <a:t>Advances have been made in its ease of use, but it is not quite there yet</a:t>
            </a:r>
          </a:p>
          <a:p>
            <a:pPr>
              <a:lnSpc>
                <a:spcPct val="90000"/>
              </a:lnSpc>
            </a:pPr>
            <a:r>
              <a:rPr lang="en-US" dirty="0" smtClean="0">
                <a:cs typeface="Times New Roman" pitchFamily="18" charset="0"/>
              </a:rPr>
              <a:t>Linux is also highly dynamic since it is maintained by independent nerds under the Open Licensing model</a:t>
            </a:r>
          </a:p>
        </p:txBody>
      </p:sp>
      <p:sp>
        <p:nvSpPr>
          <p:cNvPr id="34820"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34821" name="Slide Number Placeholder 5"/>
          <p:cNvSpPr>
            <a:spLocks noGrp="1"/>
          </p:cNvSpPr>
          <p:nvPr>
            <p:ph type="sldNum" sz="quarter" idx="12"/>
          </p:nvPr>
        </p:nvSpPr>
        <p:spPr>
          <a:noFill/>
        </p:spPr>
        <p:txBody>
          <a:bodyPr/>
          <a:lstStyle/>
          <a:p>
            <a:fld id="{74879B43-5C5F-4C58-A9BD-BCEC692833F0}" type="slidenum">
              <a:rPr lang="en-US"/>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dirty="0" smtClean="0"/>
              <a:t>Linux</a:t>
            </a:r>
          </a:p>
        </p:txBody>
      </p:sp>
      <p:sp>
        <p:nvSpPr>
          <p:cNvPr id="35843" name="Content Placeholder 2"/>
          <p:cNvSpPr>
            <a:spLocks noGrp="1"/>
          </p:cNvSpPr>
          <p:nvPr>
            <p:ph idx="1"/>
          </p:nvPr>
        </p:nvSpPr>
        <p:spPr/>
        <p:txBody>
          <a:bodyPr/>
          <a:lstStyle/>
          <a:p>
            <a:pPr>
              <a:lnSpc>
                <a:spcPct val="90000"/>
              </a:lnSpc>
            </a:pPr>
            <a:r>
              <a:rPr lang="en-US" dirty="0" smtClean="0">
                <a:cs typeface="Times New Roman" pitchFamily="18" charset="0"/>
              </a:rPr>
              <a:t>This means anyone can contribute code to the program</a:t>
            </a:r>
            <a:endParaRPr lang="en-US" dirty="0" smtClean="0"/>
          </a:p>
        </p:txBody>
      </p:sp>
      <p:sp>
        <p:nvSpPr>
          <p:cNvPr id="35844" name="Footer Placeholder 3"/>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35845" name="Slide Number Placeholder 4"/>
          <p:cNvSpPr>
            <a:spLocks noGrp="1"/>
          </p:cNvSpPr>
          <p:nvPr>
            <p:ph type="sldNum" sz="quarter" idx="12"/>
          </p:nvPr>
        </p:nvSpPr>
        <p:spPr>
          <a:noFill/>
        </p:spPr>
        <p:txBody>
          <a:bodyPr/>
          <a:lstStyle/>
          <a:p>
            <a:fld id="{E916B8C2-D409-42FE-86B9-8E0A635BD1BA}" type="slidenum">
              <a:rPr lang="en-US"/>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Mac OS X</a:t>
            </a:r>
          </a:p>
        </p:txBody>
      </p:sp>
      <p:sp>
        <p:nvSpPr>
          <p:cNvPr id="36867" name="Rectangle 3"/>
          <p:cNvSpPr>
            <a:spLocks noGrp="1" noChangeArrowheads="1"/>
          </p:cNvSpPr>
          <p:nvPr>
            <p:ph idx="1"/>
          </p:nvPr>
        </p:nvSpPr>
        <p:spPr/>
        <p:txBody>
          <a:bodyPr/>
          <a:lstStyle/>
          <a:p>
            <a:r>
              <a:rPr lang="en-US" dirty="0" smtClean="0"/>
              <a:t>There is no reason to use this as far as I can see</a:t>
            </a:r>
          </a:p>
        </p:txBody>
      </p:sp>
      <p:sp>
        <p:nvSpPr>
          <p:cNvPr id="36868"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36869" name="Slide Number Placeholder 5"/>
          <p:cNvSpPr>
            <a:spLocks noGrp="1"/>
          </p:cNvSpPr>
          <p:nvPr>
            <p:ph type="sldNum" sz="quarter" idx="12"/>
          </p:nvPr>
        </p:nvSpPr>
        <p:spPr>
          <a:noFill/>
        </p:spPr>
        <p:txBody>
          <a:bodyPr/>
          <a:lstStyle/>
          <a:p>
            <a:fld id="{31F9951F-9897-4681-8BCE-23512977D1C5}" type="slidenum">
              <a:rPr lang="en-US"/>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dirty="0" smtClean="0"/>
              <a:t>Which One to Use</a:t>
            </a:r>
          </a:p>
        </p:txBody>
      </p:sp>
      <p:sp>
        <p:nvSpPr>
          <p:cNvPr id="43011" name="Rectangle 3"/>
          <p:cNvSpPr>
            <a:spLocks noGrp="1" noChangeArrowheads="1"/>
          </p:cNvSpPr>
          <p:nvPr>
            <p:ph idx="1"/>
          </p:nvPr>
        </p:nvSpPr>
        <p:spPr/>
        <p:txBody>
          <a:bodyPr/>
          <a:lstStyle/>
          <a:p>
            <a:r>
              <a:rPr lang="en-US" dirty="0" smtClean="0">
                <a:cs typeface="Arial" pitchFamily="34" charset="0"/>
              </a:rPr>
              <a:t>There is nothing right or wrong with any of the major approaches to the network OS</a:t>
            </a:r>
          </a:p>
          <a:p>
            <a:r>
              <a:rPr lang="en-US" dirty="0" smtClean="0">
                <a:cs typeface="Arial" pitchFamily="34" charset="0"/>
              </a:rPr>
              <a:t>Use the one that makes sense for a particular problem</a:t>
            </a:r>
          </a:p>
          <a:p>
            <a:r>
              <a:rPr lang="en-US" dirty="0" smtClean="0">
                <a:cs typeface="Arial" pitchFamily="34" charset="0"/>
              </a:rPr>
              <a:t>These are tools, not religious icons</a:t>
            </a:r>
          </a:p>
          <a:p>
            <a:r>
              <a:rPr lang="en-US" dirty="0" smtClean="0">
                <a:cs typeface="Arial" pitchFamily="34" charset="0"/>
              </a:rPr>
              <a:t>Do not get caught up in the religious wars</a:t>
            </a:r>
          </a:p>
          <a:p>
            <a:r>
              <a:rPr lang="en-US" dirty="0" smtClean="0">
                <a:cs typeface="Arial" pitchFamily="34" charset="0"/>
              </a:rPr>
              <a:t>Do not choose an OS, just because it is not from Microsoft or because your father used it</a:t>
            </a:r>
          </a:p>
        </p:txBody>
      </p:sp>
      <p:sp>
        <p:nvSpPr>
          <p:cNvPr id="43012"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43013" name="Slide Number Placeholder 5"/>
          <p:cNvSpPr>
            <a:spLocks noGrp="1"/>
          </p:cNvSpPr>
          <p:nvPr>
            <p:ph type="sldNum" sz="quarter" idx="12"/>
          </p:nvPr>
        </p:nvSpPr>
        <p:spPr>
          <a:noFill/>
        </p:spPr>
        <p:txBody>
          <a:bodyPr/>
          <a:lstStyle/>
          <a:p>
            <a:fld id="{46758D9D-132E-406F-8704-AE459DFC9083}" type="slidenum">
              <a:rPr lang="en-US"/>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dirty="0" smtClean="0">
                <a:cs typeface="Arial" pitchFamily="34" charset="0"/>
              </a:rPr>
              <a:t>Which One to Use</a:t>
            </a:r>
          </a:p>
        </p:txBody>
      </p:sp>
      <p:sp>
        <p:nvSpPr>
          <p:cNvPr id="44035" name="Rectangle 3"/>
          <p:cNvSpPr>
            <a:spLocks noGrp="1" noChangeArrowheads="1"/>
          </p:cNvSpPr>
          <p:nvPr>
            <p:ph idx="1"/>
          </p:nvPr>
        </p:nvSpPr>
        <p:spPr/>
        <p:txBody>
          <a:bodyPr/>
          <a:lstStyle/>
          <a:p>
            <a:r>
              <a:rPr lang="en-US" dirty="0" smtClean="0">
                <a:cs typeface="Arial" pitchFamily="34" charset="0"/>
              </a:rPr>
              <a:t>If you have a job for a hammer, buy a hammer; do not force a rock to do the job</a:t>
            </a:r>
          </a:p>
          <a:p>
            <a:r>
              <a:rPr lang="en-US" dirty="0" smtClean="0">
                <a:cs typeface="Arial" pitchFamily="34" charset="0"/>
              </a:rPr>
              <a:t>You may find that you will end up with several of these OSs in the LAN room</a:t>
            </a:r>
          </a:p>
        </p:txBody>
      </p:sp>
      <p:sp>
        <p:nvSpPr>
          <p:cNvPr id="44036"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44037" name="Slide Number Placeholder 5"/>
          <p:cNvSpPr>
            <a:spLocks noGrp="1"/>
          </p:cNvSpPr>
          <p:nvPr>
            <p:ph type="sldNum" sz="quarter" idx="12"/>
          </p:nvPr>
        </p:nvSpPr>
        <p:spPr>
          <a:noFill/>
        </p:spPr>
        <p:txBody>
          <a:bodyPr/>
          <a:lstStyle/>
          <a:p>
            <a:fld id="{4622DB90-ADC3-4C2C-9F09-0770EE1C650A}" type="slidenum">
              <a:rPr lang="en-US"/>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smtClean="0"/>
              <a:t>Making Them All Work Together</a:t>
            </a:r>
          </a:p>
        </p:txBody>
      </p:sp>
      <p:sp>
        <p:nvSpPr>
          <p:cNvPr id="45059" name="Rectangle 3"/>
          <p:cNvSpPr>
            <a:spLocks noGrp="1" noChangeArrowheads="1"/>
          </p:cNvSpPr>
          <p:nvPr>
            <p:ph idx="1"/>
          </p:nvPr>
        </p:nvSpPr>
        <p:spPr/>
        <p:txBody>
          <a:bodyPr/>
          <a:lstStyle/>
          <a:p>
            <a:r>
              <a:rPr lang="en-US" dirty="0" smtClean="0">
                <a:cs typeface="Times New Roman" pitchFamily="18" charset="0"/>
              </a:rPr>
              <a:t>All of these OSs can work with and talk to each other</a:t>
            </a:r>
          </a:p>
          <a:p>
            <a:r>
              <a:rPr lang="en-US" dirty="0" smtClean="0">
                <a:cs typeface="Times New Roman" pitchFamily="18" charset="0"/>
              </a:rPr>
              <a:t>This can be done using tools that ship with each product or third party programs</a:t>
            </a:r>
          </a:p>
        </p:txBody>
      </p:sp>
      <p:sp>
        <p:nvSpPr>
          <p:cNvPr id="45060"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45061" name="Slide Number Placeholder 5"/>
          <p:cNvSpPr>
            <a:spLocks noGrp="1"/>
          </p:cNvSpPr>
          <p:nvPr>
            <p:ph type="sldNum" sz="quarter" idx="12"/>
          </p:nvPr>
        </p:nvSpPr>
        <p:spPr>
          <a:noFill/>
        </p:spPr>
        <p:txBody>
          <a:bodyPr/>
          <a:lstStyle/>
          <a:p>
            <a:fld id="{4DDB5306-AC80-4DDF-A4D4-78B6568698FB}" type="slidenum">
              <a:rPr lang="en-US"/>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dirty="0" smtClean="0">
                <a:cs typeface="Times New Roman" pitchFamily="18" charset="0"/>
              </a:rPr>
              <a:t>How to Select One</a:t>
            </a:r>
          </a:p>
        </p:txBody>
      </p:sp>
      <p:sp>
        <p:nvSpPr>
          <p:cNvPr id="46083" name="Rectangle 3"/>
          <p:cNvSpPr>
            <a:spLocks noGrp="1" noChangeArrowheads="1"/>
          </p:cNvSpPr>
          <p:nvPr>
            <p:ph idx="1"/>
          </p:nvPr>
        </p:nvSpPr>
        <p:spPr/>
        <p:txBody>
          <a:bodyPr/>
          <a:lstStyle/>
          <a:p>
            <a:r>
              <a:rPr lang="en-US" dirty="0" smtClean="0">
                <a:cs typeface="Times New Roman" pitchFamily="18" charset="0"/>
              </a:rPr>
              <a:t>Again first use the tool that fits the job</a:t>
            </a:r>
          </a:p>
          <a:p>
            <a:r>
              <a:rPr lang="en-US" dirty="0" smtClean="0">
                <a:cs typeface="Times New Roman" pitchFamily="18" charset="0"/>
              </a:rPr>
              <a:t>The last thing you should do is select the server OS</a:t>
            </a:r>
          </a:p>
          <a:p>
            <a:r>
              <a:rPr lang="en-US" dirty="0" smtClean="0">
                <a:cs typeface="Times New Roman" pitchFamily="18" charset="0"/>
              </a:rPr>
              <a:t>The best approach is to determine what problem needs to be solved or what thing needs to be offered to the users and customers</a:t>
            </a:r>
          </a:p>
          <a:p>
            <a:r>
              <a:rPr lang="en-US" dirty="0" smtClean="0">
                <a:cs typeface="Times New Roman" pitchFamily="18" charset="0"/>
              </a:rPr>
              <a:t>This will lead you to the application program that you need to be running</a:t>
            </a:r>
          </a:p>
        </p:txBody>
      </p:sp>
      <p:sp>
        <p:nvSpPr>
          <p:cNvPr id="46084"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46085" name="Slide Number Placeholder 5"/>
          <p:cNvSpPr>
            <a:spLocks noGrp="1"/>
          </p:cNvSpPr>
          <p:nvPr>
            <p:ph type="sldNum" sz="quarter" idx="12"/>
          </p:nvPr>
        </p:nvSpPr>
        <p:spPr>
          <a:noFill/>
        </p:spPr>
        <p:txBody>
          <a:bodyPr/>
          <a:lstStyle/>
          <a:p>
            <a:fld id="{4EE3FE61-F612-4AB9-AA9C-42FBFFD4EFC1}" type="slidenum">
              <a:rPr lang="en-US"/>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dirty="0" smtClean="0">
                <a:cs typeface="Times New Roman" pitchFamily="18" charset="0"/>
              </a:rPr>
              <a:t>How to Select One</a:t>
            </a:r>
          </a:p>
        </p:txBody>
      </p:sp>
      <p:sp>
        <p:nvSpPr>
          <p:cNvPr id="47107" name="Rectangle 3"/>
          <p:cNvSpPr>
            <a:spLocks noGrp="1" noChangeArrowheads="1"/>
          </p:cNvSpPr>
          <p:nvPr>
            <p:ph idx="1"/>
          </p:nvPr>
        </p:nvSpPr>
        <p:spPr/>
        <p:txBody>
          <a:bodyPr/>
          <a:lstStyle/>
          <a:p>
            <a:r>
              <a:rPr lang="en-US" dirty="0" smtClean="0">
                <a:cs typeface="Times New Roman" pitchFamily="18" charset="0"/>
              </a:rPr>
              <a:t>Once this is selected, determine what operating system or systems that particular program runs best on</a:t>
            </a:r>
          </a:p>
          <a:p>
            <a:r>
              <a:rPr lang="en-US" dirty="0" smtClean="0">
                <a:cs typeface="Times New Roman" pitchFamily="18" charset="0"/>
              </a:rPr>
              <a:t>This will limit the choice</a:t>
            </a:r>
          </a:p>
          <a:p>
            <a:r>
              <a:rPr lang="en-US" dirty="0" smtClean="0">
                <a:cs typeface="Times New Roman" pitchFamily="18" charset="0"/>
              </a:rPr>
              <a:t>Next see what other network services like file and print sharing the users need</a:t>
            </a:r>
          </a:p>
          <a:p>
            <a:r>
              <a:rPr lang="en-US" dirty="0" smtClean="0">
                <a:cs typeface="Times New Roman" pitchFamily="18" charset="0"/>
              </a:rPr>
              <a:t>This will also limit the choice</a:t>
            </a:r>
          </a:p>
        </p:txBody>
      </p:sp>
      <p:sp>
        <p:nvSpPr>
          <p:cNvPr id="47108"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47109" name="Slide Number Placeholder 5"/>
          <p:cNvSpPr>
            <a:spLocks noGrp="1"/>
          </p:cNvSpPr>
          <p:nvPr>
            <p:ph type="sldNum" sz="quarter" idx="12"/>
          </p:nvPr>
        </p:nvSpPr>
        <p:spPr>
          <a:noFill/>
        </p:spPr>
        <p:txBody>
          <a:bodyPr/>
          <a:lstStyle/>
          <a:p>
            <a:fld id="{F851FEA4-169C-490E-898E-5B2F0EB70B08}" type="slidenum">
              <a:rPr lang="en-US"/>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a:t>
            </a:r>
            <a:endParaRPr lang="en-US" dirty="0"/>
          </a:p>
        </p:txBody>
      </p:sp>
      <p:sp>
        <p:nvSpPr>
          <p:cNvPr id="3" name="Content Placeholder 2"/>
          <p:cNvSpPr>
            <a:spLocks noGrp="1"/>
          </p:cNvSpPr>
          <p:nvPr>
            <p:ph idx="1"/>
          </p:nvPr>
        </p:nvSpPr>
        <p:spPr/>
        <p:txBody>
          <a:bodyPr/>
          <a:lstStyle/>
          <a:p>
            <a:r>
              <a:rPr lang="en-US" dirty="0" smtClean="0"/>
              <a:t>Let’s find a practice copy for each one</a:t>
            </a:r>
            <a:r>
              <a:rPr lang="en-US" baseline="0" dirty="0" smtClean="0"/>
              <a:t> of these</a:t>
            </a:r>
            <a:endParaRPr lang="en-US" dirty="0"/>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FDAE0B7D-EB53-40D9-8B0F-E7E001EE68B8}" type="slidenum">
              <a:rPr lang="en-US" smtClean="0"/>
              <a:pPr>
                <a:defRPr/>
              </a:pPr>
              <a:t>29</a:t>
            </a:fld>
            <a:endParaRPr lang="en-US" dirty="0"/>
          </a:p>
        </p:txBody>
      </p:sp>
    </p:spTree>
    <p:extLst>
      <p:ext uri="{BB962C8B-B14F-4D97-AF65-F5344CB8AC3E}">
        <p14:creationId xmlns:p14="http://schemas.microsoft.com/office/powerpoint/2010/main" val="2426005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Server Operating Systems</a:t>
            </a:r>
          </a:p>
        </p:txBody>
      </p:sp>
      <p:sp>
        <p:nvSpPr>
          <p:cNvPr id="5123" name="Rectangle 3"/>
          <p:cNvSpPr>
            <a:spLocks noGrp="1" noChangeArrowheads="1"/>
          </p:cNvSpPr>
          <p:nvPr>
            <p:ph idx="1"/>
          </p:nvPr>
        </p:nvSpPr>
        <p:spPr/>
        <p:txBody>
          <a:bodyPr/>
          <a:lstStyle/>
          <a:p>
            <a:r>
              <a:rPr lang="en-US" dirty="0" smtClean="0"/>
              <a:t>A server operating system is used to turn a computer into a server</a:t>
            </a:r>
          </a:p>
          <a:p>
            <a:r>
              <a:rPr lang="en-US" dirty="0" smtClean="0"/>
              <a:t>Without this specialized piece of software, any computer is just like any other computer</a:t>
            </a:r>
          </a:p>
          <a:p>
            <a:r>
              <a:rPr lang="en-US" dirty="0" smtClean="0"/>
              <a:t>The server operating system allows access to things, such as files, to be controlled by the server</a:t>
            </a:r>
          </a:p>
        </p:txBody>
      </p:sp>
      <p:sp>
        <p:nvSpPr>
          <p:cNvPr id="5124"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5125" name="Slide Number Placeholder 5"/>
          <p:cNvSpPr>
            <a:spLocks noGrp="1"/>
          </p:cNvSpPr>
          <p:nvPr>
            <p:ph type="sldNum" sz="quarter" idx="12"/>
          </p:nvPr>
        </p:nvSpPr>
        <p:spPr>
          <a:noFill/>
        </p:spPr>
        <p:txBody>
          <a:bodyPr/>
          <a:lstStyle/>
          <a:p>
            <a:fld id="{71A1A038-DC8D-4DC0-A04E-317A12C0EA07}" type="slidenum">
              <a:rPr lang="en-US"/>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t>Major Server OSs</a:t>
            </a:r>
          </a:p>
        </p:txBody>
      </p:sp>
      <p:sp>
        <p:nvSpPr>
          <p:cNvPr id="6147" name="Rectangle 3"/>
          <p:cNvSpPr>
            <a:spLocks noGrp="1" noChangeArrowheads="1"/>
          </p:cNvSpPr>
          <p:nvPr>
            <p:ph idx="1"/>
          </p:nvPr>
        </p:nvSpPr>
        <p:spPr/>
        <p:txBody>
          <a:bodyPr/>
          <a:lstStyle/>
          <a:p>
            <a:r>
              <a:rPr lang="en-US" dirty="0" smtClean="0"/>
              <a:t>There are three major server operating systems today</a:t>
            </a:r>
          </a:p>
          <a:p>
            <a:pPr lvl="1"/>
            <a:r>
              <a:rPr lang="en-US" dirty="0" smtClean="0"/>
              <a:t>Microsoft Windows</a:t>
            </a:r>
          </a:p>
          <a:p>
            <a:pPr lvl="1"/>
            <a:r>
              <a:rPr lang="en-US" dirty="0" smtClean="0"/>
              <a:t>Unix in various versions and flavors</a:t>
            </a:r>
          </a:p>
          <a:p>
            <a:pPr lvl="1"/>
            <a:r>
              <a:rPr lang="en-US" dirty="0" smtClean="0"/>
              <a:t>Linux in various distributions</a:t>
            </a:r>
          </a:p>
          <a:p>
            <a:r>
              <a:rPr lang="en-US" dirty="0" smtClean="0"/>
              <a:t>One used to</a:t>
            </a:r>
            <a:r>
              <a:rPr lang="en-US" baseline="0" dirty="0" smtClean="0"/>
              <a:t> be</a:t>
            </a:r>
            <a:endParaRPr lang="en-US" dirty="0" smtClean="0"/>
          </a:p>
          <a:p>
            <a:pPr lvl="1"/>
            <a:r>
              <a:rPr lang="en-US" dirty="0" smtClean="0"/>
              <a:t>Novell NetWare</a:t>
            </a:r>
          </a:p>
          <a:p>
            <a:r>
              <a:rPr lang="en-US" dirty="0" smtClean="0"/>
              <a:t>And one wanna be</a:t>
            </a:r>
          </a:p>
          <a:p>
            <a:pPr lvl="1"/>
            <a:r>
              <a:rPr lang="en-US" dirty="0" smtClean="0"/>
              <a:t>Mac OS X</a:t>
            </a:r>
          </a:p>
        </p:txBody>
      </p:sp>
      <p:sp>
        <p:nvSpPr>
          <p:cNvPr id="6148"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6149" name="Slide Number Placeholder 5"/>
          <p:cNvSpPr>
            <a:spLocks noGrp="1"/>
          </p:cNvSpPr>
          <p:nvPr>
            <p:ph type="sldNum" sz="quarter" idx="12"/>
          </p:nvPr>
        </p:nvSpPr>
        <p:spPr>
          <a:noFill/>
        </p:spPr>
        <p:txBody>
          <a:bodyPr/>
          <a:lstStyle/>
          <a:p>
            <a:fld id="{55F08E98-0D38-43F9-803E-F4639B01AC27}" type="slidenum">
              <a:rPr lang="en-US"/>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Major Server OSs</a:t>
            </a:r>
          </a:p>
        </p:txBody>
      </p:sp>
      <p:sp>
        <p:nvSpPr>
          <p:cNvPr id="7171" name="Rectangle 3"/>
          <p:cNvSpPr>
            <a:spLocks noGrp="1" noChangeArrowheads="1"/>
          </p:cNvSpPr>
          <p:nvPr>
            <p:ph idx="1"/>
          </p:nvPr>
        </p:nvSpPr>
        <p:spPr/>
        <p:txBody>
          <a:bodyPr/>
          <a:lstStyle/>
          <a:p>
            <a:r>
              <a:rPr lang="en-US" dirty="0" smtClean="0"/>
              <a:t>The server operating systems market</a:t>
            </a:r>
            <a:r>
              <a:rPr lang="en-US" baseline="0" dirty="0" smtClean="0"/>
              <a:t> share as of 2008 according to Gartner is</a:t>
            </a:r>
          </a:p>
          <a:p>
            <a:pPr lvl="1"/>
            <a:r>
              <a:rPr lang="en-US" dirty="0" smtClean="0"/>
              <a:t>Windows – 36%</a:t>
            </a:r>
          </a:p>
          <a:p>
            <a:pPr lvl="1"/>
            <a:r>
              <a:rPr lang="en-US" dirty="0" smtClean="0"/>
              <a:t>Unix – 30%</a:t>
            </a:r>
          </a:p>
          <a:p>
            <a:pPr lvl="1"/>
            <a:r>
              <a:rPr lang="en-US" dirty="0" smtClean="0"/>
              <a:t>Linux – 16%</a:t>
            </a:r>
          </a:p>
          <a:p>
            <a:pPr lvl="1"/>
            <a:r>
              <a:rPr lang="en-US" dirty="0" smtClean="0"/>
              <a:t>NetWare – 22%</a:t>
            </a:r>
          </a:p>
        </p:txBody>
      </p:sp>
      <p:sp>
        <p:nvSpPr>
          <p:cNvPr id="7172"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7173" name="Slide Number Placeholder 5"/>
          <p:cNvSpPr>
            <a:spLocks noGrp="1"/>
          </p:cNvSpPr>
          <p:nvPr>
            <p:ph type="sldNum" sz="quarter" idx="12"/>
          </p:nvPr>
        </p:nvSpPr>
        <p:spPr>
          <a:noFill/>
        </p:spPr>
        <p:txBody>
          <a:bodyPr/>
          <a:lstStyle/>
          <a:p>
            <a:fld id="{43CFFFB3-4E02-454F-BE61-22F71953D3C8}" type="slidenum">
              <a:rPr lang="en-US"/>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dirty="0" smtClean="0"/>
              <a:t>Major Server OSs</a:t>
            </a:r>
          </a:p>
        </p:txBody>
      </p:sp>
      <p:sp>
        <p:nvSpPr>
          <p:cNvPr id="9219" name="Rectangle 3"/>
          <p:cNvSpPr>
            <a:spLocks noGrp="1" noChangeArrowheads="1"/>
          </p:cNvSpPr>
          <p:nvPr>
            <p:ph idx="1"/>
          </p:nvPr>
        </p:nvSpPr>
        <p:spPr>
          <a:xfrm>
            <a:off x="685800" y="1295400"/>
            <a:ext cx="7772400" cy="4648200"/>
          </a:xfrm>
        </p:spPr>
        <p:txBody>
          <a:bodyPr/>
          <a:lstStyle/>
          <a:p>
            <a:r>
              <a:rPr lang="en-US" dirty="0" smtClean="0"/>
              <a:t>Here is another view</a:t>
            </a:r>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r>
              <a:rPr lang="en-US" sz="1200" dirty="0" smtClean="0"/>
              <a:t>From eWeek 10 April 2006</a:t>
            </a:r>
          </a:p>
        </p:txBody>
      </p:sp>
      <p:sp>
        <p:nvSpPr>
          <p:cNvPr id="9220" name="Footer Placeholder 4"/>
          <p:cNvSpPr>
            <a:spLocks noGrp="1"/>
          </p:cNvSpPr>
          <p:nvPr>
            <p:ph type="ftr" sz="quarter" idx="11"/>
          </p:nvPr>
        </p:nvSpPr>
        <p:spPr>
          <a:noFill/>
        </p:spPr>
        <p:txBody>
          <a:bodyPr/>
          <a:lstStyle/>
          <a:p>
            <a:r>
              <a:rPr lang="en-US" smtClean="0"/>
              <a:t>Copyright 2000-2013 Kenneth M. Chipps Ph.D. www.chipps.com</a:t>
            </a:r>
            <a:endParaRPr lang="en-US" dirty="0"/>
          </a:p>
        </p:txBody>
      </p:sp>
      <p:sp>
        <p:nvSpPr>
          <p:cNvPr id="9221" name="Slide Number Placeholder 5"/>
          <p:cNvSpPr>
            <a:spLocks noGrp="1"/>
          </p:cNvSpPr>
          <p:nvPr>
            <p:ph type="sldNum" sz="quarter" idx="12"/>
          </p:nvPr>
        </p:nvSpPr>
        <p:spPr>
          <a:noFill/>
        </p:spPr>
        <p:txBody>
          <a:bodyPr/>
          <a:lstStyle/>
          <a:p>
            <a:fld id="{07427C6A-92AB-4FE9-9DFF-AA08C6A03B15}" type="slidenum">
              <a:rPr lang="en-US"/>
              <a:pPr/>
              <a:t>6</a:t>
            </a:fld>
            <a:endParaRPr lang="en-US" dirty="0"/>
          </a:p>
        </p:txBody>
      </p:sp>
      <p:pic>
        <p:nvPicPr>
          <p:cNvPr id="9222" name="Picture 4"/>
          <p:cNvPicPr>
            <a:picLocks noChangeAspect="1" noChangeArrowheads="1"/>
          </p:cNvPicPr>
          <p:nvPr/>
        </p:nvPicPr>
        <p:blipFill>
          <a:blip r:embed="rId2" cstate="print"/>
          <a:srcRect l="24001" t="30699" r="28999" b="11333"/>
          <a:stretch>
            <a:fillRect/>
          </a:stretch>
        </p:blipFill>
        <p:spPr bwMode="auto">
          <a:xfrm>
            <a:off x="2505075" y="1905000"/>
            <a:ext cx="4200525" cy="3886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One More</a:t>
            </a:r>
            <a:endParaRPr lang="en-US" dirty="0"/>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FDAE0B7D-EB53-40D9-8B0F-E7E001EE68B8}" type="slidenum">
              <a:rPr lang="en-US" smtClean="0"/>
              <a:pPr>
                <a:defRPr/>
              </a:pPr>
              <a:t>7</a:t>
            </a:fld>
            <a:endParaRPr lang="en-US" dirty="0"/>
          </a:p>
        </p:txBody>
      </p:sp>
      <p:pic>
        <p:nvPicPr>
          <p:cNvPr id="1026" name="Picture 2"/>
          <p:cNvPicPr>
            <a:picLocks noChangeAspect="1" noChangeArrowheads="1"/>
          </p:cNvPicPr>
          <p:nvPr/>
        </p:nvPicPr>
        <p:blipFill>
          <a:blip r:embed="rId2" cstate="print"/>
          <a:srcRect l="15000" t="27083" r="31250" b="27083"/>
          <a:stretch>
            <a:fillRect/>
          </a:stretch>
        </p:blipFill>
        <p:spPr bwMode="auto">
          <a:xfrm>
            <a:off x="457200" y="1600200"/>
            <a:ext cx="8257032" cy="42245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Dropping</a:t>
            </a:r>
            <a:endParaRPr lang="en-US" dirty="0"/>
          </a:p>
        </p:txBody>
      </p:sp>
      <p:sp>
        <p:nvSpPr>
          <p:cNvPr id="3" name="Content Placeholder 2"/>
          <p:cNvSpPr>
            <a:spLocks noGrp="1"/>
          </p:cNvSpPr>
          <p:nvPr>
            <p:ph idx="1"/>
          </p:nvPr>
        </p:nvSpPr>
        <p:spPr/>
        <p:txBody>
          <a:bodyPr/>
          <a:lstStyle/>
          <a:p>
            <a:r>
              <a:rPr lang="en-US" dirty="0" smtClean="0"/>
              <a:t>Use of</a:t>
            </a:r>
            <a:r>
              <a:rPr lang="en-US" baseline="0" dirty="0" smtClean="0"/>
              <a:t> Unix as the server operating system is dropping year by year as hardware platforms using RISC are retired to be replaced by x86 based servers</a:t>
            </a:r>
          </a:p>
          <a:p>
            <a:r>
              <a:rPr lang="en-US" baseline="0" dirty="0" smtClean="0"/>
              <a:t>These x86 based machines then typically run Windows Server or Linux</a:t>
            </a:r>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FDAE0B7D-EB53-40D9-8B0F-E7E001EE68B8}" type="slidenum">
              <a:rPr lang="en-US" smtClean="0"/>
              <a:pPr>
                <a:defRPr/>
              </a:pPr>
              <a:t>8</a:t>
            </a:fld>
            <a:endParaRPr lang="en-US" dirty="0"/>
          </a:p>
        </p:txBody>
      </p:sp>
    </p:spTree>
    <p:extLst>
      <p:ext uri="{BB962C8B-B14F-4D97-AF65-F5344CB8AC3E}">
        <p14:creationId xmlns:p14="http://schemas.microsoft.com/office/powerpoint/2010/main" val="825083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Dropping</a:t>
            </a:r>
            <a:endParaRPr lang="en-US" dirty="0"/>
          </a:p>
        </p:txBody>
      </p:sp>
      <p:sp>
        <p:nvSpPr>
          <p:cNvPr id="3" name="Content Placeholder 2"/>
          <p:cNvSpPr>
            <a:spLocks noGrp="1"/>
          </p:cNvSpPr>
          <p:nvPr>
            <p:ph idx="1"/>
          </p:nvPr>
        </p:nvSpPr>
        <p:spPr/>
        <p:txBody>
          <a:bodyPr/>
          <a:lstStyle/>
          <a:p>
            <a:r>
              <a:rPr lang="en-US" dirty="0" smtClean="0"/>
              <a:t>IDC for</a:t>
            </a:r>
            <a:r>
              <a:rPr lang="en-US" baseline="0" dirty="0" smtClean="0"/>
              <a:t> example projects that Unix server revenue will drop from 10.2 billion in 2012 to 8.7 billion in 2017</a:t>
            </a:r>
          </a:p>
          <a:p>
            <a:r>
              <a:rPr lang="en-US" baseline="0" dirty="0" smtClean="0"/>
              <a:t>Gartner believes the Unix market share will drop from 16 percent in 2012 to 9 percent in 2017</a:t>
            </a:r>
          </a:p>
        </p:txBody>
      </p:sp>
      <p:sp>
        <p:nvSpPr>
          <p:cNvPr id="4" name="Footer Placeholder 3"/>
          <p:cNvSpPr>
            <a:spLocks noGrp="1"/>
          </p:cNvSpPr>
          <p:nvPr>
            <p:ph type="ftr" sz="quarter" idx="11"/>
          </p:nvPr>
        </p:nvSpPr>
        <p:spPr/>
        <p:txBody>
          <a:bodyPr/>
          <a:lstStyle/>
          <a:p>
            <a:pPr>
              <a:defRPr/>
            </a:pPr>
            <a:r>
              <a:rPr lang="en-US" smtClean="0"/>
              <a:t>Copyright 2000-2013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FDAE0B7D-EB53-40D9-8B0F-E7E001EE68B8}" type="slidenum">
              <a:rPr lang="en-US" smtClean="0"/>
              <a:pPr>
                <a:defRPr/>
              </a:pPr>
              <a:t>9</a:t>
            </a:fld>
            <a:endParaRPr lang="en-US" dirty="0"/>
          </a:p>
        </p:txBody>
      </p:sp>
    </p:spTree>
    <p:extLst>
      <p:ext uri="{BB962C8B-B14F-4D97-AF65-F5344CB8AC3E}">
        <p14:creationId xmlns:p14="http://schemas.microsoft.com/office/powerpoint/2010/main" val="500113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5012</TotalTime>
  <Words>1312</Words>
  <Application>Microsoft Office PowerPoint</Application>
  <PresentationFormat>On-screen Show (4:3)</PresentationFormat>
  <Paragraphs>186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CCNA</vt:lpstr>
      <vt:lpstr>Server Operating Systems Last Update 2013.08.19</vt:lpstr>
      <vt:lpstr>Objectives of This Section</vt:lpstr>
      <vt:lpstr>Server Operating Systems</vt:lpstr>
      <vt:lpstr>Major Server OSs</vt:lpstr>
      <vt:lpstr>Major Server OSs</vt:lpstr>
      <vt:lpstr>Major Server OSs</vt:lpstr>
      <vt:lpstr>And One More</vt:lpstr>
      <vt:lpstr>Unix Dropping</vt:lpstr>
      <vt:lpstr>Unix Dropping</vt:lpstr>
      <vt:lpstr>Unix Vendors</vt:lpstr>
      <vt:lpstr>Future of Unix</vt:lpstr>
      <vt:lpstr>Which One to Use</vt:lpstr>
      <vt:lpstr>Which One to Use</vt:lpstr>
      <vt:lpstr>Which One to Use</vt:lpstr>
      <vt:lpstr>Finding a Practice Copy</vt:lpstr>
      <vt:lpstr>Which One to Use</vt:lpstr>
      <vt:lpstr>NetWare</vt:lpstr>
      <vt:lpstr>NetWare</vt:lpstr>
      <vt:lpstr>Windows</vt:lpstr>
      <vt:lpstr>Unix </vt:lpstr>
      <vt:lpstr>Linux</vt:lpstr>
      <vt:lpstr>Linux</vt:lpstr>
      <vt:lpstr>Mac OS X</vt:lpstr>
      <vt:lpstr>Which One to Use</vt:lpstr>
      <vt:lpstr>Which One to Use</vt:lpstr>
      <vt:lpstr>Making Them All Work Together</vt:lpstr>
      <vt:lpstr>How to Select One</vt:lpstr>
      <vt:lpstr>How to Select One</vt:lpstr>
      <vt:lpstr>Lab</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Server Operating Systems</dc:title>
  <dc:creator>Kenneth M. Chipps Ph.D.</dc:creator>
  <cp:lastModifiedBy>Kenneth M. Chipps Ph.D.</cp:lastModifiedBy>
  <cp:revision>141</cp:revision>
  <dcterms:created xsi:type="dcterms:W3CDTF">2000-09-27T16:26:34Z</dcterms:created>
  <dcterms:modified xsi:type="dcterms:W3CDTF">2013-08-19T17:55:24Z</dcterms:modified>
</cp:coreProperties>
</file>