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handoutMasterIdLst>
    <p:handoutMasterId r:id="rId24"/>
  </p:handoutMasterIdLst>
  <p:sldIdLst>
    <p:sldId id="256" r:id="rId2"/>
    <p:sldId id="260" r:id="rId3"/>
    <p:sldId id="261" r:id="rId4"/>
    <p:sldId id="263" r:id="rId5"/>
    <p:sldId id="283" r:id="rId6"/>
    <p:sldId id="285" r:id="rId7"/>
    <p:sldId id="262" r:id="rId8"/>
    <p:sldId id="265" r:id="rId9"/>
    <p:sldId id="264" r:id="rId10"/>
    <p:sldId id="282" r:id="rId11"/>
    <p:sldId id="266" r:id="rId12"/>
    <p:sldId id="281" r:id="rId13"/>
    <p:sldId id="267" r:id="rId14"/>
    <p:sldId id="269" r:id="rId15"/>
    <p:sldId id="292" r:id="rId16"/>
    <p:sldId id="284" r:id="rId17"/>
    <p:sldId id="287" r:id="rId18"/>
    <p:sldId id="288" r:id="rId19"/>
    <p:sldId id="286" r:id="rId20"/>
    <p:sldId id="289" r:id="rId21"/>
    <p:sldId id="290"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8" autoAdjust="0"/>
    <p:restoredTop sz="86339" autoAdjust="0"/>
  </p:normalViewPr>
  <p:slideViewPr>
    <p:cSldViewPr>
      <p:cViewPr varScale="1">
        <p:scale>
          <a:sx n="58" d="100"/>
          <a:sy n="58" d="100"/>
        </p:scale>
        <p:origin x="-270" y="-84"/>
      </p:cViewPr>
      <p:guideLst>
        <p:guide orient="horz" pos="2160"/>
        <p:guide pos="2880"/>
      </p:guideLst>
    </p:cSldViewPr>
  </p:slideViewPr>
  <p:outlineViewPr>
    <p:cViewPr>
      <p:scale>
        <a:sx n="33" d="100"/>
        <a:sy n="33" d="100"/>
      </p:scale>
      <p:origin x="12" y="780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7D1174D-F9A4-470D-A661-C51745F791F1}" type="slidenum">
              <a:rPr lang="en-US"/>
              <a:pPr>
                <a:defRPr/>
              </a:pPr>
              <a:t>‹#›</a:t>
            </a:fld>
            <a:endParaRPr lang="en-US" dirty="0"/>
          </a:p>
        </p:txBody>
      </p:sp>
    </p:spTree>
    <p:extLst>
      <p:ext uri="{BB962C8B-B14F-4D97-AF65-F5344CB8AC3E}">
        <p14:creationId xmlns:p14="http://schemas.microsoft.com/office/powerpoint/2010/main" val="21008962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F8E244A-9BAB-4616-BFCE-7A348A4B6A3E}" type="slidenum">
              <a:rPr lang="en-US"/>
              <a:pPr>
                <a:defRPr/>
              </a:pPr>
              <a:t>‹#›</a:t>
            </a:fld>
            <a:endParaRPr lang="en-US" dirty="0"/>
          </a:p>
        </p:txBody>
      </p:sp>
    </p:spTree>
    <p:extLst>
      <p:ext uri="{BB962C8B-B14F-4D97-AF65-F5344CB8AC3E}">
        <p14:creationId xmlns:p14="http://schemas.microsoft.com/office/powerpoint/2010/main" val="26207520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D5169082-988E-41BD-AF47-0788AA3F9A5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CF2374C-B645-4581-B58E-8A96D8577FD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312B66-CE51-4083-AFA7-767C1A3EF5EE}"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7282A27-2A34-4AEA-8D5A-312065E0ED1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78ACD81-246B-4B9A-BC93-E82A560C31E2}"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DD6FCF3-66F7-440E-BF04-7171A0540ED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D3DA08A-9050-46AC-A819-E272C11413D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D5C938-7605-41F7-BB08-4A8FFDCFF1F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914A32-2DD2-47FB-8715-EEF0A0E1761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8DD2276-2B70-42AD-BB3B-E391904D7BB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9DBB107-A6E5-4DFB-9EFF-E4ECD7E0EE0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682F7A04-9ACD-453E-8431-C7A7EF659D0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937929-96BB-4A00-ABDB-2FFC44A0546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63FCE52-B938-4BEF-8215-14BA51DB45B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Arial" pitchFamily="34" charset="0"/>
                <a:cs typeface="Arial" pitchFamily="34" charset="0"/>
              </a:defRPr>
            </a:lvl1pPr>
          </a:lstStyle>
          <a:p>
            <a:pPr>
              <a:defRPr/>
            </a:pPr>
            <a:r>
              <a:rPr lang="en-US" dirty="0" smtClean="0"/>
              <a:t>Copyright 2000-2011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05F14D1-EC34-4BEA-AAAC-4B07A653B66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0"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SAN</a:t>
            </a:r>
          </a:p>
        </p:txBody>
      </p:sp>
      <p:sp>
        <p:nvSpPr>
          <p:cNvPr id="3075" name="Rectangle 3"/>
          <p:cNvSpPr>
            <a:spLocks noGrp="1" noChangeArrowheads="1"/>
          </p:cNvSpPr>
          <p:nvPr>
            <p:ph type="subTitle" idx="1"/>
          </p:nvPr>
        </p:nvSpPr>
        <p:spPr/>
        <p:txBody>
          <a:bodyPr/>
          <a:lstStyle/>
          <a:p>
            <a:r>
              <a:rPr lang="en-US" sz="2400" dirty="0" smtClean="0"/>
              <a:t>Last Update </a:t>
            </a:r>
            <a:r>
              <a:rPr lang="en-US" sz="2400" dirty="0" smtClean="0"/>
              <a:t>2011.04.28</a:t>
            </a:r>
            <a:endParaRPr lang="en-US" sz="2400" dirty="0" smtClean="0"/>
          </a:p>
          <a:p>
            <a:r>
              <a:rPr lang="en-US" sz="2400" dirty="0" smtClean="0"/>
              <a:t>1.11.0</a:t>
            </a:r>
            <a:endParaRPr lang="en-US" sz="2400" dirty="0" smtClean="0"/>
          </a:p>
        </p:txBody>
      </p:sp>
      <p:sp>
        <p:nvSpPr>
          <p:cNvPr id="3076" name="Footer Placeholder 4"/>
          <p:cNvSpPr>
            <a:spLocks noGrp="1"/>
          </p:cNvSpPr>
          <p:nvPr>
            <p:ph type="ftr" sz="quarter" idx="11"/>
          </p:nvPr>
        </p:nvSpPr>
        <p:spPr>
          <a:xfrm>
            <a:off x="2667000" y="6245225"/>
            <a:ext cx="3962400" cy="476250"/>
          </a:xfrm>
          <a:noFill/>
        </p:spPr>
        <p:txBody>
          <a:bodyPr/>
          <a:lstStyle/>
          <a:p>
            <a:r>
              <a:rPr lang="en-US" dirty="0" smtClean="0"/>
              <a:t>Copyright 2000-2011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12FCD5F7-FF5D-4128-B727-4F1209A1994B}"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cs typeface="Arial" pitchFamily="34" charset="0"/>
              </a:rPr>
              <a:t>Operation</a:t>
            </a:r>
          </a:p>
        </p:txBody>
      </p:sp>
      <p:sp>
        <p:nvSpPr>
          <p:cNvPr id="11267" name="Rectangle 3"/>
          <p:cNvSpPr>
            <a:spLocks noGrp="1" noChangeArrowheads="1"/>
          </p:cNvSpPr>
          <p:nvPr>
            <p:ph idx="1"/>
          </p:nvPr>
        </p:nvSpPr>
        <p:spPr/>
        <p:txBody>
          <a:bodyPr/>
          <a:lstStyle/>
          <a:p>
            <a:r>
              <a:rPr lang="en-US" dirty="0" smtClean="0">
                <a:cs typeface="Arial" pitchFamily="34" charset="0"/>
              </a:rPr>
              <a:t>The applications that provide the means to share the data whether external or internal still operate on the same server, but the actual data resides on the Fibre Channel Disk Array box</a:t>
            </a:r>
          </a:p>
          <a:p>
            <a:r>
              <a:rPr lang="en-US" dirty="0" smtClean="0">
                <a:cs typeface="Arial" pitchFamily="34" charset="0"/>
              </a:rPr>
              <a:t>In this model backup is also done on a single box that is directly attached to the SAN the Tape Drive Cabinet</a:t>
            </a:r>
          </a:p>
        </p:txBody>
      </p:sp>
      <p:sp>
        <p:nvSpPr>
          <p:cNvPr id="11268"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1269" name="Slide Number Placeholder 5"/>
          <p:cNvSpPr>
            <a:spLocks noGrp="1"/>
          </p:cNvSpPr>
          <p:nvPr>
            <p:ph type="sldNum" sz="quarter" idx="12"/>
          </p:nvPr>
        </p:nvSpPr>
        <p:spPr>
          <a:noFill/>
        </p:spPr>
        <p:txBody>
          <a:bodyPr/>
          <a:lstStyle/>
          <a:p>
            <a:fld id="{A9A7A378-7136-4BDB-AB2E-DF000A379D25}" type="slidenum">
              <a:rPr lang="en-US"/>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074"/>
          <p:cNvSpPr>
            <a:spLocks noGrp="1" noChangeArrowheads="1"/>
          </p:cNvSpPr>
          <p:nvPr>
            <p:ph type="title"/>
          </p:nvPr>
        </p:nvSpPr>
        <p:spPr/>
        <p:txBody>
          <a:bodyPr/>
          <a:lstStyle/>
          <a:p>
            <a:r>
              <a:rPr lang="en-US" dirty="0" smtClean="0">
                <a:cs typeface="Arial" pitchFamily="34" charset="0"/>
              </a:rPr>
              <a:t>Operation</a:t>
            </a:r>
          </a:p>
        </p:txBody>
      </p:sp>
      <p:sp>
        <p:nvSpPr>
          <p:cNvPr id="12291"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2292" name="Slide Number Placeholder 5"/>
          <p:cNvSpPr>
            <a:spLocks noGrp="1"/>
          </p:cNvSpPr>
          <p:nvPr>
            <p:ph type="sldNum" sz="quarter" idx="12"/>
          </p:nvPr>
        </p:nvSpPr>
        <p:spPr>
          <a:noFill/>
        </p:spPr>
        <p:txBody>
          <a:bodyPr/>
          <a:lstStyle/>
          <a:p>
            <a:fld id="{BCF7DA1D-E342-40E9-8936-D3DBCF90D920}" type="slidenum">
              <a:rPr lang="en-US"/>
              <a:pPr/>
              <a:t>11</a:t>
            </a:fld>
            <a:endParaRPr lang="en-US" dirty="0"/>
          </a:p>
        </p:txBody>
      </p:sp>
      <p:pic>
        <p:nvPicPr>
          <p:cNvPr id="12293" name="Picture 3076" descr="SAN"/>
          <p:cNvPicPr>
            <a:picLocks noChangeAspect="1" noChangeArrowheads="1"/>
          </p:cNvPicPr>
          <p:nvPr/>
        </p:nvPicPr>
        <p:blipFill>
          <a:blip r:embed="rId2" cstate="print"/>
          <a:srcRect/>
          <a:stretch>
            <a:fillRect/>
          </a:stretch>
        </p:blipFill>
        <p:spPr bwMode="auto">
          <a:xfrm>
            <a:off x="1219200" y="1447800"/>
            <a:ext cx="6705600" cy="4614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Operation</a:t>
            </a:r>
          </a:p>
        </p:txBody>
      </p:sp>
      <p:sp>
        <p:nvSpPr>
          <p:cNvPr id="13315" name="Rectangle 3"/>
          <p:cNvSpPr>
            <a:spLocks noGrp="1" noChangeArrowheads="1"/>
          </p:cNvSpPr>
          <p:nvPr>
            <p:ph idx="1"/>
          </p:nvPr>
        </p:nvSpPr>
        <p:spPr/>
        <p:txBody>
          <a:bodyPr/>
          <a:lstStyle/>
          <a:p>
            <a:r>
              <a:rPr lang="en-US" dirty="0" smtClean="0"/>
              <a:t>SANs using Fibre Channel use block level protocols to access the storage devices just like directly attached storage devices</a:t>
            </a:r>
          </a:p>
          <a:p>
            <a:r>
              <a:rPr lang="en-US" dirty="0" smtClean="0"/>
              <a:t>This means operations are quite fast despite the increased distance from the storage device to the device that requested the data</a:t>
            </a:r>
          </a:p>
        </p:txBody>
      </p:sp>
      <p:sp>
        <p:nvSpPr>
          <p:cNvPr id="13316"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3317" name="Slide Number Placeholder 5"/>
          <p:cNvSpPr>
            <a:spLocks noGrp="1"/>
          </p:cNvSpPr>
          <p:nvPr>
            <p:ph type="sldNum" sz="quarter" idx="12"/>
          </p:nvPr>
        </p:nvSpPr>
        <p:spPr>
          <a:noFill/>
        </p:spPr>
        <p:txBody>
          <a:bodyPr/>
          <a:lstStyle/>
          <a:p>
            <a:fld id="{75F0E958-64C0-4BFC-BDA6-9ECB1C5692D1}" type="slidenum">
              <a:rPr lang="en-US"/>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Equipment</a:t>
            </a:r>
          </a:p>
        </p:txBody>
      </p:sp>
      <p:sp>
        <p:nvSpPr>
          <p:cNvPr id="14339" name="Rectangle 3"/>
          <p:cNvSpPr>
            <a:spLocks noGrp="1" noChangeArrowheads="1"/>
          </p:cNvSpPr>
          <p:nvPr>
            <p:ph idx="1"/>
          </p:nvPr>
        </p:nvSpPr>
        <p:spPr/>
        <p:txBody>
          <a:bodyPr/>
          <a:lstStyle/>
          <a:p>
            <a:r>
              <a:rPr lang="en-US" dirty="0" smtClean="0">
                <a:cs typeface="Arial" pitchFamily="34" charset="0"/>
              </a:rPr>
              <a:t>This approach requires the following equipment</a:t>
            </a:r>
          </a:p>
          <a:p>
            <a:r>
              <a:rPr lang="en-US" dirty="0" smtClean="0">
                <a:cs typeface="Arial" pitchFamily="34" charset="0"/>
              </a:rPr>
              <a:t>In each server a HBA - Host Bus Adaptor for the SAN is installed</a:t>
            </a:r>
          </a:p>
          <a:p>
            <a:r>
              <a:rPr lang="en-US" dirty="0" smtClean="0">
                <a:cs typeface="Arial" pitchFamily="34" charset="0"/>
              </a:rPr>
              <a:t>This provides a connection to the SAN much like a NIC provides a connection to a LAN</a:t>
            </a:r>
          </a:p>
        </p:txBody>
      </p:sp>
      <p:sp>
        <p:nvSpPr>
          <p:cNvPr id="14340"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4341" name="Slide Number Placeholder 5"/>
          <p:cNvSpPr>
            <a:spLocks noGrp="1"/>
          </p:cNvSpPr>
          <p:nvPr>
            <p:ph type="sldNum" sz="quarter" idx="12"/>
          </p:nvPr>
        </p:nvSpPr>
        <p:spPr>
          <a:noFill/>
        </p:spPr>
        <p:txBody>
          <a:bodyPr/>
          <a:lstStyle/>
          <a:p>
            <a:fld id="{D12C3D0D-BE83-454B-B524-BD282A4FAA5B}"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cs typeface="Arial" pitchFamily="34" charset="0"/>
              </a:rPr>
              <a:t>Equipment</a:t>
            </a:r>
          </a:p>
        </p:txBody>
      </p:sp>
      <p:sp>
        <p:nvSpPr>
          <p:cNvPr id="15363" name="Rectangle 3"/>
          <p:cNvSpPr>
            <a:spLocks noGrp="1" noChangeArrowheads="1"/>
          </p:cNvSpPr>
          <p:nvPr>
            <p:ph idx="1"/>
          </p:nvPr>
        </p:nvSpPr>
        <p:spPr/>
        <p:txBody>
          <a:bodyPr/>
          <a:lstStyle/>
          <a:p>
            <a:r>
              <a:rPr lang="en-US" dirty="0" smtClean="0">
                <a:cs typeface="Arial" pitchFamily="34" charset="0"/>
              </a:rPr>
              <a:t>The HBA connects to the disk array through a Fibre Channel Arbitrated Loop, a Fibre Channel Switch, Gigabit Ethernet, or SCSI using fiber or copper cable</a:t>
            </a:r>
          </a:p>
          <a:p>
            <a:r>
              <a:rPr lang="en-US" dirty="0" smtClean="0">
                <a:cs typeface="Arial" pitchFamily="34" charset="0"/>
              </a:rPr>
              <a:t>The data storage and tape drive boxes connect to this hub or switch as well</a:t>
            </a:r>
          </a:p>
          <a:p>
            <a:r>
              <a:rPr lang="en-US" dirty="0" smtClean="0">
                <a:cs typeface="Arial" pitchFamily="34" charset="0"/>
              </a:rPr>
              <a:t>A method to manage all of this is also required</a:t>
            </a:r>
          </a:p>
        </p:txBody>
      </p:sp>
      <p:sp>
        <p:nvSpPr>
          <p:cNvPr id="15364"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5365" name="Slide Number Placeholder 5"/>
          <p:cNvSpPr>
            <a:spLocks noGrp="1"/>
          </p:cNvSpPr>
          <p:nvPr>
            <p:ph type="sldNum" sz="quarter" idx="12"/>
          </p:nvPr>
        </p:nvSpPr>
        <p:spPr>
          <a:noFill/>
        </p:spPr>
        <p:txBody>
          <a:bodyPr/>
          <a:lstStyle/>
          <a:p>
            <a:fld id="{17D59FF0-F4E9-4535-B52D-C025CD81D035}" type="slidenum">
              <a:rPr lang="en-US"/>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cs typeface="Arial" pitchFamily="34" charset="0"/>
              </a:rPr>
              <a:t>Cautions About SANs</a:t>
            </a:r>
          </a:p>
        </p:txBody>
      </p:sp>
      <p:sp>
        <p:nvSpPr>
          <p:cNvPr id="16387" name="Rectangle 3"/>
          <p:cNvSpPr>
            <a:spLocks noGrp="1" noChangeArrowheads="1"/>
          </p:cNvSpPr>
          <p:nvPr>
            <p:ph idx="1"/>
          </p:nvPr>
        </p:nvSpPr>
        <p:spPr/>
        <p:txBody>
          <a:bodyPr/>
          <a:lstStyle/>
          <a:p>
            <a:r>
              <a:rPr lang="en-US" dirty="0" smtClean="0">
                <a:cs typeface="Arial" pitchFamily="34" charset="0"/>
              </a:rPr>
              <a:t>Although the components have been agreed on by all of the vendors competing in the SAN market the solutions are proprietary</a:t>
            </a:r>
          </a:p>
          <a:p>
            <a:r>
              <a:rPr lang="en-US" dirty="0" smtClean="0">
                <a:cs typeface="Arial" pitchFamily="34" charset="0"/>
              </a:rPr>
              <a:t>SANs are not standards based</a:t>
            </a:r>
          </a:p>
          <a:p>
            <a:r>
              <a:rPr lang="en-US" dirty="0" smtClean="0">
                <a:cs typeface="Arial" pitchFamily="34" charset="0"/>
              </a:rPr>
              <a:t>Interconnection of products from various vendors ranges from problematic to impossible</a:t>
            </a:r>
          </a:p>
          <a:p>
            <a:r>
              <a:rPr lang="en-US" dirty="0" smtClean="0">
                <a:cs typeface="Arial" pitchFamily="34" charset="0"/>
              </a:rPr>
              <a:t>This is very much a proprietary solution</a:t>
            </a:r>
          </a:p>
        </p:txBody>
      </p:sp>
      <p:sp>
        <p:nvSpPr>
          <p:cNvPr id="16388"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6389" name="Slide Number Placeholder 5"/>
          <p:cNvSpPr>
            <a:spLocks noGrp="1"/>
          </p:cNvSpPr>
          <p:nvPr>
            <p:ph type="sldNum" sz="quarter" idx="12"/>
          </p:nvPr>
        </p:nvSpPr>
        <p:spPr>
          <a:noFill/>
        </p:spPr>
        <p:txBody>
          <a:bodyPr/>
          <a:lstStyle/>
          <a:p>
            <a:fld id="{8329D6FE-29BC-4FFE-BB8A-EF56FC75C57B}" type="slidenum">
              <a:rPr lang="en-US"/>
              <a:pPr/>
              <a:t>15</a:t>
            </a:fld>
            <a:endParaRPr lang="en-US" dirty="0"/>
          </a:p>
        </p:txBody>
      </p:sp>
    </p:spTree>
    <p:extLst>
      <p:ext uri="{BB962C8B-B14F-4D97-AF65-F5344CB8AC3E}">
        <p14:creationId xmlns:p14="http://schemas.microsoft.com/office/powerpoint/2010/main" val="2308551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Fibre Channel</a:t>
            </a:r>
            <a:r>
              <a:rPr lang="en-US" baseline="0" dirty="0" smtClean="0"/>
              <a:t> v Ethernet</a:t>
            </a:r>
            <a:endParaRPr lang="en-US" dirty="0"/>
          </a:p>
        </p:txBody>
      </p:sp>
      <p:sp>
        <p:nvSpPr>
          <p:cNvPr id="3" name="Content Placeholder 2"/>
          <p:cNvSpPr>
            <a:spLocks noGrp="1"/>
          </p:cNvSpPr>
          <p:nvPr>
            <p:ph idx="1"/>
          </p:nvPr>
        </p:nvSpPr>
        <p:spPr/>
        <p:txBody>
          <a:bodyPr/>
          <a:lstStyle/>
          <a:p>
            <a:r>
              <a:rPr lang="en-US" dirty="0" smtClean="0"/>
              <a:t>When SANs were</a:t>
            </a:r>
            <a:r>
              <a:rPr lang="en-US" baseline="0" dirty="0" smtClean="0"/>
              <a:t> first developed Ethernet speeds and TCP/IP protocols were not up to the reliability levels required for massive data transfer, thus the development of Fibre Channel</a:t>
            </a:r>
          </a:p>
          <a:p>
            <a:r>
              <a:rPr lang="en-US" baseline="0" dirty="0" smtClean="0"/>
              <a:t>With the increase in Ethernet speeds coming on the market a migration to Ethernet is expected over the next few </a:t>
            </a:r>
            <a:r>
              <a:rPr lang="en-US" baseline="0" dirty="0" smtClean="0"/>
              <a:t>years</a:t>
            </a:r>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Fibre Channel v Ethernet</a:t>
            </a:r>
          </a:p>
        </p:txBody>
      </p:sp>
      <p:sp>
        <p:nvSpPr>
          <p:cNvPr id="3" name="Content Placeholder 2"/>
          <p:cNvSpPr>
            <a:spLocks noGrp="1"/>
          </p:cNvSpPr>
          <p:nvPr>
            <p:ph idx="1"/>
          </p:nvPr>
        </p:nvSpPr>
        <p:spPr/>
        <p:txBody>
          <a:bodyPr/>
          <a:lstStyle/>
          <a:p>
            <a:r>
              <a:rPr lang="en-US" dirty="0" smtClean="0"/>
              <a:t>This technology currently goes by many names such as</a:t>
            </a:r>
          </a:p>
          <a:p>
            <a:pPr lvl="1"/>
            <a:r>
              <a:rPr lang="en-US" dirty="0" smtClean="0">
                <a:effectLst/>
              </a:rPr>
              <a:t>Fibre Channel and iSCSI</a:t>
            </a:r>
          </a:p>
          <a:p>
            <a:pPr lvl="1"/>
            <a:r>
              <a:rPr lang="en-US" dirty="0" smtClean="0">
                <a:effectLst/>
              </a:rPr>
              <a:t>Fibre Channel over Ethernet (FCoE)</a:t>
            </a:r>
          </a:p>
          <a:p>
            <a:pPr lvl="1"/>
            <a:r>
              <a:rPr lang="en-US" dirty="0" smtClean="0">
                <a:effectLst/>
              </a:rPr>
              <a:t>Converged Enhanced Ethernet (CEE)</a:t>
            </a:r>
          </a:p>
          <a:p>
            <a:pPr lvl="1"/>
            <a:r>
              <a:rPr lang="en-US" dirty="0" smtClean="0">
                <a:effectLst/>
              </a:rPr>
              <a:t>Data Center Ethernet (DCE)</a:t>
            </a:r>
          </a:p>
          <a:p>
            <a:pPr lvl="1"/>
            <a:r>
              <a:rPr lang="en-US" dirty="0" smtClean="0">
                <a:effectLst/>
              </a:rPr>
              <a:t>Data Center Bridging (DCB)</a:t>
            </a:r>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17</a:t>
            </a:fld>
            <a:endParaRPr lang="en-US" dirty="0"/>
          </a:p>
        </p:txBody>
      </p:sp>
    </p:spTree>
    <p:extLst>
      <p:ext uri="{BB962C8B-B14F-4D97-AF65-F5344CB8AC3E}">
        <p14:creationId xmlns:p14="http://schemas.microsoft.com/office/powerpoint/2010/main" val="37917114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Fibre Channel v Ethernet</a:t>
            </a:r>
          </a:p>
        </p:txBody>
      </p:sp>
      <p:sp>
        <p:nvSpPr>
          <p:cNvPr id="3" name="Content Placeholder 2"/>
          <p:cNvSpPr>
            <a:spLocks noGrp="1"/>
          </p:cNvSpPr>
          <p:nvPr>
            <p:ph idx="1"/>
          </p:nvPr>
        </p:nvSpPr>
        <p:spPr/>
        <p:txBody>
          <a:bodyPr/>
          <a:lstStyle/>
          <a:p>
            <a:pPr lvl="0"/>
            <a:r>
              <a:rPr lang="en-US" dirty="0" smtClean="0">
                <a:effectLst/>
              </a:rPr>
              <a:t>These are all the same</a:t>
            </a:r>
            <a:r>
              <a:rPr lang="en-US" baseline="0" dirty="0" smtClean="0">
                <a:effectLst/>
              </a:rPr>
              <a:t> thing</a:t>
            </a:r>
            <a:endParaRPr lang="en-US" dirty="0" smtClean="0">
              <a:effectLst/>
            </a:endParaRPr>
          </a:p>
          <a:p>
            <a:pPr lvl="0"/>
            <a:r>
              <a:rPr lang="en-US" dirty="0" smtClean="0">
                <a:effectLst/>
              </a:rPr>
              <a:t>All of them are designed to make Ethernet act like a channel rather than a network</a:t>
            </a:r>
          </a:p>
          <a:p>
            <a:pPr lvl="0"/>
            <a:r>
              <a:rPr lang="en-US" dirty="0" smtClean="0">
                <a:effectLst/>
              </a:rPr>
              <a:t>This will allow for a single network regardless of the use</a:t>
            </a:r>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18</a:t>
            </a:fld>
            <a:endParaRPr lang="en-US" dirty="0"/>
          </a:p>
        </p:txBody>
      </p:sp>
    </p:spTree>
    <p:extLst>
      <p:ext uri="{BB962C8B-B14F-4D97-AF65-F5344CB8AC3E}">
        <p14:creationId xmlns:p14="http://schemas.microsoft.com/office/powerpoint/2010/main" val="39413366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Fibre Channel</a:t>
            </a:r>
            <a:r>
              <a:rPr lang="en-US" baseline="0" dirty="0" smtClean="0"/>
              <a:t> v Ethernet</a:t>
            </a:r>
            <a:endParaRPr lang="en-US" dirty="0"/>
          </a:p>
        </p:txBody>
      </p:sp>
      <p:sp>
        <p:nvSpPr>
          <p:cNvPr id="3" name="Content Placeholder 2"/>
          <p:cNvSpPr>
            <a:spLocks noGrp="1"/>
          </p:cNvSpPr>
          <p:nvPr>
            <p:ph idx="1"/>
          </p:nvPr>
        </p:nvSpPr>
        <p:spPr/>
        <p:txBody>
          <a:bodyPr/>
          <a:lstStyle/>
          <a:p>
            <a:r>
              <a:rPr lang="en-US" dirty="0" smtClean="0"/>
              <a:t>An article</a:t>
            </a:r>
            <a:r>
              <a:rPr lang="en-US" baseline="0" dirty="0" smtClean="0"/>
              <a:t> from Network World by Jon Olstik from April, 2011 argues that this transition will be sooner rather than later</a:t>
            </a:r>
          </a:p>
          <a:p>
            <a:r>
              <a:rPr lang="en-US" baseline="0" dirty="0" smtClean="0"/>
              <a:t>The points he makes include</a:t>
            </a:r>
          </a:p>
          <a:p>
            <a:pPr lvl="1"/>
            <a:r>
              <a:rPr lang="en-US" dirty="0" smtClean="0">
                <a:effectLst/>
              </a:rPr>
              <a:t>Two years ago, I told my storage colleagues that the tipping point for FCoE momentum would be when 10GbE was selling for less than $500 per port and when Intel servers regularly shipped with 10GbE NICs</a:t>
            </a:r>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19</a:t>
            </a:fld>
            <a:endParaRPr lang="en-US" dirty="0"/>
          </a:p>
        </p:txBody>
      </p:sp>
    </p:spTree>
    <p:extLst>
      <p:ext uri="{BB962C8B-B14F-4D97-AF65-F5344CB8AC3E}">
        <p14:creationId xmlns:p14="http://schemas.microsoft.com/office/powerpoint/2010/main" val="3585267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a:t>
            </a:r>
          </a:p>
          <a:p>
            <a:pPr lvl="1"/>
            <a:r>
              <a:rPr lang="en-US" dirty="0" smtClean="0"/>
              <a:t>What a SAN is</a:t>
            </a:r>
          </a:p>
        </p:txBody>
      </p:sp>
      <p:sp>
        <p:nvSpPr>
          <p:cNvPr id="4100"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4101" name="Slide Number Placeholder 5"/>
          <p:cNvSpPr>
            <a:spLocks noGrp="1"/>
          </p:cNvSpPr>
          <p:nvPr>
            <p:ph type="sldNum" sz="quarter" idx="12"/>
          </p:nvPr>
        </p:nvSpPr>
        <p:spPr>
          <a:noFill/>
        </p:spPr>
        <p:txBody>
          <a:bodyPr/>
          <a:lstStyle/>
          <a:p>
            <a:fld id="{9900EE11-E426-4F71-B44B-1FC9E84C30BE}" type="slidenum">
              <a:rPr lang="en-US"/>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Fibre Channel v Ethernet</a:t>
            </a:r>
          </a:p>
        </p:txBody>
      </p:sp>
      <p:sp>
        <p:nvSpPr>
          <p:cNvPr id="3" name="Content Placeholder 2"/>
          <p:cNvSpPr>
            <a:spLocks noGrp="1"/>
          </p:cNvSpPr>
          <p:nvPr>
            <p:ph idx="1"/>
          </p:nvPr>
        </p:nvSpPr>
        <p:spPr/>
        <p:txBody>
          <a:bodyPr/>
          <a:lstStyle/>
          <a:p>
            <a:pPr lvl="1"/>
            <a:r>
              <a:rPr lang="en-US" dirty="0" smtClean="0">
                <a:effectLst/>
              </a:rPr>
              <a:t>That's roughly where we are today. Since demand for 10GbE is increasing, 10GbE server NICs will become the rule and switch price per port will drop driving more FCoE demand</a:t>
            </a:r>
          </a:p>
          <a:p>
            <a:pPr lvl="0"/>
            <a:r>
              <a:rPr lang="en-US" dirty="0" smtClean="0"/>
              <a:t>An informal poll he did at a conference</a:t>
            </a:r>
            <a:r>
              <a:rPr lang="en-US" baseline="0" dirty="0" smtClean="0"/>
              <a:t> elicited the following</a:t>
            </a:r>
          </a:p>
          <a:p>
            <a:pPr lvl="1"/>
            <a:r>
              <a:rPr lang="en-US" dirty="0" smtClean="0">
                <a:effectLst/>
              </a:rPr>
              <a:t>Do you believe your organization will make Ethernet a standard transport for storage networking</a:t>
            </a:r>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20</a:t>
            </a:fld>
            <a:endParaRPr lang="en-US" dirty="0"/>
          </a:p>
        </p:txBody>
      </p:sp>
    </p:spTree>
    <p:extLst>
      <p:ext uri="{BB962C8B-B14F-4D97-AF65-F5344CB8AC3E}">
        <p14:creationId xmlns:p14="http://schemas.microsoft.com/office/powerpoint/2010/main" val="27701811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Fibre Channel v Ethernet</a:t>
            </a:r>
          </a:p>
        </p:txBody>
      </p:sp>
      <p:sp>
        <p:nvSpPr>
          <p:cNvPr id="3" name="Content Placeholder 2"/>
          <p:cNvSpPr>
            <a:spLocks noGrp="1"/>
          </p:cNvSpPr>
          <p:nvPr>
            <p:ph idx="1"/>
          </p:nvPr>
        </p:nvSpPr>
        <p:spPr/>
        <p:txBody>
          <a:bodyPr/>
          <a:lstStyle/>
          <a:p>
            <a:pPr lvl="2"/>
            <a:r>
              <a:rPr lang="en-US" dirty="0" smtClean="0">
                <a:effectLst/>
              </a:rPr>
              <a:t>42% Yes, but no specific timeline at this point</a:t>
            </a:r>
          </a:p>
          <a:p>
            <a:pPr lvl="2"/>
            <a:r>
              <a:rPr lang="en-US" dirty="0" smtClean="0">
                <a:effectLst/>
              </a:rPr>
              <a:t>32% Yes, we are doing this today</a:t>
            </a:r>
          </a:p>
          <a:p>
            <a:pPr lvl="2"/>
            <a:r>
              <a:rPr lang="en-US" dirty="0" smtClean="0">
                <a:effectLst/>
              </a:rPr>
              <a:t>5% Yes, over the next 12-24 months</a:t>
            </a:r>
          </a:p>
          <a:p>
            <a:pPr lvl="2"/>
            <a:r>
              <a:rPr lang="en-US" dirty="0" smtClean="0">
                <a:effectLst/>
              </a:rPr>
              <a:t>21% No, we will continue to run separate networks for data and storage in the data center</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21</a:t>
            </a:fld>
            <a:endParaRPr lang="en-US" dirty="0"/>
          </a:p>
        </p:txBody>
      </p:sp>
    </p:spTree>
    <p:extLst>
      <p:ext uri="{BB962C8B-B14F-4D97-AF65-F5344CB8AC3E}">
        <p14:creationId xmlns:p14="http://schemas.microsoft.com/office/powerpoint/2010/main" val="625517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What is a SAN</a:t>
            </a:r>
          </a:p>
        </p:txBody>
      </p:sp>
      <p:sp>
        <p:nvSpPr>
          <p:cNvPr id="5123" name="Rectangle 3"/>
          <p:cNvSpPr>
            <a:spLocks noGrp="1" noChangeArrowheads="1"/>
          </p:cNvSpPr>
          <p:nvPr>
            <p:ph idx="1"/>
          </p:nvPr>
        </p:nvSpPr>
        <p:spPr/>
        <p:txBody>
          <a:bodyPr/>
          <a:lstStyle/>
          <a:p>
            <a:r>
              <a:rPr lang="en-US" dirty="0" smtClean="0">
                <a:cs typeface="Arial" pitchFamily="34" charset="0"/>
              </a:rPr>
              <a:t>A SAN is a Storage Area Network</a:t>
            </a:r>
          </a:p>
          <a:p>
            <a:r>
              <a:rPr lang="en-US" dirty="0" smtClean="0">
                <a:cs typeface="Arial" pitchFamily="34" charset="0"/>
              </a:rPr>
              <a:t>It is used to remove data storage and backup from the servers on a local area network to a data storage and backup network that is separate from the local area network</a:t>
            </a:r>
          </a:p>
        </p:txBody>
      </p:sp>
      <p:sp>
        <p:nvSpPr>
          <p:cNvPr id="5124"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5125" name="Slide Number Placeholder 5"/>
          <p:cNvSpPr>
            <a:spLocks noGrp="1"/>
          </p:cNvSpPr>
          <p:nvPr>
            <p:ph type="sldNum" sz="quarter" idx="12"/>
          </p:nvPr>
        </p:nvSpPr>
        <p:spPr>
          <a:noFill/>
        </p:spPr>
        <p:txBody>
          <a:bodyPr/>
          <a:lstStyle/>
          <a:p>
            <a:fld id="{334B87E7-DAF6-4AB1-B86A-5A399C96E1F0}" type="slidenum">
              <a:rPr lang="en-US"/>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cs typeface="Arial" pitchFamily="34" charset="0"/>
              </a:rPr>
              <a:t>How SANs Are Used</a:t>
            </a:r>
          </a:p>
        </p:txBody>
      </p:sp>
      <p:sp>
        <p:nvSpPr>
          <p:cNvPr id="6147" name="Rectangle 3"/>
          <p:cNvSpPr>
            <a:spLocks noGrp="1" noChangeArrowheads="1"/>
          </p:cNvSpPr>
          <p:nvPr>
            <p:ph idx="1"/>
          </p:nvPr>
        </p:nvSpPr>
        <p:spPr/>
        <p:txBody>
          <a:bodyPr/>
          <a:lstStyle/>
          <a:p>
            <a:r>
              <a:rPr lang="en-US" dirty="0" smtClean="0">
                <a:cs typeface="Arial" pitchFamily="34" charset="0"/>
              </a:rPr>
              <a:t>In general it is recommended for medium to large installations</a:t>
            </a:r>
          </a:p>
          <a:p>
            <a:r>
              <a:rPr lang="en-US" dirty="0" smtClean="0">
                <a:cs typeface="Arial" pitchFamily="34" charset="0"/>
              </a:rPr>
              <a:t>That is those that require storage over 1 TB</a:t>
            </a:r>
          </a:p>
          <a:p>
            <a:r>
              <a:rPr lang="en-US" dirty="0" smtClean="0">
                <a:cs typeface="Arial" pitchFamily="34" charset="0"/>
              </a:rPr>
              <a:t>A SAN is not an inexpensive solution as prices range in the $100,000 to $500,000 area</a:t>
            </a:r>
          </a:p>
        </p:txBody>
      </p:sp>
      <p:sp>
        <p:nvSpPr>
          <p:cNvPr id="6148"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6149" name="Slide Number Placeholder 5"/>
          <p:cNvSpPr>
            <a:spLocks noGrp="1"/>
          </p:cNvSpPr>
          <p:nvPr>
            <p:ph type="sldNum" sz="quarter" idx="12"/>
          </p:nvPr>
        </p:nvSpPr>
        <p:spPr>
          <a:noFill/>
        </p:spPr>
        <p:txBody>
          <a:bodyPr/>
          <a:lstStyle/>
          <a:p>
            <a:fld id="{8867A3CD-43EB-45F6-9BEA-C72A37A939AD}" type="slidenum">
              <a:rPr lang="en-US"/>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How SANs Are Used</a:t>
            </a:r>
          </a:p>
        </p:txBody>
      </p:sp>
      <p:sp>
        <p:nvSpPr>
          <p:cNvPr id="7171" name="Content Placeholder 2"/>
          <p:cNvSpPr>
            <a:spLocks noGrp="1"/>
          </p:cNvSpPr>
          <p:nvPr>
            <p:ph idx="1"/>
          </p:nvPr>
        </p:nvSpPr>
        <p:spPr/>
        <p:txBody>
          <a:bodyPr/>
          <a:lstStyle/>
          <a:p>
            <a:r>
              <a:rPr lang="en-US" dirty="0" smtClean="0">
                <a:cs typeface="Arial" pitchFamily="34" charset="0"/>
              </a:rPr>
              <a:t>Although lately some companies have put lower cost solutions on the market for $10,000 to $20,000, without the required storage devices however</a:t>
            </a:r>
          </a:p>
          <a:p>
            <a:r>
              <a:rPr lang="en-US" dirty="0" smtClean="0">
                <a:cs typeface="Arial" pitchFamily="34" charset="0"/>
              </a:rPr>
              <a:t>Here a</a:t>
            </a:r>
            <a:r>
              <a:rPr lang="en-US" baseline="0" dirty="0" smtClean="0">
                <a:cs typeface="Arial" pitchFamily="34" charset="0"/>
              </a:rPr>
              <a:t> slide from a presentation at Nanog 51 from January 2011 that shows common SAN sizes</a:t>
            </a:r>
            <a:endParaRPr lang="en-US" dirty="0" smtClean="0"/>
          </a:p>
        </p:txBody>
      </p:sp>
      <p:sp>
        <p:nvSpPr>
          <p:cNvPr id="7172" name="Footer Placeholder 3"/>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7173" name="Slide Number Placeholder 4"/>
          <p:cNvSpPr>
            <a:spLocks noGrp="1"/>
          </p:cNvSpPr>
          <p:nvPr>
            <p:ph type="sldNum" sz="quarter" idx="12"/>
          </p:nvPr>
        </p:nvSpPr>
        <p:spPr>
          <a:noFill/>
        </p:spPr>
        <p:txBody>
          <a:bodyPr/>
          <a:lstStyle/>
          <a:p>
            <a:fld id="{F864E02C-604C-4D34-AFB0-536AB6658EFA}" type="slidenum">
              <a:rPr lang="en-US"/>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a:t>
            </a:r>
            <a:r>
              <a:rPr lang="en-US" baseline="0" dirty="0" smtClean="0"/>
              <a:t> Sizes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ED3DA08A-9050-46AC-A819-E272C11413D6}" type="slidenum">
              <a:rPr lang="en-US" smtClean="0"/>
              <a:pPr>
                <a:defRPr/>
              </a:pPr>
              <a:t>6</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6319" t="27083" r="13368" b="2083"/>
          <a:stretch/>
        </p:blipFill>
        <p:spPr bwMode="auto">
          <a:xfrm>
            <a:off x="1591731" y="1587965"/>
            <a:ext cx="5966503" cy="4508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9886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cs typeface="Arial" pitchFamily="34" charset="0"/>
              </a:rPr>
              <a:t>Reasons for Interest in SANs</a:t>
            </a:r>
          </a:p>
        </p:txBody>
      </p:sp>
      <p:sp>
        <p:nvSpPr>
          <p:cNvPr id="8195" name="Rectangle 3"/>
          <p:cNvSpPr>
            <a:spLocks noGrp="1" noChangeArrowheads="1"/>
          </p:cNvSpPr>
          <p:nvPr>
            <p:ph idx="1"/>
          </p:nvPr>
        </p:nvSpPr>
        <p:spPr/>
        <p:txBody>
          <a:bodyPr/>
          <a:lstStyle/>
          <a:p>
            <a:r>
              <a:rPr lang="en-US" dirty="0" smtClean="0">
                <a:cs typeface="Arial" pitchFamily="34" charset="0"/>
              </a:rPr>
              <a:t>There are several reasons this solution is being promoted at present</a:t>
            </a:r>
          </a:p>
          <a:p>
            <a:r>
              <a:rPr lang="en-US" dirty="0" smtClean="0">
                <a:cs typeface="Arial" pitchFamily="34" charset="0"/>
              </a:rPr>
              <a:t>First, as more and more servers are added to a server farm - in this case we are talking tens or hundreds of servers - the management of the data spread out among this many servers becomes quite difficult</a:t>
            </a:r>
          </a:p>
        </p:txBody>
      </p:sp>
      <p:sp>
        <p:nvSpPr>
          <p:cNvPr id="8196"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8197" name="Slide Number Placeholder 5"/>
          <p:cNvSpPr>
            <a:spLocks noGrp="1"/>
          </p:cNvSpPr>
          <p:nvPr>
            <p:ph type="sldNum" sz="quarter" idx="12"/>
          </p:nvPr>
        </p:nvSpPr>
        <p:spPr>
          <a:noFill/>
        </p:spPr>
        <p:txBody>
          <a:bodyPr/>
          <a:lstStyle/>
          <a:p>
            <a:fld id="{59F03982-82C6-4F93-90A8-DFCE3D10539A}" type="slidenum">
              <a:rPr lang="en-US"/>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cs typeface="Arial" pitchFamily="34" charset="0"/>
              </a:rPr>
              <a:t>Reasons for Interest in SANs</a:t>
            </a:r>
          </a:p>
        </p:txBody>
      </p:sp>
      <p:sp>
        <p:nvSpPr>
          <p:cNvPr id="9219" name="Rectangle 3"/>
          <p:cNvSpPr>
            <a:spLocks noGrp="1" noChangeArrowheads="1"/>
          </p:cNvSpPr>
          <p:nvPr>
            <p:ph idx="1"/>
          </p:nvPr>
        </p:nvSpPr>
        <p:spPr/>
        <p:txBody>
          <a:bodyPr/>
          <a:lstStyle/>
          <a:p>
            <a:r>
              <a:rPr lang="en-US" dirty="0" smtClean="0">
                <a:cs typeface="Arial" pitchFamily="34" charset="0"/>
              </a:rPr>
              <a:t>Second, by using a separate network all of the data transfer is taken off of the LAN, which reduces traffic on the LAN</a:t>
            </a:r>
          </a:p>
          <a:p>
            <a:r>
              <a:rPr lang="en-US" dirty="0" smtClean="0">
                <a:cs typeface="Arial" pitchFamily="34" charset="0"/>
              </a:rPr>
              <a:t>Last, backup traffic is also taken off the LAN</a:t>
            </a:r>
          </a:p>
          <a:p>
            <a:r>
              <a:rPr lang="en-US" dirty="0" smtClean="0">
                <a:cs typeface="Arial" pitchFamily="34" charset="0"/>
              </a:rPr>
              <a:t>This means the backup can take place at anytime, not just during off hours; of which there are fewer and fewer</a:t>
            </a:r>
          </a:p>
        </p:txBody>
      </p:sp>
      <p:sp>
        <p:nvSpPr>
          <p:cNvPr id="9220"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9221" name="Slide Number Placeholder 5"/>
          <p:cNvSpPr>
            <a:spLocks noGrp="1"/>
          </p:cNvSpPr>
          <p:nvPr>
            <p:ph type="sldNum" sz="quarter" idx="12"/>
          </p:nvPr>
        </p:nvSpPr>
        <p:spPr>
          <a:noFill/>
        </p:spPr>
        <p:txBody>
          <a:bodyPr/>
          <a:lstStyle/>
          <a:p>
            <a:fld id="{9C493DD7-08E6-4FDB-B0C7-EFF61F557DED}" type="slidenum">
              <a:rPr lang="en-US"/>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cs typeface="Arial" pitchFamily="34" charset="0"/>
              </a:rPr>
              <a:t>Operation</a:t>
            </a:r>
          </a:p>
        </p:txBody>
      </p:sp>
      <p:sp>
        <p:nvSpPr>
          <p:cNvPr id="10243" name="Rectangle 3"/>
          <p:cNvSpPr>
            <a:spLocks noGrp="1" noChangeArrowheads="1"/>
          </p:cNvSpPr>
          <p:nvPr>
            <p:ph idx="1"/>
          </p:nvPr>
        </p:nvSpPr>
        <p:spPr/>
        <p:txBody>
          <a:bodyPr/>
          <a:lstStyle/>
          <a:p>
            <a:r>
              <a:rPr lang="en-US" dirty="0" smtClean="0">
                <a:cs typeface="Arial" pitchFamily="34" charset="0"/>
              </a:rPr>
              <a:t>The idea of a SAN is to remove the data from the servers and manage it from one location and one box</a:t>
            </a:r>
          </a:p>
          <a:p>
            <a:r>
              <a:rPr lang="en-US" dirty="0" smtClean="0">
                <a:cs typeface="Arial" pitchFamily="34" charset="0"/>
              </a:rPr>
              <a:t>As seen in the diagram below the Fibre Channel Disk Array holds all of the data regardless of its use</a:t>
            </a:r>
          </a:p>
        </p:txBody>
      </p:sp>
      <p:sp>
        <p:nvSpPr>
          <p:cNvPr id="10244" name="Footer Placeholder 4"/>
          <p:cNvSpPr>
            <a:spLocks noGrp="1"/>
          </p:cNvSpPr>
          <p:nvPr>
            <p:ph type="ftr" sz="quarter" idx="11"/>
          </p:nvPr>
        </p:nvSpPr>
        <p:spPr>
          <a:noFill/>
        </p:spPr>
        <p:txBody>
          <a:bodyPr/>
          <a:lstStyle/>
          <a:p>
            <a:r>
              <a:rPr lang="en-US" dirty="0" smtClean="0"/>
              <a:t>Copyright 2000-2011 Kenneth M. Chipps Ph.D. www.chipps.com</a:t>
            </a:r>
            <a:endParaRPr lang="en-US" dirty="0"/>
          </a:p>
        </p:txBody>
      </p:sp>
      <p:sp>
        <p:nvSpPr>
          <p:cNvPr id="10245" name="Slide Number Placeholder 5"/>
          <p:cNvSpPr>
            <a:spLocks noGrp="1"/>
          </p:cNvSpPr>
          <p:nvPr>
            <p:ph type="sldNum" sz="quarter" idx="12"/>
          </p:nvPr>
        </p:nvSpPr>
        <p:spPr>
          <a:noFill/>
        </p:spPr>
        <p:txBody>
          <a:bodyPr/>
          <a:lstStyle/>
          <a:p>
            <a:fld id="{418A2395-C53C-470C-89A8-0BA7FD0BE934}" type="slidenum">
              <a:rPr lang="en-US"/>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754</TotalTime>
  <Words>1071</Words>
  <Application>Microsoft Office PowerPoint</Application>
  <PresentationFormat>On-screen Show (4:3)</PresentationFormat>
  <Paragraphs>116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CCNA</vt:lpstr>
      <vt:lpstr>SAN</vt:lpstr>
      <vt:lpstr>Objectives of This Section</vt:lpstr>
      <vt:lpstr>What is a SAN</vt:lpstr>
      <vt:lpstr>How SANs Are Used</vt:lpstr>
      <vt:lpstr>How SANs Are Used</vt:lpstr>
      <vt:lpstr>SAN Sizes</vt:lpstr>
      <vt:lpstr>Reasons for Interest in SANs</vt:lpstr>
      <vt:lpstr>Reasons for Interest in SANs</vt:lpstr>
      <vt:lpstr>Operation</vt:lpstr>
      <vt:lpstr>Operation</vt:lpstr>
      <vt:lpstr>Operation</vt:lpstr>
      <vt:lpstr>Operation</vt:lpstr>
      <vt:lpstr>Equipment</vt:lpstr>
      <vt:lpstr>Equipment</vt:lpstr>
      <vt:lpstr>Cautions About SANs</vt:lpstr>
      <vt:lpstr>Fibre Channel v Ethernet</vt:lpstr>
      <vt:lpstr>Fibre Channel v Ethernet</vt:lpstr>
      <vt:lpstr>Fibre Channel v Ethernet</vt:lpstr>
      <vt:lpstr>Fibre Channel v Ethernet</vt:lpstr>
      <vt:lpstr>Fibre Channel v Ethernet</vt:lpstr>
      <vt:lpstr>Fibre Channel v Ethernet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dc:title>
  <dc:creator>Kenneth M. Chipps Ph.D.</dc:creator>
  <cp:lastModifiedBy>Kenneth M. Chipps Ph.D.</cp:lastModifiedBy>
  <cp:revision>113</cp:revision>
  <dcterms:created xsi:type="dcterms:W3CDTF">2000-09-27T16:26:34Z</dcterms:created>
  <dcterms:modified xsi:type="dcterms:W3CDTF">2011-04-28T17:23:48Z</dcterms:modified>
</cp:coreProperties>
</file>