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3"/>
  </p:notesMasterIdLst>
  <p:handoutMasterIdLst>
    <p:handoutMasterId r:id="rId84"/>
  </p:handoutMasterIdLst>
  <p:sldIdLst>
    <p:sldId id="256" r:id="rId2"/>
    <p:sldId id="260" r:id="rId3"/>
    <p:sldId id="261" r:id="rId4"/>
    <p:sldId id="262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8" r:id="rId13"/>
    <p:sldId id="289" r:id="rId14"/>
    <p:sldId id="362" r:id="rId15"/>
    <p:sldId id="286" r:id="rId16"/>
    <p:sldId id="287" r:id="rId17"/>
    <p:sldId id="290" r:id="rId18"/>
    <p:sldId id="291" r:id="rId19"/>
    <p:sldId id="292" r:id="rId20"/>
    <p:sldId id="293" r:id="rId21"/>
    <p:sldId id="294" r:id="rId22"/>
    <p:sldId id="336" r:id="rId23"/>
    <p:sldId id="337" r:id="rId24"/>
    <p:sldId id="338" r:id="rId25"/>
    <p:sldId id="363" r:id="rId26"/>
    <p:sldId id="295" r:id="rId27"/>
    <p:sldId id="339" r:id="rId28"/>
    <p:sldId id="364" r:id="rId29"/>
    <p:sldId id="340" r:id="rId30"/>
    <p:sldId id="296" r:id="rId31"/>
    <p:sldId id="365" r:id="rId32"/>
    <p:sldId id="297" r:id="rId33"/>
    <p:sldId id="298" r:id="rId34"/>
    <p:sldId id="366" r:id="rId35"/>
    <p:sldId id="299" r:id="rId36"/>
    <p:sldId id="300" r:id="rId37"/>
    <p:sldId id="302" r:id="rId38"/>
    <p:sldId id="317" r:id="rId39"/>
    <p:sldId id="318" r:id="rId40"/>
    <p:sldId id="305" r:id="rId41"/>
    <p:sldId id="306" r:id="rId42"/>
    <p:sldId id="308" r:id="rId43"/>
    <p:sldId id="310" r:id="rId44"/>
    <p:sldId id="311" r:id="rId45"/>
    <p:sldId id="368" r:id="rId46"/>
    <p:sldId id="342" r:id="rId47"/>
    <p:sldId id="343" r:id="rId48"/>
    <p:sldId id="344" r:id="rId49"/>
    <p:sldId id="361" r:id="rId50"/>
    <p:sldId id="369" r:id="rId51"/>
    <p:sldId id="377" r:id="rId52"/>
    <p:sldId id="316" r:id="rId53"/>
    <p:sldId id="312" r:id="rId54"/>
    <p:sldId id="370" r:id="rId55"/>
    <p:sldId id="330" r:id="rId56"/>
    <p:sldId id="331" r:id="rId57"/>
    <p:sldId id="332" r:id="rId58"/>
    <p:sldId id="323" r:id="rId59"/>
    <p:sldId id="371" r:id="rId60"/>
    <p:sldId id="324" r:id="rId61"/>
    <p:sldId id="313" r:id="rId62"/>
    <p:sldId id="372" r:id="rId63"/>
    <p:sldId id="346" r:id="rId64"/>
    <p:sldId id="360" r:id="rId65"/>
    <p:sldId id="347" r:id="rId66"/>
    <p:sldId id="348" r:id="rId67"/>
    <p:sldId id="349" r:id="rId68"/>
    <p:sldId id="350" r:id="rId69"/>
    <p:sldId id="373" r:id="rId70"/>
    <p:sldId id="351" r:id="rId71"/>
    <p:sldId id="352" r:id="rId72"/>
    <p:sldId id="374" r:id="rId73"/>
    <p:sldId id="353" r:id="rId74"/>
    <p:sldId id="375" r:id="rId75"/>
    <p:sldId id="354" r:id="rId76"/>
    <p:sldId id="355" r:id="rId77"/>
    <p:sldId id="356" r:id="rId78"/>
    <p:sldId id="357" r:id="rId79"/>
    <p:sldId id="358" r:id="rId80"/>
    <p:sldId id="359" r:id="rId81"/>
    <p:sldId id="325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3" autoAdjust="0"/>
    <p:restoredTop sz="86339" autoAdjust="0"/>
  </p:normalViewPr>
  <p:slideViewPr>
    <p:cSldViewPr>
      <p:cViewPr varScale="1">
        <p:scale>
          <a:sx n="58" d="100"/>
          <a:sy n="58" d="100"/>
        </p:scale>
        <p:origin x="-9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F65A86-5AA2-4417-AAD8-906CAE516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6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73D23D-DA7F-42A4-A0BF-8F0183889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9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3A18-C7C2-40E3-A1FF-4C6BE9FAC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895B-6EA1-47AC-A748-491A36C24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424-717F-4686-A0BB-A80D69793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B22F0-7A81-49DE-84CC-FDF8E3148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E49F6-9039-4727-91D9-3AB5EDCE9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6CA29-8F03-4745-9228-7984354F0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4CAE5-F6C8-4538-AD1C-0BFF284FE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B128-6785-487D-AA56-B1245EC66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478D-4360-4E2C-A5E1-E21B1D17F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4BCF-F377-49CD-9FFF-9490EA3FA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E37D-F326-41A0-8279-A5EEFAAD3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4C81-59D8-4975-84EC-1C7D64F55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D93B-6C83-41C2-8080-040E2B524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F8D22-58F8-46E8-BCC2-664EA3581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dirty="0" smtClean="0"/>
              <a:t>Copyright 2000-2009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ACAC55-D7A0-4270-BBCC-7C973787F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Disaster Recovery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Last Update 2009.07.30</a:t>
            </a:r>
          </a:p>
          <a:p>
            <a:pPr eaLnBrk="1" hangingPunct="1"/>
            <a:r>
              <a:rPr lang="en-US" sz="2400" dirty="0" smtClean="0"/>
              <a:t>1.5.0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8EA5C-76FC-446E-A57F-EE12FA2F2D9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92C824-ACC9-403E-84D0-5943E21A30F0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12293" name="Picture 4" descr="BardinBackDoor"/>
          <p:cNvPicPr>
            <a:picLocks noChangeAspect="1" noChangeArrowheads="1"/>
          </p:cNvPicPr>
          <p:nvPr/>
        </p:nvPicPr>
        <p:blipFill>
          <a:blip r:embed="rId2" cstate="print"/>
          <a:srcRect b="29630"/>
          <a:stretch>
            <a:fillRect/>
          </a:stretch>
        </p:blipFill>
        <p:spPr bwMode="auto">
          <a:xfrm>
            <a:off x="2198688" y="1447800"/>
            <a:ext cx="44021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Right inside the door there and slightly to the left was the LAN room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So, sometimes it is a good idea to back things up after all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first thing to do is develop a plan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plan should include what will be backed up, who should do the backup, and what will be done with the backup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E585F9-7CE4-4A9A-A8EB-BB8D0D38FBCE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Certainly the data should be backed up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You may also wish to backup everything else on the drive or just parts of it such as configuration files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In some cases it is easier to just reload everything from scratch than to attempt a restore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Be sure you know where the data is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BE6D4-3EB5-471E-AF95-A51F111BE493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Is all data on the servers or do users store some on their workstations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Some operations will store data on the workstations and just copy it over to the server once a week or once a month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You must account for all data, no matter where it 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Where should the backup be stored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C96AF-5F16-4E89-98B2-85BCAE75C269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 copy should be kept onsite in a sealed and fireproof box or vault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Not in a fire resistant, but an absolutely I do not care how hot it gets fireproof box</a:t>
            </a:r>
            <a:endParaRPr lang="en-US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314762-0D75-4EDF-B43F-FA21B9C82F63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FBDF8B-2045-4838-B10E-50DDF705A97A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17413" name="Picture 4" descr="FireProof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 copy must also be stored off site on a regular basis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For small and medium size operations a safe deposit box is a good choice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If you have two locations copy the data from one to the other over 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Third party companies will also come by and pickup the backup tapes on a regular basis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50A854-6841-445A-BFD1-D2F41A1A3724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What can you see wrong in the picture shown below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E5D63-20A7-46F4-9342-1EC9EE8ED106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19462" name="Picture 4" descr="CardboardTapeBox"/>
          <p:cNvPicPr>
            <a:picLocks noChangeAspect="1" noChangeArrowheads="1"/>
          </p:cNvPicPr>
          <p:nvPr/>
        </p:nvPicPr>
        <p:blipFill>
          <a:blip r:embed="rId2" cstate="print"/>
          <a:srcRect t="2228" r="1613" b="1996"/>
          <a:stretch>
            <a:fillRect/>
          </a:stretch>
        </p:blipFill>
        <p:spPr bwMode="auto">
          <a:xfrm>
            <a:off x="914400" y="2819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This picture was taken in the LAN room referred to above before the tornado rearranged things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 found the tapes laying on the floor in a pool of water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Notice all of the backup tapes in a cardboard box out in the open, right beside the tape drive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No, this arrangement was not my idea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AC793-2868-46B8-B928-50979BA01D6B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The schedule of backups depends on how much data can be lost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If it is not too much trouble to redo a week’s worth of work, then backup once a week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If you cannot loose even a second of data, then use a solution to meet that problem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business model and procedures will drive the backup plan to a large extent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AFA481-AE45-4043-8BB8-EC592C4BE017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how to</a:t>
            </a:r>
          </a:p>
          <a:p>
            <a:pPr lvl="1" eaLnBrk="1" hangingPunct="1"/>
            <a:r>
              <a:rPr lang="en-US" dirty="0" smtClean="0"/>
              <a:t>Protect yourself from disaster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1D6707-0A0D-4656-8B96-0A3308712CEE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Who should do the backup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It does not matter as long as it is always done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Someone needs to be assigned the task of doing and verifying the backup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Be certain they maintain a log that shows the date of the backup, the number of the media used, and the success or failure of the attempt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F5EEA-E1CD-4310-9C90-A047C10163F0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 backup can be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Full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Incremental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Differential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Let’s compare these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724AD8-380F-4DC0-A13D-8B48A452A5F1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</a:t>
            </a:r>
          </a:p>
        </p:txBody>
      </p:sp>
      <p:graphicFrame>
        <p:nvGraphicFramePr>
          <p:cNvPr id="317482" name="Group 42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3357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Aspect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Incremental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Differential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Time to Backup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Longest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Shortest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Time to Restore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Shortest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Longest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Tape Space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Largest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Smallest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Tapes to Restore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Just the Last Full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last Full and all Incrementals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last Full and the last Differential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4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48EBE-DB4B-435D-A3A0-6C3287DC9EBF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Archive Bits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understand the differences let’s first discuss archive bits</a:t>
            </a:r>
          </a:p>
          <a:p>
            <a:pPr eaLnBrk="1" hangingPunct="1"/>
            <a:r>
              <a:rPr lang="en-US" dirty="0" smtClean="0"/>
              <a:t>Whenever a file is created or updated the archive bit is turned on</a:t>
            </a:r>
          </a:p>
          <a:p>
            <a:pPr eaLnBrk="1" hangingPunct="1"/>
            <a:r>
              <a:rPr lang="en-US" dirty="0" smtClean="0"/>
              <a:t>To see a file's attributes in Windows right-click on a file in Windows Explorer and select Properties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8E7F49-28BA-4057-A570-CC09FEFBBDAD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Archive Bits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Attributes section, located towards the bottom of the General tab, has an Archive check box</a:t>
            </a:r>
          </a:p>
          <a:p>
            <a:pPr eaLnBrk="1" hangingPunct="1"/>
            <a:r>
              <a:rPr lang="en-US" dirty="0" smtClean="0"/>
              <a:t>Data backup methods rely on this archive bit</a:t>
            </a:r>
          </a:p>
          <a:p>
            <a:pPr eaLnBrk="1" hangingPunct="1"/>
            <a:r>
              <a:rPr lang="en-US" dirty="0" smtClean="0"/>
              <a:t>If the check box is empty, the file will not be archived during the next backup process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30CAA5-4860-4A8B-820A-07BB27E61FEA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Archive Bits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the file is updated, a check will be placed in the box, and the file will be archived during the next backup process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5DDF8-5D9C-4998-9902-59F05D2BA74C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Backup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Everything in the target set is copied</a:t>
            </a:r>
          </a:p>
          <a:p>
            <a:pPr eaLnBrk="1" hangingPunct="1"/>
            <a:r>
              <a:rPr lang="en-US" dirty="0" smtClean="0"/>
              <a:t>The target set is all files regardless of the setting of the archive bit</a:t>
            </a:r>
          </a:p>
          <a:p>
            <a:pPr eaLnBrk="1" hangingPunct="1"/>
            <a:r>
              <a:rPr lang="en-US" dirty="0" smtClean="0"/>
              <a:t>Then all archive bits are turned off</a:t>
            </a:r>
          </a:p>
          <a:p>
            <a:pPr eaLnBrk="1" hangingPunct="1"/>
            <a:r>
              <a:rPr lang="en-US" dirty="0" smtClean="0"/>
              <a:t>This type of backup archives all files, including system files, application files, user files, and so forth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6E5C4-DD91-4661-AA13-96E1FF76340B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Backup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While this method offers excellent protection, it takes a significant amount of time</a:t>
            </a:r>
          </a:p>
          <a:p>
            <a:pPr eaLnBrk="1" hangingPunct="1"/>
            <a:r>
              <a:rPr lang="en-US" dirty="0" smtClean="0"/>
              <a:t>Restoring data from a full backup, however, is simpler and faster than many other backup methods because all data is readily available on a single tape or a series of tape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FB99C-7573-47B9-8231-25C8A39D0950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Backup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backups are not practical for every situation</a:t>
            </a:r>
          </a:p>
          <a:p>
            <a:pPr eaLnBrk="1" hangingPunct="1"/>
            <a:r>
              <a:rPr lang="en-US" dirty="0" smtClean="0"/>
              <a:t>Most normal backups are done at night during nonbusiness hours</a:t>
            </a:r>
          </a:p>
          <a:p>
            <a:pPr eaLnBrk="1" hangingPunct="1"/>
            <a:r>
              <a:rPr lang="en-US" dirty="0" smtClean="0"/>
              <a:t>Some organizations have limited or no nonbusiness hours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965CB5-FD90-482C-A76D-4918A7B8BBCD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Backup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Far too much data must be backed up in such a short time period</a:t>
            </a:r>
          </a:p>
          <a:p>
            <a:pPr eaLnBrk="1" hangingPunct="1"/>
            <a:r>
              <a:rPr lang="en-US" dirty="0" smtClean="0"/>
              <a:t>Some systems are available for large organization to work around this limitation, such as faster backup methods or SANs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35B179-ABC1-4D5E-BA9E-6DB92EE9DC28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Approach This Task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There are many elements to a good disaster management plan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Each of these elements must be in place, monitored for effectiveness, and updated as required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C50B3-6954-4022-9B14-7B622C1E2A9C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Incremental Backup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Just those files that have changed from the last full backup are copied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In other words those with the archive bit turned 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Then the archive bit is reset on those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So if a full backup has not been done, then the only files that have been backed up are just those with the archive bit on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499EC9-B332-4DE5-BBE8-B6EE4F32F8F1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Incremental Backup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To restore an when this method is used the last full backup must be loaded first, then all of the incremental backups since that full backup</a:t>
            </a:r>
            <a:endParaRPr lang="en-US" dirty="0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ADEDB4-997E-4F92-8D64-9BFA61D867ED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Differential Backup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The changed files are copied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But the archive bit is not changed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To restore when this method is used the last full backup and the last differential backup are used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175298-3E5E-474B-8FA3-7704A52A168E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Restores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To restore when using a full and incremental method the full backup is copied to the disk, then each incremental made since the last full backup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To restore from a full and differential method the full backup is copied to disk, then the differential is copied back to disk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443BE8-C85F-46F1-A778-B38B37C86631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Restores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This is faster to restore, but the differential will take more and more time to backup to because of the constantly increasing number of files</a:t>
            </a:r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5F7C6D-65F9-4B00-8333-AFCD7CF29C9A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Testing the Backup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There is little point in doing a backup if no one ever tests it to see if it can be restored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Do not do this to the production system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is one reason for a test lab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Do it there in an environment that is totally isolated from the real LAN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09AEC3-3722-47A6-B2FF-B02A40DD11A2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 Media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You will note I have not mentioned the device to use for the backup yet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It makes no difference what you use as long as it gets the job done and is reliable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Forget tape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It is time to move to disk based or over the Internet backup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777A3-0F52-435A-BEAE-3036103622F2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 Media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If a tape drive is used, be sure to clean the drive as specified by the manufacturer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There are several types of tape backup methods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641D9B-9B23-4451-8BC0-F2023724CFBD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Tape Drive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5AF548-5760-4172-B5B8-614E823BB91E}" type="slidenum">
              <a:rPr lang="en-US" smtClean="0"/>
              <a:pPr/>
              <a:t>38</a:t>
            </a:fld>
            <a:endParaRPr lang="en-US" dirty="0" smtClean="0"/>
          </a:p>
        </p:txBody>
      </p:sp>
      <p:pic>
        <p:nvPicPr>
          <p:cNvPr id="45061" name="Picture 4" descr="CardboardTapeBox"/>
          <p:cNvPicPr>
            <a:picLocks noChangeAspect="1" noChangeArrowheads="1"/>
          </p:cNvPicPr>
          <p:nvPr/>
        </p:nvPicPr>
        <p:blipFill>
          <a:blip r:embed="rId2" cstate="print"/>
          <a:srcRect l="31537" t="926" r="671" b="44827"/>
          <a:stretch>
            <a:fillRect/>
          </a:stretch>
        </p:blipFill>
        <p:spPr bwMode="auto">
          <a:xfrm>
            <a:off x="685800" y="1447800"/>
            <a:ext cx="76962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Tape Drive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ACF23-9276-4478-95F3-A0F3166C5C61}" type="slidenum">
              <a:rPr lang="en-US" smtClean="0"/>
              <a:pPr/>
              <a:t>39</a:t>
            </a:fld>
            <a:endParaRPr lang="en-US" dirty="0" smtClean="0"/>
          </a:p>
        </p:txBody>
      </p:sp>
      <p:pic>
        <p:nvPicPr>
          <p:cNvPr id="46085" name="Picture 1028" descr="TapeDrive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Spare Parts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Complete Disaster Plan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Business Continuity Planning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EAECFE-0F55-4114-9C50-6E16F867B97F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Media Rotation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Media rotation with tape systems is an area that often causes confusion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Mostly this is due to sadistic instructors trying to make students learn the Tower of Hanoi and GFS - Grandfather, Father, Son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These are so obtuse that I do not believe anyone in the world actually uses them so I will not discuss them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A67112-67C6-47D5-BA40-633CF5025B86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Media Rotation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By far the most common method, despite what the books and articles say, is the Round Robin method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A set of tapes usually a box of ten is simply rotated each time the tape is changed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Each tape is numbered from one to 10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Most tapes are changed once a day</a:t>
            </a: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8E5BC-19F9-4C2C-AC1C-FC8AF4A09EB6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Media Replacement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Some just use half a box of tapes and label them Monday through Friday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media must be replaced on a regular basis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Using the same set of tapes for years at a time will cause them to wear out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Track this on the same form where the daily check of the backup is recorded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490863-B4CB-4458-98FD-0675C4758FBB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 Planning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Backing up sites that have no off hours is difficult since backups are commonly done when everyone is at home in the middle of the night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In a small to medium size operation a full backup can be done once a week, then incremental backups can be done daily in between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E6EA8-B39C-43D4-9A96-AB661B2D7DF6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Backup Planning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In the case of a web store there may not be any time like this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way is to use a replication procedure as would be used to keep a real time copy of the data for disaster recovery purposes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Then take this replica server offline and back it up</a:t>
            </a: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67CC9-52FA-4333-97C0-E60C67C5CE46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 Planning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Another method is to mirror the main site to one in another location, thereby creating a constant backup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Companies that cannot tolerate any downtime do this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New approaches to backup and more importantly restore are gaining ground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B41F74-2AA1-401F-87D4-AB68AA2B78E2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 Media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issue is becoming not so much how long it takes to do a backup, as backups can be made from a mirrored device or from a SAN, if the backup window has shrunk too low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issue is becoming the time required to restore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is what will do in tape based systems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They are too slow to restore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3ADC28-652D-4262-B44E-77EB2AD35704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 Media</a:t>
            </a:r>
          </a:p>
        </p:txBody>
      </p:sp>
      <p:graphicFrame>
        <p:nvGraphicFramePr>
          <p:cNvPr id="331813" name="Group 3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71792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Method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Backup Time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TB of Data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Restore Time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Disk to Tape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Tapes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Hour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to 3 Hours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Disk to Disk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Another Disk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Minutes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Minutes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Point-in-Time</a:t>
                      </a:r>
                    </a:p>
                  </a:txBody>
                  <a:tcPr marL="96819" marR="968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Several Disks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Minutes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Seconds</a:t>
                      </a:r>
                    </a:p>
                  </a:txBody>
                  <a:tcPr marL="96819" marR="968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43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CE1E1-E468-49AA-BB14-A8986DD5F4EC}" type="slidenum">
              <a:rPr lang="en-US" smtClean="0"/>
              <a:pPr/>
              <a:t>47</a:t>
            </a:fld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 Media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disk to disk method is basically mirroring the data to another physical disk</a:t>
            </a:r>
          </a:p>
          <a:p>
            <a:pPr eaLnBrk="1" hangingPunct="1"/>
            <a:r>
              <a:rPr lang="en-US" dirty="0" smtClean="0"/>
              <a:t>The point-in-time method makes a copy on a periodic basis</a:t>
            </a: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9EE4F0-6D07-4819-A7DA-39ED317FE0E9}" type="slidenum">
              <a:rPr lang="en-US" smtClean="0"/>
              <a:pPr/>
              <a:t>48</a:t>
            </a:fld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 Retention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amount of time that backups must be retained and what must be on these is changing</a:t>
            </a:r>
          </a:p>
          <a:p>
            <a:pPr eaLnBrk="1" hangingPunct="1"/>
            <a:r>
              <a:rPr lang="en-US" dirty="0" smtClean="0"/>
              <a:t>Legislation and securities rules now require that in addition to financial information, such as accounting records, that email and instant messaging be retained as well</a:t>
            </a:r>
          </a:p>
          <a:p>
            <a:pPr eaLnBrk="1" hangingPunct="1"/>
            <a:r>
              <a:rPr lang="en-US" dirty="0" smtClean="0"/>
              <a:t>The retention period is four years</a:t>
            </a:r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45A7E-A1C4-48EA-A972-8B7C6D02E6E8}" type="slidenum">
              <a:rPr lang="en-US" smtClean="0"/>
              <a:pPr/>
              <a:t>49</a:t>
            </a:fld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Why do we back things up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Who cares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What difference does it make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Well, actually sometimes it is important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For example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3D867-83F5-4D64-8503-EDFDBC46CCFD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 Retention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means you must be able to find the actual information on the backup media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A963DE-B6CD-4BC0-823F-CAA06D683A40}" type="slidenum">
              <a:rPr lang="en-US" smtClean="0"/>
              <a:pPr/>
              <a:t>50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Backup Retention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8A8C3-F5ED-49F5-8B1F-45AA03820B07}" type="slidenum">
              <a:rPr lang="en-US" smtClean="0"/>
              <a:pPr/>
              <a:t>51</a:t>
            </a:fld>
            <a:endParaRPr lang="en-US" dirty="0" smtClean="0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30208" r="8594" b="7292"/>
          <a:stretch>
            <a:fillRect/>
          </a:stretch>
        </p:blipFill>
        <p:spPr bwMode="auto">
          <a:xfrm>
            <a:off x="685800" y="1600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Spare Parts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 is wise to keep common spare parts on hand for critical systems</a:t>
            </a:r>
          </a:p>
          <a:p>
            <a:pPr eaLnBrk="1" hangingPunct="1"/>
            <a:r>
              <a:rPr lang="en-US" dirty="0" smtClean="0"/>
              <a:t>Or even better design redundancy into the network</a:t>
            </a:r>
          </a:p>
          <a:p>
            <a:pPr eaLnBrk="1" hangingPunct="1"/>
            <a:r>
              <a:rPr lang="en-US" dirty="0" smtClean="0"/>
              <a:t>Common spares to keep are</a:t>
            </a:r>
          </a:p>
          <a:p>
            <a:pPr lvl="1" eaLnBrk="1" hangingPunct="1"/>
            <a:r>
              <a:rPr lang="en-US" dirty="0" smtClean="0"/>
              <a:t>Power supplies</a:t>
            </a:r>
          </a:p>
          <a:p>
            <a:pPr lvl="1" eaLnBrk="1" hangingPunct="1"/>
            <a:r>
              <a:rPr lang="en-US" dirty="0" smtClean="0"/>
              <a:t>Memory</a:t>
            </a:r>
          </a:p>
          <a:p>
            <a:pPr lvl="1" eaLnBrk="1" hangingPunct="1"/>
            <a:r>
              <a:rPr lang="en-US" dirty="0" smtClean="0"/>
              <a:t>Hard drives</a:t>
            </a:r>
          </a:p>
          <a:p>
            <a:pPr lvl="1" eaLnBrk="1" hangingPunct="1"/>
            <a:r>
              <a:rPr lang="en-US" dirty="0" smtClean="0"/>
              <a:t>In short as much as possible for vital systems</a:t>
            </a: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37CD9E-5216-4DC4-B19C-72DE270FFAAF}" type="slidenum">
              <a:rPr lang="en-US" smtClean="0"/>
              <a:pPr/>
              <a:t>52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Complete Disaster Plan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What happens if everything falls apart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What do you do if everything is lost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Decide what is to be done before it happens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This may be a plan to just rebuild the LAN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It may need to be a 24 X 7 hot site where business can be shifted within a few hours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main thing that drives this is how fast you need to be back at work</a:t>
            </a:r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20443B-E7B7-470F-8318-A34B51FFCEC4}" type="slidenum">
              <a:rPr lang="en-US" smtClean="0"/>
              <a:pPr/>
              <a:t>53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 Disaster Plan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key point is to think about it before it happens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Because</a:t>
            </a:r>
            <a:endParaRPr lang="en-US" dirty="0" smtClean="0"/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6EF599-6899-40A6-953E-86A3BC172BB3}" type="slidenum">
              <a:rPr lang="en-US" smtClean="0"/>
              <a:pPr/>
              <a:t>54</a:t>
            </a:fld>
            <a:endParaRPr lang="en-US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 Disaster Plan</a:t>
            </a: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E4BD5E-BCC3-4151-AE5F-01BD35C02E7C}" type="slidenum">
              <a:rPr lang="en-US" smtClean="0"/>
              <a:pPr/>
              <a:t>55</a:t>
            </a:fld>
            <a:endParaRPr lang="en-US" dirty="0" smtClean="0"/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2" cstate="print"/>
          <a:srcRect l="2000" t="11333" r="3000" b="12666"/>
          <a:stretch>
            <a:fillRect/>
          </a:stretch>
        </p:blipFill>
        <p:spPr bwMode="auto">
          <a:xfrm>
            <a:off x="914400" y="14478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 Disaster Plan</a:t>
            </a: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8FFA31-BA9C-474A-8F74-C2D99E9444BF}" type="slidenum">
              <a:rPr lang="en-US" smtClean="0"/>
              <a:pPr/>
              <a:t>56</a:t>
            </a:fld>
            <a:endParaRPr lang="en-US" dirty="0" smtClean="0"/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2" cstate="print"/>
          <a:srcRect l="2000" t="14000" r="3000" b="7333"/>
          <a:stretch>
            <a:fillRect/>
          </a:stretch>
        </p:blipFill>
        <p:spPr bwMode="auto">
          <a:xfrm>
            <a:off x="990600" y="14478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 Disaster Plan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39CD9-0723-45F7-B0F0-2241BB0FC572}" type="slidenum">
              <a:rPr lang="en-US" smtClean="0"/>
              <a:pPr/>
              <a:t>57</a:t>
            </a:fld>
            <a:endParaRPr lang="en-US" dirty="0" smtClean="0"/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2" cstate="print"/>
          <a:srcRect l="2000" t="12666" r="3000" b="7333"/>
          <a:stretch>
            <a:fillRect/>
          </a:stretch>
        </p:blipFill>
        <p:spPr bwMode="auto">
          <a:xfrm>
            <a:off x="914400" y="1447800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3" cstate="print"/>
          <a:srcRect l="2000" t="11333" r="3000" b="7333"/>
          <a:stretch>
            <a:fillRect/>
          </a:stretch>
        </p:blipFill>
        <p:spPr bwMode="auto">
          <a:xfrm>
            <a:off x="990600" y="1447800"/>
            <a:ext cx="723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 Disaster Plan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Address at least the following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Are adequate backup systems in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Are backup systems tested on a regular basis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will data be recovered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disaster management team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Does the infrastructure include backup or redundant connections</a:t>
            </a: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1D904-9730-42F1-99D8-7CD15EA731F7}" type="slidenum">
              <a:rPr lang="en-US" smtClean="0"/>
              <a:pPr/>
              <a:t>58</a:t>
            </a:fld>
            <a:endParaRPr lang="en-US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 Disaster Plan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equipment completely documented including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Serial numbers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Specifications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Passwords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Naming plans</a:t>
            </a: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07EF08-ACAE-4743-91A9-04EF1790C502}" type="slidenum">
              <a:rPr lang="en-US" smtClean="0"/>
              <a:pPr/>
              <a:t>59</a:t>
            </a:fld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A7D10-B7FA-43F7-AA7B-58E93D7E22D1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8197" name="Picture 4" descr="BardinBa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 Disaster Plan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Will support materials be available such as</a:t>
            </a:r>
          </a:p>
          <a:p>
            <a:pPr lvl="2" eaLnBrk="1" hangingPunct="1"/>
            <a:r>
              <a:rPr lang="en-US" dirty="0" smtClean="0"/>
              <a:t>Installation disks</a:t>
            </a:r>
          </a:p>
          <a:p>
            <a:pPr lvl="2" eaLnBrk="1" hangingPunct="1"/>
            <a:r>
              <a:rPr lang="en-US" dirty="0" smtClean="0"/>
              <a:t>Startup disks</a:t>
            </a:r>
          </a:p>
          <a:p>
            <a:pPr lvl="2" eaLnBrk="1" hangingPunct="1"/>
            <a:r>
              <a:rPr lang="en-US" dirty="0" smtClean="0"/>
              <a:t>License numbers</a:t>
            </a:r>
          </a:p>
          <a:p>
            <a:pPr lvl="1" eaLnBrk="1" hangingPunct="1"/>
            <a:r>
              <a:rPr lang="en-US" dirty="0" smtClean="0"/>
              <a:t>How will the groups in the organization be affected</a:t>
            </a:r>
          </a:p>
          <a:p>
            <a:pPr lvl="1" eaLnBrk="1" hangingPunct="1"/>
            <a:r>
              <a:rPr lang="en-US" dirty="0" smtClean="0"/>
              <a:t>What groups need to be functional first</a:t>
            </a:r>
          </a:p>
          <a:p>
            <a:pPr lvl="1" eaLnBrk="1" hangingPunct="1"/>
            <a:r>
              <a:rPr lang="en-US" dirty="0" smtClean="0"/>
              <a:t>Will each group be able to function without access to the network</a:t>
            </a:r>
          </a:p>
          <a:p>
            <a:pPr lvl="1" eaLnBrk="1" hangingPunct="1"/>
            <a:r>
              <a:rPr lang="en-US" dirty="0" smtClean="0"/>
              <a:t>If so for how long and how</a:t>
            </a: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6C777-7256-4CBA-955C-CBE11B663152}" type="slidenum">
              <a:rPr lang="en-US" smtClean="0"/>
              <a:pPr/>
              <a:t>60</a:t>
            </a:fld>
            <a:endParaRPr lang="en-US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Audit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Most operating systems for networks produce security logs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Check these logs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Also run a port monitoring program to see what outside user is scanning your network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They only do this to see where they can get in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8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5D7577-60ED-4730-90E1-0F03E5BF6EE6}" type="slidenum">
              <a:rPr lang="en-US" smtClean="0"/>
              <a:pPr/>
              <a:t>61</a:t>
            </a:fld>
            <a:endParaRPr lang="en-US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Audit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Do not let them in an open window in the basement you forgot about</a:t>
            </a:r>
            <a:endParaRPr lang="en-US" dirty="0" smtClean="0"/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FA7C63-7C9D-4ECB-BA2F-8E86C1E4C868}" type="slidenum">
              <a:rPr lang="en-US" smtClean="0"/>
              <a:pPr/>
              <a:t>62</a:t>
            </a:fld>
            <a:endParaRPr lang="en-US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 Continuity Planning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Recent events have called into question many of the disaster recovery plans organizations had made</a:t>
            </a:r>
          </a:p>
          <a:p>
            <a:pPr eaLnBrk="1" hangingPunct="1"/>
            <a:r>
              <a:rPr lang="en-US" dirty="0" smtClean="0"/>
              <a:t>The potential catastrophic nature of a terrorists attack on a building or area has highlighted the need for a more complete approach to disaster recovery, than merely storing tapes off site</a:t>
            </a:r>
          </a:p>
        </p:txBody>
      </p:sp>
      <p:sp>
        <p:nvSpPr>
          <p:cNvPr id="706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06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68B7B-23E3-46BB-BC61-478901886BE2}" type="slidenum">
              <a:rPr lang="en-US" smtClean="0"/>
              <a:pPr/>
              <a:t>63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 Continuity Planning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need to create an entire new site, rapidly has become more important</a:t>
            </a:r>
          </a:p>
          <a:p>
            <a:pPr eaLnBrk="1" hangingPunct="1"/>
            <a:r>
              <a:rPr lang="en-US" dirty="0" smtClean="0"/>
              <a:t>One approach to this process is Business Continuity Planning</a:t>
            </a:r>
          </a:p>
          <a:p>
            <a:pPr eaLnBrk="1" hangingPunct="1"/>
            <a:r>
              <a:rPr lang="en-US" dirty="0" smtClean="0"/>
              <a:t>Most of the following is word for word from an excellent article titled “Ensuring Business Continuity” by Wing Lam that appeared in IT Pro – an IEEE publication – in June 2002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16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E8305F-1A22-4313-9265-0354EFBA20C4}" type="slidenum">
              <a:rPr lang="en-US" smtClean="0"/>
              <a:pPr/>
              <a:t>64</a:t>
            </a:fld>
            <a:endParaRPr lang="en-US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 Continuity Planning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BCP - Business Continuity Planning is a cyclical approach</a:t>
            </a:r>
          </a:p>
          <a:p>
            <a:pPr eaLnBrk="1" hangingPunct="1"/>
            <a:r>
              <a:rPr lang="en-US" dirty="0" smtClean="0"/>
              <a:t>This is the first error many organizations will make when doing this process</a:t>
            </a:r>
          </a:p>
          <a:p>
            <a:pPr eaLnBrk="1" hangingPunct="1"/>
            <a:r>
              <a:rPr lang="en-US" dirty="0" smtClean="0"/>
              <a:t>They will proceed through it, then put it on the shelf</a:t>
            </a:r>
          </a:p>
          <a:p>
            <a:pPr eaLnBrk="1" hangingPunct="1"/>
            <a:r>
              <a:rPr lang="en-US" dirty="0" smtClean="0"/>
              <a:t>This is an approach that must run in a cycle</a:t>
            </a:r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D0B9A-2BE7-4451-B636-3550ABC227EC}" type="slidenum">
              <a:rPr lang="en-US" smtClean="0"/>
              <a:pPr/>
              <a:t>65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Business Continuity Planning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is especially true of IT operations, as this field and the technology in it changes almost daily</a:t>
            </a:r>
          </a:p>
          <a:p>
            <a:pPr eaLnBrk="1" hangingPunct="1"/>
            <a:r>
              <a:rPr lang="en-US" dirty="0" smtClean="0"/>
              <a:t>The plan must be revisited whenever the organization introduces changes to the business or alters its business priorities</a:t>
            </a: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37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BF787-E6D3-443A-84DB-FFEFCF3EF77C}" type="slidenum">
              <a:rPr lang="en-US" smtClean="0"/>
              <a:pPr/>
              <a:t>66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BCP Steps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steps in BCP are</a:t>
            </a:r>
          </a:p>
          <a:p>
            <a:pPr lvl="1" eaLnBrk="1" hangingPunct="1"/>
            <a:r>
              <a:rPr lang="en-US" dirty="0" smtClean="0"/>
              <a:t>Initiate the BCP project</a:t>
            </a:r>
          </a:p>
          <a:p>
            <a:pPr lvl="1" eaLnBrk="1" hangingPunct="1"/>
            <a:r>
              <a:rPr lang="en-US" dirty="0" smtClean="0"/>
              <a:t>Identify business threats</a:t>
            </a:r>
          </a:p>
          <a:p>
            <a:pPr lvl="1" eaLnBrk="1" hangingPunct="1"/>
            <a:r>
              <a:rPr lang="en-US" dirty="0" smtClean="0"/>
              <a:t>Conduct a risk analysis</a:t>
            </a:r>
          </a:p>
          <a:p>
            <a:pPr lvl="1" eaLnBrk="1" hangingPunct="1"/>
            <a:r>
              <a:rPr lang="en-US" dirty="0" smtClean="0"/>
              <a:t>Establish the business continuity team</a:t>
            </a:r>
          </a:p>
          <a:p>
            <a:pPr lvl="1" eaLnBrk="1" hangingPunct="1"/>
            <a:r>
              <a:rPr lang="en-US" dirty="0" smtClean="0"/>
              <a:t>Design the business continuity plan</a:t>
            </a:r>
          </a:p>
          <a:p>
            <a:pPr lvl="1" eaLnBrk="1" hangingPunct="1"/>
            <a:r>
              <a:rPr lang="en-US" dirty="0" smtClean="0"/>
              <a:t>Define the business continuity process</a:t>
            </a:r>
          </a:p>
          <a:p>
            <a:pPr lvl="1" eaLnBrk="1" hangingPunct="1"/>
            <a:r>
              <a:rPr lang="en-US" dirty="0" smtClean="0"/>
              <a:t>Test the business continuity plan</a:t>
            </a:r>
          </a:p>
          <a:p>
            <a:pPr lvl="1" eaLnBrk="1" hangingPunct="1"/>
            <a:r>
              <a:rPr lang="en-US" dirty="0" smtClean="0"/>
              <a:t>Review the business continuity plan</a:t>
            </a:r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FEE94-1DD3-43A6-A5A9-8EB40190A323}" type="slidenum">
              <a:rPr lang="en-US" smtClean="0"/>
              <a:pPr/>
              <a:t>67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Initiate the BCP Project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and confirm support from senior management</a:t>
            </a:r>
          </a:p>
          <a:p>
            <a:pPr eaLnBrk="1" hangingPunct="1"/>
            <a:r>
              <a:rPr lang="en-US" dirty="0" smtClean="0"/>
              <a:t>Identify key business and technical stakeholders</a:t>
            </a:r>
          </a:p>
          <a:p>
            <a:pPr eaLnBrk="1" hangingPunct="1"/>
            <a:r>
              <a:rPr lang="en-US" dirty="0" smtClean="0"/>
              <a:t>Form a business continuity working group</a:t>
            </a:r>
          </a:p>
          <a:p>
            <a:pPr eaLnBrk="1" hangingPunct="1"/>
            <a:r>
              <a:rPr lang="en-US" dirty="0" smtClean="0"/>
              <a:t>Define objectives and constraints</a:t>
            </a:r>
          </a:p>
          <a:p>
            <a:pPr eaLnBrk="1" hangingPunct="1"/>
            <a:r>
              <a:rPr lang="en-US" dirty="0" smtClean="0"/>
              <a:t>Establish strategic milestones and draw up a road map</a:t>
            </a: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FC3347-3977-481F-BD6C-2CFF5E3A7A59}" type="slidenum">
              <a:rPr lang="en-US" smtClean="0"/>
              <a:pPr/>
              <a:t>68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Initiate the BCP Project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Begin a draft version of business continuity policy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D246C-BE84-4E79-8DC4-5CE04427D498}" type="slidenum">
              <a:rPr lang="en-US" smtClean="0"/>
              <a:pPr/>
              <a:t>69</a:t>
            </a:fld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6FD05F-1A43-41FE-9944-C4444F6369CA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9221" name="Picture 4" descr="BardinBac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Identify Business Threats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Identify the community of business and technical stakeholders</a:t>
            </a:r>
          </a:p>
          <a:p>
            <a:pPr eaLnBrk="1" hangingPunct="1"/>
            <a:r>
              <a:rPr lang="en-US" dirty="0" smtClean="0"/>
              <a:t>Conduct threat identification workshops</a:t>
            </a:r>
          </a:p>
          <a:p>
            <a:pPr eaLnBrk="1" hangingPunct="1"/>
            <a:r>
              <a:rPr lang="en-US" dirty="0" smtClean="0"/>
              <a:t>Delineate and document business threats</a:t>
            </a:r>
          </a:p>
        </p:txBody>
      </p:sp>
      <p:sp>
        <p:nvSpPr>
          <p:cNvPr id="778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78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F9EE5-9EBA-4B64-97C8-7C1DD6970362}" type="slidenum">
              <a:rPr lang="en-US" smtClean="0"/>
              <a:pPr/>
              <a:t>70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Conduct a Risk Analysis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Conduct risk analysis workshops</a:t>
            </a:r>
          </a:p>
          <a:p>
            <a:pPr eaLnBrk="1" hangingPunct="1"/>
            <a:r>
              <a:rPr lang="en-US" dirty="0" smtClean="0"/>
              <a:t>Assess the likelihood and impact of threat occurrence</a:t>
            </a:r>
          </a:p>
          <a:p>
            <a:pPr eaLnBrk="1" hangingPunct="1"/>
            <a:r>
              <a:rPr lang="en-US" dirty="0" smtClean="0"/>
              <a:t>Categorize and prioritize threats according to risk level</a:t>
            </a:r>
          </a:p>
          <a:p>
            <a:pPr eaLnBrk="1" hangingPunct="1"/>
            <a:r>
              <a:rPr lang="en-US" dirty="0" smtClean="0"/>
              <a:t>Review outputs of risk analysis with management</a:t>
            </a:r>
          </a:p>
        </p:txBody>
      </p:sp>
      <p:sp>
        <p:nvSpPr>
          <p:cNvPr id="788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8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2B65CB-CD70-4EE5-818A-3F28F0386D96}" type="slidenum">
              <a:rPr lang="en-US" smtClean="0"/>
              <a:pPr/>
              <a:t>71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Conduct a Risk Analysis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Ascertain level of risk acceptable to the organization</a:t>
            </a:r>
          </a:p>
          <a:p>
            <a:pPr eaLnBrk="1" hangingPunct="1"/>
            <a:r>
              <a:rPr lang="en-US" dirty="0" smtClean="0"/>
              <a:t>Document outputs in business continuity policy</a:t>
            </a: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4B626-016E-4A5E-AE31-1066D05FBFD4}" type="slidenum">
              <a:rPr lang="en-US" smtClean="0"/>
              <a:pPr/>
              <a:t>72</a:t>
            </a:fld>
            <a:endParaRPr lang="en-US" dirty="0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Establish the Team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Identify key business, technical, and customer services stakeholders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Form and empower the business continuity team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Clarify and agree on team objectives and working mode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Define roles and responsibilities; produce a work plan</a:t>
            </a:r>
          </a:p>
        </p:txBody>
      </p:sp>
      <p:sp>
        <p:nvSpPr>
          <p:cNvPr id="809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09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0C6B14-C2B3-4D94-AEE9-8D2F01775F3F}" type="slidenum">
              <a:rPr lang="en-US" smtClean="0"/>
              <a:pPr/>
              <a:t>73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Establish the Team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Identify incident engagement and response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Update business continuity policy</a:t>
            </a:r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5C0F5F-2CEF-423F-BF41-9CEF916D3533}" type="slidenum">
              <a:rPr lang="en-US" smtClean="0"/>
              <a:pPr/>
              <a:t>74</a:t>
            </a:fld>
            <a:endParaRPr lang="en-US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the Plan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Identify critical and noncritical business services</a:t>
            </a:r>
          </a:p>
          <a:p>
            <a:pPr eaLnBrk="1" hangingPunct="1"/>
            <a:r>
              <a:rPr lang="en-US" dirty="0" smtClean="0"/>
              <a:t>Establish preferred business continuity service levels and profiles for continuity and recovery</a:t>
            </a:r>
          </a:p>
          <a:p>
            <a:pPr eaLnBrk="1" hangingPunct="1"/>
            <a:r>
              <a:rPr lang="en-US" dirty="0" smtClean="0"/>
              <a:t>Reaffirm key constraints, such as time and cost</a:t>
            </a:r>
          </a:p>
        </p:txBody>
      </p:sp>
      <p:sp>
        <p:nvSpPr>
          <p:cNvPr id="829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29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2AF0EF-EE34-4174-9F0A-A4FA098E8418}" type="slidenum">
              <a:rPr lang="en-US" smtClean="0"/>
              <a:pPr/>
              <a:t>75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the Plan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each threat, identify possible continuity strategies and evaluate them in terms of time, cost, and benefits</a:t>
            </a:r>
          </a:p>
          <a:p>
            <a:pPr eaLnBrk="1" hangingPunct="1"/>
            <a:r>
              <a:rPr lang="en-US" dirty="0" smtClean="0"/>
              <a:t>Identify and engage potential business continuity partners</a:t>
            </a:r>
          </a:p>
          <a:p>
            <a:pPr eaLnBrk="1" hangingPunct="1"/>
            <a:r>
              <a:rPr lang="en-US" dirty="0" smtClean="0"/>
              <a:t>Draft a set of continuity plans </a:t>
            </a:r>
          </a:p>
          <a:p>
            <a:pPr eaLnBrk="1" hangingPunct="1"/>
            <a:r>
              <a:rPr lang="en-US" dirty="0" smtClean="0"/>
              <a:t>Produce and execute an implementation plan</a:t>
            </a:r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01D0E5-4659-4EF5-A4C1-504776EBC27A}" type="slidenum">
              <a:rPr lang="en-US" smtClean="0"/>
              <a:pPr/>
              <a:t>76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the Process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Identify, define, and document business continuity processes</a:t>
            </a:r>
          </a:p>
          <a:p>
            <a:pPr eaLnBrk="1" hangingPunct="1"/>
            <a:r>
              <a:rPr lang="en-US" dirty="0" smtClean="0"/>
              <a:t>Review and verify business continuity processes with relevant stakeholders</a:t>
            </a:r>
          </a:p>
          <a:p>
            <a:pPr eaLnBrk="1" hangingPunct="1"/>
            <a:r>
              <a:rPr lang="en-US" dirty="0" smtClean="0"/>
              <a:t>Identify training requirements</a:t>
            </a:r>
          </a:p>
          <a:p>
            <a:pPr eaLnBrk="1" hangingPunct="1"/>
            <a:r>
              <a:rPr lang="en-US" dirty="0" smtClean="0"/>
              <a:t>Develop training exercises, role-playing scripts, and simulation case studies</a:t>
            </a:r>
          </a:p>
          <a:p>
            <a:pPr eaLnBrk="1" hangingPunct="1"/>
            <a:r>
              <a:rPr lang="en-US" dirty="0" smtClean="0"/>
              <a:t>Initiate training and awareness programs</a:t>
            </a:r>
          </a:p>
        </p:txBody>
      </p:sp>
      <p:sp>
        <p:nvSpPr>
          <p:cNvPr id="849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49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7236A-5A3B-4F24-9C53-C7E5BA37A0A5}" type="slidenum">
              <a:rPr lang="en-US" smtClean="0"/>
              <a:pPr/>
              <a:t>77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the Plan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business continuity acceptance criteria</a:t>
            </a:r>
          </a:p>
          <a:p>
            <a:pPr eaLnBrk="1" hangingPunct="1"/>
            <a:r>
              <a:rPr lang="en-US" dirty="0" smtClean="0"/>
              <a:t>Formulate the business continuity test plan</a:t>
            </a:r>
          </a:p>
          <a:p>
            <a:pPr eaLnBrk="1" hangingPunct="1"/>
            <a:r>
              <a:rPr lang="en-US" dirty="0" smtClean="0"/>
              <a:t>Identify major testing milestones</a:t>
            </a:r>
          </a:p>
          <a:p>
            <a:pPr eaLnBrk="1" hangingPunct="1"/>
            <a:r>
              <a:rPr lang="en-US" dirty="0" smtClean="0"/>
              <a:t>Devise the testing schedule</a:t>
            </a:r>
          </a:p>
          <a:p>
            <a:pPr eaLnBrk="1" hangingPunct="1"/>
            <a:r>
              <a:rPr lang="en-US" dirty="0" smtClean="0"/>
              <a:t>Execute tests via simulation and rehearsal; document test results</a:t>
            </a:r>
          </a:p>
        </p:txBody>
      </p:sp>
      <p:sp>
        <p:nvSpPr>
          <p:cNvPr id="860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60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A5EB4-5FF5-4514-985D-C7C807146CBB}" type="slidenum">
              <a:rPr lang="en-US" smtClean="0"/>
              <a:pPr/>
              <a:t>78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the Plan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Assess overall effectiveness of business continuity plan; pinpoint areas of weakness and improvement</a:t>
            </a:r>
          </a:p>
          <a:p>
            <a:pPr eaLnBrk="1" hangingPunct="1"/>
            <a:r>
              <a:rPr lang="en-US" dirty="0" smtClean="0"/>
              <a:t>Iterate tests until the plan meets acceptance criteria</a:t>
            </a:r>
          </a:p>
          <a:p>
            <a:pPr eaLnBrk="1" hangingPunct="1"/>
            <a:r>
              <a:rPr lang="en-US" dirty="0" smtClean="0"/>
              <a:t>Check, complete, and distribute business continuity policy</a:t>
            </a: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70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9E7B4-4413-4FE4-B4FD-96D569599D42}" type="slidenum">
              <a:rPr lang="en-US" smtClean="0"/>
              <a:pPr/>
              <a:t>79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6A985-AAF7-444D-A594-AA1AAEC8D5F1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10245" name="Picture 4" descr="BardinBackAngleF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the Plan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 a review schedule for different types of review</a:t>
            </a:r>
          </a:p>
          <a:p>
            <a:pPr eaLnBrk="1" hangingPunct="1"/>
            <a:r>
              <a:rPr lang="en-US" dirty="0" smtClean="0"/>
              <a:t>Arrange a business continuity review meeting or workshop</a:t>
            </a:r>
          </a:p>
          <a:p>
            <a:pPr eaLnBrk="1" hangingPunct="1"/>
            <a:r>
              <a:rPr lang="en-US" dirty="0" smtClean="0"/>
              <a:t>Update the business continuity document</a:t>
            </a:r>
          </a:p>
          <a:p>
            <a:pPr eaLnBrk="1" hangingPunct="1"/>
            <a:r>
              <a:rPr lang="en-US" dirty="0" smtClean="0"/>
              <a:t>Kick off another BCP cycle if necessary</a:t>
            </a:r>
          </a:p>
        </p:txBody>
      </p:sp>
      <p:sp>
        <p:nvSpPr>
          <p:cNvPr id="880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F6AF1C-D204-4733-9906-7DE5990A7427}" type="slidenum">
              <a:rPr lang="en-US" smtClean="0"/>
              <a:pPr/>
              <a:t>80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More Information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Effective Physical Security</a:t>
            </a:r>
          </a:p>
          <a:p>
            <a:pPr lvl="1" eaLnBrk="1" hangingPunct="1"/>
            <a:r>
              <a:rPr lang="en-US" dirty="0" smtClean="0"/>
              <a:t>Lawrence J. Fennelly</a:t>
            </a:r>
          </a:p>
          <a:p>
            <a:pPr lvl="1" eaLnBrk="1" hangingPunct="1"/>
            <a:r>
              <a:rPr lang="en-US" dirty="0" smtClean="0"/>
              <a:t>ISBN 075069873X</a:t>
            </a:r>
          </a:p>
        </p:txBody>
      </p:sp>
      <p:sp>
        <p:nvSpPr>
          <p:cNvPr id="890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890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B031E-84AE-4561-833A-D6B06165AE52}" type="slidenum">
              <a:rPr lang="en-US" smtClean="0"/>
              <a:pPr/>
              <a:t>81</a:t>
            </a:fld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Backup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2000-2009 Kenneth M. Chipps Ph.D. www.chipps.com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20944C-1549-4482-BA1C-982C9CB4B9C6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11269" name="Picture 1028" descr="BardinBackAngleC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879</TotalTime>
  <Words>3463</Words>
  <Application>Microsoft Office PowerPoint</Application>
  <PresentationFormat>On-screen Show (4:3)</PresentationFormat>
  <Paragraphs>505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CCNA</vt:lpstr>
      <vt:lpstr>Disaster Recovery</vt:lpstr>
      <vt:lpstr>Objectives of This Section</vt:lpstr>
      <vt:lpstr>How to Approach This Task</vt:lpstr>
      <vt:lpstr>Elements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  <vt:lpstr>Archive Bits</vt:lpstr>
      <vt:lpstr>Archive Bits</vt:lpstr>
      <vt:lpstr>Archive Bits</vt:lpstr>
      <vt:lpstr>Full Backup</vt:lpstr>
      <vt:lpstr>Full Backup</vt:lpstr>
      <vt:lpstr>Full Backup</vt:lpstr>
      <vt:lpstr>Full Backup</vt:lpstr>
      <vt:lpstr>Incremental Backup</vt:lpstr>
      <vt:lpstr>Incremental Backup</vt:lpstr>
      <vt:lpstr>Differential Backup</vt:lpstr>
      <vt:lpstr>Restores</vt:lpstr>
      <vt:lpstr>Restores</vt:lpstr>
      <vt:lpstr>Testing the Backup</vt:lpstr>
      <vt:lpstr>Backup Media</vt:lpstr>
      <vt:lpstr>Backup Media</vt:lpstr>
      <vt:lpstr>Tape Drive</vt:lpstr>
      <vt:lpstr>Tape Drive</vt:lpstr>
      <vt:lpstr>Media Rotation</vt:lpstr>
      <vt:lpstr>Media Rotation</vt:lpstr>
      <vt:lpstr>Media Replacement</vt:lpstr>
      <vt:lpstr>Backup Planning</vt:lpstr>
      <vt:lpstr>Backup Planning</vt:lpstr>
      <vt:lpstr>Backup Planning</vt:lpstr>
      <vt:lpstr>Backup Media</vt:lpstr>
      <vt:lpstr>Backup Media</vt:lpstr>
      <vt:lpstr>Backup Media</vt:lpstr>
      <vt:lpstr>Backup Retention</vt:lpstr>
      <vt:lpstr>Backup Retention</vt:lpstr>
      <vt:lpstr>Backup Retention</vt:lpstr>
      <vt:lpstr>Spare Parts</vt:lpstr>
      <vt:lpstr>Complete Disaster Plan</vt:lpstr>
      <vt:lpstr>Complete Disaster Plan</vt:lpstr>
      <vt:lpstr>Complete Disaster Plan</vt:lpstr>
      <vt:lpstr>Complete Disaster Plan</vt:lpstr>
      <vt:lpstr>Complete Disaster Plan</vt:lpstr>
      <vt:lpstr>Complete Disaster Plan</vt:lpstr>
      <vt:lpstr>Complete Disaster Plan</vt:lpstr>
      <vt:lpstr>Complete Disaster Plan</vt:lpstr>
      <vt:lpstr>Audit</vt:lpstr>
      <vt:lpstr>Audit</vt:lpstr>
      <vt:lpstr>Business Continuity Planning</vt:lpstr>
      <vt:lpstr>Business Continuity Planning</vt:lpstr>
      <vt:lpstr>Business Continuity Planning</vt:lpstr>
      <vt:lpstr>Business Continuity Planning</vt:lpstr>
      <vt:lpstr>BCP Steps</vt:lpstr>
      <vt:lpstr>Initiate the BCP Project</vt:lpstr>
      <vt:lpstr>Initiate the BCP Project</vt:lpstr>
      <vt:lpstr>Identify Business Threats</vt:lpstr>
      <vt:lpstr>Conduct a Risk Analysis</vt:lpstr>
      <vt:lpstr>Conduct a Risk Analysis</vt:lpstr>
      <vt:lpstr>Establish the Team</vt:lpstr>
      <vt:lpstr>Establish the Team</vt:lpstr>
      <vt:lpstr>Design the Plan</vt:lpstr>
      <vt:lpstr>Design the Plan</vt:lpstr>
      <vt:lpstr>Define the Process</vt:lpstr>
      <vt:lpstr>Test the Plan</vt:lpstr>
      <vt:lpstr>Test the Plan</vt:lpstr>
      <vt:lpstr>Review the Plan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Recovery</dc:title>
  <dc:creator>Kenneth M. Chipps Ph.D.</dc:creator>
  <cp:lastModifiedBy>Kenneth M. Chipps Ph.D.</cp:lastModifiedBy>
  <cp:revision>143</cp:revision>
  <dcterms:created xsi:type="dcterms:W3CDTF">2000-09-27T16:26:34Z</dcterms:created>
  <dcterms:modified xsi:type="dcterms:W3CDTF">2010-07-30T17:45:14Z</dcterms:modified>
</cp:coreProperties>
</file>