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8"/>
  </p:notesMasterIdLst>
  <p:handoutMasterIdLst>
    <p:handoutMasterId r:id="rId49"/>
  </p:handoutMasterIdLst>
  <p:sldIdLst>
    <p:sldId id="323" r:id="rId2"/>
    <p:sldId id="419" r:id="rId3"/>
    <p:sldId id="420" r:id="rId4"/>
    <p:sldId id="263" r:id="rId5"/>
    <p:sldId id="296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52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56" r:id="rId23"/>
    <p:sldId id="369" r:id="rId24"/>
    <p:sldId id="357" r:id="rId25"/>
    <p:sldId id="368" r:id="rId26"/>
    <p:sldId id="358" r:id="rId27"/>
    <p:sldId id="359" r:id="rId28"/>
    <p:sldId id="360" r:id="rId29"/>
    <p:sldId id="361" r:id="rId30"/>
    <p:sldId id="362" r:id="rId31"/>
    <p:sldId id="370" r:id="rId32"/>
    <p:sldId id="367" r:id="rId33"/>
    <p:sldId id="299" r:id="rId34"/>
    <p:sldId id="302" r:id="rId35"/>
    <p:sldId id="301" r:id="rId36"/>
    <p:sldId id="373" r:id="rId37"/>
    <p:sldId id="381" r:id="rId38"/>
    <p:sldId id="384" r:id="rId39"/>
    <p:sldId id="383" r:id="rId40"/>
    <p:sldId id="391" r:id="rId41"/>
    <p:sldId id="403" r:id="rId42"/>
    <p:sldId id="392" r:id="rId43"/>
    <p:sldId id="393" r:id="rId44"/>
    <p:sldId id="394" r:id="rId45"/>
    <p:sldId id="395" r:id="rId46"/>
    <p:sldId id="39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354" autoAdjust="0"/>
  </p:normalViewPr>
  <p:slideViewPr>
    <p:cSldViewPr>
      <p:cViewPr varScale="1">
        <p:scale>
          <a:sx n="58" d="100"/>
          <a:sy n="58" d="100"/>
        </p:scale>
        <p:origin x="-270" y="-84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22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6F57C3-C03F-4CCC-863B-ED9623AEC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0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60B6E6-C071-4EAD-8D19-8763A894F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4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100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F512-2BE4-44D6-8197-E9B8D5F68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9751B-7BD1-4405-B94C-1A0B7F84A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09891-29A2-45EB-ACF4-C039492EC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900BD-C8A2-4D11-99CD-119A52DDCE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8C70A-E090-48D7-8C9B-4A6F57CC1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1B320-5558-45E2-AB78-AE382366A9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31E67-41DE-4E34-B71C-9584C33ED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741D-CA7B-4FF4-BD2D-7BAF307EA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4D45C-D94F-4EFE-9C6E-1077D6210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4686C-93B8-4A34-8496-D8C7FA062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48D6A-7CC2-4B66-A3E0-B766BF79B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755AA-232D-4450-8180-4A3160CDE2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E1DBF-5A1E-4C0E-9802-BEE6BD332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E9BD9E-1B87-427B-853A-BBDE40F47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4038600" cy="476250"/>
          </a:xfrm>
          <a:noFill/>
        </p:spPr>
        <p:txBody>
          <a:bodyPr/>
          <a:lstStyle/>
          <a:p>
            <a:r>
              <a:rPr lang="en-US" dirty="0" smtClean="0"/>
              <a:t>Copyright 2005-2009 Kenneth M. Chipps Ph.D. www.chipps.com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Hubs Bridges Switches</a:t>
            </a:r>
            <a:br>
              <a:rPr lang="en-US" altLang="en-US" dirty="0" smtClean="0"/>
            </a:br>
            <a:r>
              <a:rPr lang="en-US" sz="2400" dirty="0" smtClean="0"/>
              <a:t>Last </a:t>
            </a:r>
            <a:r>
              <a:rPr lang="en-US" sz="2400" dirty="0" smtClean="0"/>
              <a:t>Update </a:t>
            </a:r>
            <a:r>
              <a:rPr lang="en-US" sz="2400" dirty="0" smtClean="0"/>
              <a:t>2009.02.27</a:t>
            </a:r>
            <a:br>
              <a:rPr lang="en-US" sz="2400" dirty="0" smtClean="0"/>
            </a:br>
            <a:r>
              <a:rPr lang="en-US" sz="2400" dirty="0" smtClean="0"/>
              <a:t>1.0.0</a:t>
            </a:r>
            <a:endParaRPr lang="en-US" sz="2400" dirty="0" smtClean="0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2F96B3-9F81-4CC9-9B9C-B93627A40CC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RJ-45 Port</a:t>
            </a:r>
          </a:p>
        </p:txBody>
      </p:sp>
      <p:pic>
        <p:nvPicPr>
          <p:cNvPr id="14340" name="Picture 3" descr="Hub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77975"/>
            <a:ext cx="70104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400800" y="22098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RJ-45 Port</a:t>
            </a:r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4724400" y="3733800"/>
            <a:ext cx="1143000" cy="990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 flipH="1">
            <a:off x="5486400" y="2819400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ABF24C-BE4C-467A-8B46-E66B96683E2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Linking Hubs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Hubs can be hooked together in order to increase the number of ports available to the network</a:t>
            </a:r>
          </a:p>
          <a:p>
            <a:pPr eaLnBrk="1" hangingPunct="1"/>
            <a:r>
              <a:rPr lang="en-US" smtClean="0"/>
              <a:t>There are two ways to do this</a:t>
            </a:r>
          </a:p>
          <a:p>
            <a:pPr lvl="1" eaLnBrk="1" hangingPunct="1"/>
            <a:r>
              <a:rPr lang="en-US" smtClean="0"/>
              <a:t>Uplink</a:t>
            </a:r>
          </a:p>
          <a:p>
            <a:pPr lvl="1" eaLnBrk="1" hangingPunct="1"/>
            <a:r>
              <a:rPr lang="en-US" smtClean="0"/>
              <a:t>Stack</a:t>
            </a:r>
          </a:p>
          <a:p>
            <a:pPr eaLnBrk="1" hangingPunct="1"/>
            <a:r>
              <a:rPr lang="en-US" smtClean="0"/>
              <a:t>These methods are not mutually exclusive</a:t>
            </a: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056F1F-B8F5-459E-BB05-18E1373AC0F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Uplink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hubs are uplinked, each hub is still a distinct entity</a:t>
            </a:r>
          </a:p>
          <a:p>
            <a:pPr eaLnBrk="1" hangingPunct="1"/>
            <a:r>
              <a:rPr lang="en-US" dirty="0" smtClean="0"/>
              <a:t>To create an uplink connection between hubs a port from one hub is connected to a port on another hub</a:t>
            </a:r>
          </a:p>
          <a:p>
            <a:pPr eaLnBrk="1" hangingPunct="1"/>
            <a:r>
              <a:rPr lang="en-US" dirty="0" smtClean="0"/>
              <a:t>One of the ports must be an uplink port</a:t>
            </a:r>
          </a:p>
          <a:p>
            <a:pPr eaLnBrk="1" hangingPunct="1"/>
            <a:r>
              <a:rPr lang="en-US" dirty="0" smtClean="0"/>
              <a:t>This can be a port that is dedicated to this use</a:t>
            </a:r>
          </a:p>
        </p:txBody>
      </p:sp>
      <p:sp>
        <p:nvSpPr>
          <p:cNvPr id="1638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1EF8DC-0E2B-4D21-B6D1-D0F981D10AC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Uplink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 a normal port can be converted to this by flipping a switch or through a software setting</a:t>
            </a:r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4F7451-C6D7-4821-9150-112D0C2E20B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Uplink</a:t>
            </a:r>
          </a:p>
        </p:txBody>
      </p:sp>
      <p:pic>
        <p:nvPicPr>
          <p:cNvPr id="18436" name="Picture 3" descr="HubUpl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389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6248400" y="2381250"/>
            <a:ext cx="1524000" cy="264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The yellow cables are the uplink cables in this example</a:t>
            </a:r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2819400" y="1828800"/>
            <a:ext cx="3048000" cy="3886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75846D-3613-49EA-B75C-EC1C926458A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Uplink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l="6000" t="17999" r="34000" b="19333"/>
          <a:stretch>
            <a:fillRect/>
          </a:stretch>
        </p:blipFill>
        <p:spPr bwMode="auto">
          <a:xfrm>
            <a:off x="2209800" y="1600200"/>
            <a:ext cx="457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15ABE3-0427-4FD5-9BB9-D41E52C1843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Uplink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hub is different, for this one a switch called the MIDI switch is used to tell the hub whether a normal device like a PC is plugged into the port or if it is another hub</a:t>
            </a:r>
          </a:p>
          <a:p>
            <a:pPr eaLnBrk="1" hangingPunct="1"/>
            <a:r>
              <a:rPr lang="en-US" smtClean="0"/>
              <a:t>This allows you to use normal patch cables instead of crossover cables to uplink the hubs</a:t>
            </a:r>
          </a:p>
          <a:p>
            <a:pPr eaLnBrk="1" hangingPunct="1"/>
            <a:r>
              <a:rPr lang="en-US" smtClean="0"/>
              <a:t>If there is no MIDI switch, just use a crossover cable</a:t>
            </a:r>
          </a:p>
        </p:txBody>
      </p:sp>
      <p:sp>
        <p:nvSpPr>
          <p:cNvPr id="2048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281651-7C5D-4E42-9E2B-C5F805D4F1D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Stacking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hubs are stacked they become one hub for purposes of management</a:t>
            </a:r>
          </a:p>
          <a:p>
            <a:pPr eaLnBrk="1" hangingPunct="1"/>
            <a:r>
              <a:rPr lang="en-US" smtClean="0"/>
              <a:t>One logical hub</a:t>
            </a:r>
          </a:p>
          <a:p>
            <a:pPr eaLnBrk="1" hangingPunct="1"/>
            <a:r>
              <a:rPr lang="en-US" smtClean="0"/>
              <a:t>Usually stacking requires a special proprietary cable</a:t>
            </a:r>
          </a:p>
          <a:p>
            <a:pPr eaLnBrk="1" hangingPunct="1"/>
            <a:r>
              <a:rPr lang="en-US" smtClean="0"/>
              <a:t>There is a limit to the number of hubs that may be stacked</a:t>
            </a:r>
          </a:p>
          <a:p>
            <a:pPr eaLnBrk="1" hangingPunct="1"/>
            <a:r>
              <a:rPr lang="en-US" smtClean="0"/>
              <a:t>Normally all must be the same type</a:t>
            </a: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26993-72F7-47EF-8E50-9679F5401A5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Stacking</a:t>
            </a:r>
          </a:p>
        </p:txBody>
      </p:sp>
      <p:pic>
        <p:nvPicPr>
          <p:cNvPr id="22532" name="Picture 3" descr="HubStack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34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943600" y="1876425"/>
            <a:ext cx="15240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Stacking Cables</a:t>
            </a:r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2133600" y="2105025"/>
            <a:ext cx="3810000" cy="3581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H="1">
            <a:off x="5105400" y="2867025"/>
            <a:ext cx="1447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E6DC48-CFAC-4ED6-8E86-5E77DDB3F7FB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Stacking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21001" t="23334" r="37999" b="17999"/>
          <a:stretch>
            <a:fillRect/>
          </a:stretch>
        </p:blipFill>
        <p:spPr bwMode="auto">
          <a:xfrm>
            <a:off x="2971800" y="16002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5A3B45-BE3F-4F3C-BD0C-56B4E6F973B6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Bridges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</a:t>
            </a:r>
            <a:r>
              <a:rPr lang="en-US" baseline="0" dirty="0" smtClean="0"/>
              <a:t> size of local area networks have grown the devices used to form the central connection point for the devices that will use the local area network have changed</a:t>
            </a:r>
          </a:p>
          <a:p>
            <a:r>
              <a:rPr lang="en-US" baseline="0" dirty="0" smtClean="0"/>
              <a:t>The progression has been from hub to bridge to switch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1B320-5558-45E2-AB78-AE382366A96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Stacking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this case starting from the bottom unit attach the UP port on the bottom unit to the DOWN port on the unit just above</a:t>
            </a:r>
          </a:p>
          <a:p>
            <a:pPr eaLnBrk="1" hangingPunct="1"/>
            <a:r>
              <a:rPr lang="en-US" dirty="0" smtClean="0"/>
              <a:t>Continue on like this for each unit</a:t>
            </a:r>
          </a:p>
          <a:p>
            <a:pPr eaLnBrk="1" hangingPunct="1"/>
            <a:r>
              <a:rPr lang="en-US" dirty="0" smtClean="0"/>
              <a:t>Up to eight units can be stacked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F3D483-AEA5-4484-A26B-FE7514A1216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Speeds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Hubs operate at</a:t>
            </a:r>
          </a:p>
          <a:p>
            <a:pPr lvl="1" eaLnBrk="1" hangingPunct="1"/>
            <a:r>
              <a:rPr lang="en-US" dirty="0" smtClean="0"/>
              <a:t>10 Mbps</a:t>
            </a:r>
          </a:p>
          <a:p>
            <a:pPr lvl="1" eaLnBrk="1" hangingPunct="1"/>
            <a:r>
              <a:rPr lang="en-US" dirty="0" smtClean="0"/>
              <a:t>100 Mbps</a:t>
            </a:r>
          </a:p>
          <a:p>
            <a:pPr eaLnBrk="1" hangingPunct="1"/>
            <a:r>
              <a:rPr lang="en-US" dirty="0" smtClean="0"/>
              <a:t>All ports in a hub must operate at the same speed</a:t>
            </a:r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A0DC32-9433-4913-A437-C8445822937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Bridge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old days, before switches, bridges were used to segment LANs</a:t>
            </a:r>
          </a:p>
          <a:p>
            <a:pPr eaLnBrk="1" hangingPunct="1"/>
            <a:r>
              <a:rPr lang="en-US" dirty="0" smtClean="0"/>
              <a:t>A bridge was used to isolate traffic and thereby collisions by placing a server and most of the workstations needing access to that server all on the same side of the bridge</a:t>
            </a: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B3B296-3659-4DE6-AAB1-95A7E68F51B4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Bridges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Bridges were also used to connect different network access methods to each other, such as Ethernet to Token Ring</a:t>
            </a:r>
          </a:p>
        </p:txBody>
      </p:sp>
      <p:sp>
        <p:nvSpPr>
          <p:cNvPr id="399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838BCD-4854-427B-9C20-4FC7D7DCB63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a Bridge Operates</a:t>
            </a:r>
          </a:p>
        </p:txBody>
      </p:sp>
      <p:graphicFrame>
        <p:nvGraphicFramePr>
          <p:cNvPr id="124945" name="Group 1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1676400"/>
        </p:xfrm>
        <a:graphic>
          <a:graphicData uri="http://schemas.openxmlformats.org/drawingml/2006/table">
            <a:tbl>
              <a:tblPr/>
              <a:tblGrid>
                <a:gridCol w="1646238"/>
                <a:gridCol w="1644650"/>
                <a:gridCol w="1647825"/>
                <a:gridCol w="1644650"/>
                <a:gridCol w="1646237"/>
              </a:tblGrid>
              <a:tr h="167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Devices on this side of the bridge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of devices by MAC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of devices by MAC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Devices on this side of the bridge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8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E03C64-78B4-4BA7-B36B-022DD90B9DB4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a Bridge Operates</a:t>
            </a:r>
            <a:endParaRPr lang="en-US" dirty="0" smtClean="0"/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51000"/>
            <a:ext cx="5262563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184906-EF53-4E14-8D74-867286027543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a Bridge Operates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An Ethernet bridge connects two or more segments and operates by inspecting all frames on the network for their address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bridge can receive all frames since it operates in promiscuous mode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This device operates at the MAC </a:t>
            </a:r>
            <a:r>
              <a:rPr lang="en-US" dirty="0" err="1" smtClean="0">
                <a:cs typeface="Times New Roman" pitchFamily="18" charset="0"/>
              </a:rPr>
              <a:t>sublayer</a:t>
            </a:r>
            <a:r>
              <a:rPr lang="en-US" dirty="0" smtClean="0">
                <a:cs typeface="Times New Roman" pitchFamily="18" charset="0"/>
              </a:rPr>
              <a:t> of the Data Link layer</a:t>
            </a:r>
          </a:p>
        </p:txBody>
      </p:sp>
      <p:sp>
        <p:nvSpPr>
          <p:cNvPr id="430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5E972-74F2-4671-8948-EDE8D7BC383C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How a Bridge Operates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As each frame is examined by the bridge, the source address is recorded and entered into a table of addresses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This process of observing and recording addresses is referred to as learning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This type of bridging is known as transparent bridging, since the devices that are communicating over the network are not aware of the bridge's existence</a:t>
            </a:r>
          </a:p>
        </p:txBody>
      </p:sp>
      <p:sp>
        <p:nvSpPr>
          <p:cNvPr id="440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4B3EF5-398E-4C38-842A-1EA6EB6DEFA1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How a Bridge Operates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All frames are addressed to the destination address, not the bridge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When the bridge receives a frame, it will look up the destination address in its table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If a match is found, the frame will be discarded since the destination was on the same segment as the source, there is no need to forward the frame to another network</a:t>
            </a:r>
          </a:p>
        </p:txBody>
      </p:sp>
      <p:sp>
        <p:nvSpPr>
          <p:cNvPr id="4506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9B77EC-DDFD-4D90-935C-33A4D7211A70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How a Bridge Operates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In essence, the frame has been filtered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If the destination address is not found in the table, the frame will be forwarded to all segments to which the bridge is attached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process of forwarding to all active ports is referred to as flooding</a:t>
            </a:r>
          </a:p>
        </p:txBody>
      </p:sp>
      <p:sp>
        <p:nvSpPr>
          <p:cNvPr id="4608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0C297C-AC51-4B59-89C6-14AED9FEA48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</a:t>
            </a:r>
            <a:r>
              <a:rPr lang="en-US" baseline="0" dirty="0" smtClean="0"/>
              <a:t> Bridges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We will use the marketing created names here</a:t>
            </a:r>
          </a:p>
          <a:p>
            <a:r>
              <a:rPr lang="en-US" baseline="0" dirty="0" smtClean="0"/>
              <a:t>But the nerd names are more descriptive of the evolution of the functions they perform</a:t>
            </a:r>
          </a:p>
          <a:p>
            <a:pPr lvl="2"/>
            <a:r>
              <a:rPr lang="en-US" baseline="0" dirty="0" smtClean="0"/>
              <a:t>Hubs are multiport repeaters at layer 1</a:t>
            </a:r>
          </a:p>
          <a:p>
            <a:pPr lvl="2"/>
            <a:r>
              <a:rPr lang="en-US" baseline="0" dirty="0" smtClean="0"/>
              <a:t>Bridges are collision domain dividers at layer 2</a:t>
            </a:r>
          </a:p>
          <a:p>
            <a:pPr lvl="2"/>
            <a:r>
              <a:rPr lang="en-US" baseline="0" dirty="0" smtClean="0"/>
              <a:t>Switches are multiport bridges also at layer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1B320-5558-45E2-AB78-AE382366A96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How a Bridge Operates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When the destination station sends a response to the frame that was just flooded the bridge will then learn the address and the device's location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It will not have to flood the same address twice, since the location will be added to the address table</a:t>
            </a:r>
          </a:p>
        </p:txBody>
      </p:sp>
      <p:sp>
        <p:nvSpPr>
          <p:cNvPr id="471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C6869C-91B8-427D-A57B-C8A717925CB1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How a Bridge Operates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Typically, forwarding an unknown frame is a rare occurrence, and the learning process is very brief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Otherwise, the act of flooding frames out of all ports would have a negative effect on surrounding networks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An exception is broadcast frames, which must be sent to all devices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Therefore, broadcast frames will always be flooded onto all active ports</a:t>
            </a:r>
          </a:p>
        </p:txBody>
      </p:sp>
      <p:sp>
        <p:nvSpPr>
          <p:cNvPr id="4813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4AB90E-1BAB-4F95-9F19-EB9EACCF06E4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Bridges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Today, except for wireless and campus area networks, bridges are not used anymore</a:t>
            </a:r>
          </a:p>
          <a:p>
            <a:pPr eaLnBrk="1" hangingPunct="1"/>
            <a:r>
              <a:rPr lang="en-US" dirty="0" smtClean="0"/>
              <a:t>The bridge of today is called a switch, which is discussed next</a:t>
            </a:r>
          </a:p>
        </p:txBody>
      </p:sp>
      <p:sp>
        <p:nvSpPr>
          <p:cNvPr id="512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21056B-1F53-44A4-BF22-86B29689C8E2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Switches</a:t>
            </a:r>
          </a:p>
        </p:txBody>
      </p:sp>
      <p:pic>
        <p:nvPicPr>
          <p:cNvPr id="52228" name="Picture 5" descr="5_1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55763"/>
            <a:ext cx="6705600" cy="4745037"/>
          </a:xfrm>
          <a:noFill/>
        </p:spPr>
      </p:pic>
      <p:sp>
        <p:nvSpPr>
          <p:cNvPr id="522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0078BA-26BE-4486-8CF7-7CEE5B2CB222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Switches</a:t>
            </a:r>
          </a:p>
        </p:txBody>
      </p:sp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462588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B76996-A79E-4600-9737-FBE7188D623B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Switches</a:t>
            </a:r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56736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BDEF9F-0276-4754-8B2A-97F380F72A3C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Switch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A basic switch is a layer two device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It is the point of connection for all devices that will access the network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Once plugged into electrical power and turned on a switch is the network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It is not yet useful, but it is a network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That sounds exactly like my description of a hub doesn't it</a:t>
            </a:r>
          </a:p>
        </p:txBody>
      </p:sp>
      <p:sp>
        <p:nvSpPr>
          <p:cNvPr id="553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247232-E227-43A6-9093-7F267BE9E503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Operation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Ports in the switch are used to connect devices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There are usually from four to 96 ports on a switch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The standard ports use RJ-45 connectors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A switch may have a connector for a backbone cable as well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This can be for copper or fiber cable</a:t>
            </a:r>
          </a:p>
        </p:txBody>
      </p:sp>
      <p:sp>
        <p:nvSpPr>
          <p:cNvPr id="563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C5068-EED1-4987-A7B6-9ABEE6FC902F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Uplinking</a:t>
            </a:r>
            <a:endParaRPr lang="en-US" dirty="0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 is possible to uplink switches over a considerable distance using standard </a:t>
            </a:r>
            <a:r>
              <a:rPr lang="en-US" dirty="0" err="1" smtClean="0"/>
              <a:t>UTP</a:t>
            </a:r>
            <a:r>
              <a:rPr lang="en-US" dirty="0" smtClean="0"/>
              <a:t> cables</a:t>
            </a:r>
          </a:p>
          <a:p>
            <a:pPr eaLnBrk="1" hangingPunct="1"/>
            <a:r>
              <a:rPr lang="en-US" dirty="0" smtClean="0"/>
              <a:t>This is sometimes preferable to creating a multilayer backbone</a:t>
            </a:r>
          </a:p>
        </p:txBody>
      </p:sp>
      <p:sp>
        <p:nvSpPr>
          <p:cNvPr id="583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5721C9-EF3E-42A6-B2F3-E192DD7F69A7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Stacking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If the network runs out of ports more can be added by stacking another switch on top of the existing one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Switches use proprietary cables for this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There will be a limit on the number of switches that can be stacked</a:t>
            </a:r>
          </a:p>
        </p:txBody>
      </p:sp>
      <p:sp>
        <p:nvSpPr>
          <p:cNvPr id="573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680DB0-0A94-472C-8737-6A9A1DAC06D4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Repeater</a:t>
            </a: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7340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AFBCC-C9CF-4223-857D-14881CC299F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Operation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Switches typically operate at 10, 100, 1000, or 10000 Mbps</a:t>
            </a:r>
          </a:p>
          <a:p>
            <a:pPr eaLnBrk="1" hangingPunct="1"/>
            <a:r>
              <a:rPr lang="en-US" smtClean="0">
                <a:cs typeface="Arial" charset="0"/>
              </a:rPr>
              <a:t>Each port can be set to its own speed independent of the other ports</a:t>
            </a:r>
          </a:p>
          <a:p>
            <a:pPr eaLnBrk="1" hangingPunct="1"/>
            <a:r>
              <a:rPr lang="en-US" smtClean="0">
                <a:cs typeface="Arial" charset="0"/>
              </a:rPr>
              <a:t>Hopefully, the switch will autosense the speed of the NIC connecting to it</a:t>
            </a:r>
          </a:p>
        </p:txBody>
      </p:sp>
      <p:sp>
        <p:nvSpPr>
          <p:cNvPr id="593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031BDE-B6B8-4445-8073-2C94F408A45A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Operation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It is better to just configure every NIC and switch port for the desired speed, as autosensing has been known to get confused</a:t>
            </a:r>
          </a:p>
        </p:txBody>
      </p:sp>
      <p:sp>
        <p:nvSpPr>
          <p:cNvPr id="604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363B48-BAA4-438C-AA42-9B695A7557F8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Front of Switch</a:t>
            </a:r>
          </a:p>
        </p:txBody>
      </p:sp>
      <p:pic>
        <p:nvPicPr>
          <p:cNvPr id="61444" name="Picture 3" descr="SwitchFront"/>
          <p:cNvPicPr>
            <a:picLocks noChangeAspect="1" noChangeArrowheads="1"/>
          </p:cNvPicPr>
          <p:nvPr/>
        </p:nvPicPr>
        <p:blipFill>
          <a:blip r:embed="rId2" cstate="print"/>
          <a:srcRect l="990" t="4074" r="929" b="10356"/>
          <a:stretch>
            <a:fillRect/>
          </a:stretch>
        </p:blipFill>
        <p:spPr bwMode="auto">
          <a:xfrm>
            <a:off x="762000" y="1600200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33C340-88A8-47F1-B180-C3013FECBF4C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 of Switch</a:t>
            </a:r>
          </a:p>
        </p:txBody>
      </p:sp>
      <p:pic>
        <p:nvPicPr>
          <p:cNvPr id="62468" name="Picture 3" descr="Switch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230938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705A94-25D7-426E-B86D-22090888E921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Larger Switch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switch just shown uses a fixed configuration</a:t>
            </a:r>
          </a:p>
          <a:p>
            <a:pPr eaLnBrk="1" hangingPunct="1"/>
            <a:r>
              <a:rPr lang="en-US" smtClean="0"/>
              <a:t>There is no way to increase the number of ports without buying another switch</a:t>
            </a:r>
          </a:p>
          <a:p>
            <a:pPr eaLnBrk="1" hangingPunct="1"/>
            <a:r>
              <a:rPr lang="en-US" smtClean="0"/>
              <a:t>Another larger style of switch uses blades that are inserted into a chassis</a:t>
            </a:r>
          </a:p>
          <a:p>
            <a:pPr eaLnBrk="1" hangingPunct="1"/>
            <a:r>
              <a:rPr lang="en-US" smtClean="0"/>
              <a:t>Up to the capacity of the chassis, ports can be added by just inserting more blades</a:t>
            </a:r>
          </a:p>
        </p:txBody>
      </p:sp>
      <p:sp>
        <p:nvSpPr>
          <p:cNvPr id="634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44A11-76AE-49E0-B639-82054712FBAC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Larger Switch</a:t>
            </a:r>
          </a:p>
        </p:txBody>
      </p:sp>
      <p:pic>
        <p:nvPicPr>
          <p:cNvPr id="64516" name="Picture 3" descr="SwitchWithBlad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49400"/>
            <a:ext cx="69389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29EF2-8834-43E0-AD39-C3652CEDC018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Larger Switch</a:t>
            </a:r>
          </a:p>
        </p:txBody>
      </p:sp>
      <p:pic>
        <p:nvPicPr>
          <p:cNvPr id="65540" name="Picture 3" descr="SwitchWithBlades3"/>
          <p:cNvPicPr>
            <a:picLocks noChangeAspect="1" noChangeArrowheads="1"/>
          </p:cNvPicPr>
          <p:nvPr/>
        </p:nvPicPr>
        <p:blipFill>
          <a:blip r:embed="rId2" cstate="print"/>
          <a:srcRect r="20934"/>
          <a:stretch>
            <a:fillRect/>
          </a:stretch>
        </p:blipFill>
        <p:spPr bwMode="auto">
          <a:xfrm>
            <a:off x="1752600" y="1627188"/>
            <a:ext cx="548640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5747C5-2C5B-41D3-81F1-2B5B7E743082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Hub</a:t>
            </a:r>
            <a:endParaRPr lang="en-US" dirty="0" smtClean="0"/>
          </a:p>
        </p:txBody>
      </p:sp>
      <p:pic>
        <p:nvPicPr>
          <p:cNvPr id="8196" name="Picture 5" descr="5_1_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49" t="8571" r="6349" b="4285"/>
          <a:stretch>
            <a:fillRect/>
          </a:stretch>
        </p:blipFill>
        <p:spPr>
          <a:xfrm>
            <a:off x="1511300" y="1600200"/>
            <a:ext cx="6108700" cy="4514850"/>
          </a:xfrm>
          <a:noFill/>
        </p:spPr>
      </p:pic>
      <p:sp>
        <p:nvSpPr>
          <p:cNvPr id="81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2D8E24-5A09-4F38-937A-BF8C8B39EC6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Hub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hub is the point of connection for all devices that will access a local area network</a:t>
            </a:r>
          </a:p>
          <a:p>
            <a:pPr eaLnBrk="1" hangingPunct="1"/>
            <a:r>
              <a:rPr lang="en-US" dirty="0" smtClean="0"/>
              <a:t>Once powered up the hub is the network</a:t>
            </a:r>
          </a:p>
          <a:p>
            <a:pPr eaLnBrk="1" hangingPunct="1"/>
            <a:r>
              <a:rPr lang="en-US" dirty="0" smtClean="0"/>
              <a:t>It creates the network</a:t>
            </a:r>
          </a:p>
          <a:p>
            <a:pPr eaLnBrk="1" hangingPunct="1"/>
            <a:r>
              <a:rPr lang="en-US" dirty="0" smtClean="0"/>
              <a:t>It is not very useful as a network by itself</a:t>
            </a:r>
          </a:p>
          <a:p>
            <a:pPr eaLnBrk="1" hangingPunct="1"/>
            <a:r>
              <a:rPr lang="en-US" dirty="0" smtClean="0"/>
              <a:t>But it is a complete network nevertheless</a:t>
            </a:r>
          </a:p>
          <a:p>
            <a:pPr eaLnBrk="1" hangingPunct="1"/>
            <a:r>
              <a:rPr lang="en-US" dirty="0" smtClean="0"/>
              <a:t>Hubs have just about disappeared</a:t>
            </a:r>
          </a:p>
        </p:txBody>
      </p:sp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600FE3-5400-4EED-9E30-E1A717288F0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Hub</a:t>
            </a:r>
            <a:r>
              <a:rPr lang="en-US" baseline="0" dirty="0" smtClean="0"/>
              <a:t> - </a:t>
            </a:r>
            <a:r>
              <a:rPr lang="en-US" dirty="0" smtClean="0"/>
              <a:t>Front</a:t>
            </a:r>
          </a:p>
        </p:txBody>
      </p:sp>
      <p:pic>
        <p:nvPicPr>
          <p:cNvPr id="11268" name="Picture 3" descr="HubFront"/>
          <p:cNvPicPr>
            <a:picLocks noChangeAspect="1" noChangeArrowheads="1"/>
          </p:cNvPicPr>
          <p:nvPr/>
        </p:nvPicPr>
        <p:blipFill>
          <a:blip r:embed="rId2" cstate="print"/>
          <a:srcRect l="903" t="1973" b="1357"/>
          <a:stretch>
            <a:fillRect/>
          </a:stretch>
        </p:blipFill>
        <p:spPr bwMode="auto">
          <a:xfrm>
            <a:off x="381000" y="1600200"/>
            <a:ext cx="83661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FE3FFB-3F4F-46DB-BE97-F1205A90F5A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Hub</a:t>
            </a:r>
            <a:r>
              <a:rPr lang="en-US" baseline="0" dirty="0" smtClean="0"/>
              <a:t> - </a:t>
            </a:r>
            <a:r>
              <a:rPr lang="en-US" dirty="0" smtClean="0"/>
              <a:t>Back</a:t>
            </a:r>
          </a:p>
        </p:txBody>
      </p:sp>
      <p:pic>
        <p:nvPicPr>
          <p:cNvPr id="12292" name="Picture 3" descr="Hub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77975"/>
            <a:ext cx="70104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755312-1BDC-461A-A06F-15800547108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Characteristics of Hubs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hub is a layer 1 device, as such it is not very intelligent</a:t>
            </a:r>
          </a:p>
          <a:p>
            <a:pPr eaLnBrk="1" hangingPunct="1"/>
            <a:r>
              <a:rPr lang="en-US" smtClean="0"/>
              <a:t>It only deals with bits – 1s and 0s</a:t>
            </a:r>
          </a:p>
          <a:p>
            <a:pPr eaLnBrk="1" hangingPunct="1"/>
            <a:r>
              <a:rPr lang="en-US" smtClean="0"/>
              <a:t>The hub forwards bits from one port to all the other ports</a:t>
            </a:r>
          </a:p>
          <a:p>
            <a:pPr eaLnBrk="1" hangingPunct="1"/>
            <a:r>
              <a:rPr lang="en-US" smtClean="0"/>
              <a:t>The ports are used to connect devices used on the network</a:t>
            </a:r>
          </a:p>
          <a:p>
            <a:pPr eaLnBrk="1" hangingPunct="1"/>
            <a:r>
              <a:rPr lang="en-US" smtClean="0"/>
              <a:t>A hub usually has from 2 to 96 ports</a:t>
            </a: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B13126-B228-4774-988B-4C5C0594BDC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589</TotalTime>
  <Words>1763</Words>
  <Application>Microsoft Office PowerPoint</Application>
  <PresentationFormat>On-screen Show (4:3)</PresentationFormat>
  <Paragraphs>235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CiscoAcademy</vt:lpstr>
      <vt:lpstr>Hubs Bridges Switches Last Update 2009.02.27 1.0.0</vt:lpstr>
      <vt:lpstr>Hubs Bridges Switches</vt:lpstr>
      <vt:lpstr>Hubs Bridges Switches</vt:lpstr>
      <vt:lpstr>Repeater</vt:lpstr>
      <vt:lpstr>Hub</vt:lpstr>
      <vt:lpstr>What is a Hub</vt:lpstr>
      <vt:lpstr>Basic Hub - Front</vt:lpstr>
      <vt:lpstr>Basic Hub - Back</vt:lpstr>
      <vt:lpstr>Characteristics of Hubs</vt:lpstr>
      <vt:lpstr>RJ-45 Port</vt:lpstr>
      <vt:lpstr>Linking Hubs</vt:lpstr>
      <vt:lpstr>Uplink</vt:lpstr>
      <vt:lpstr>Uplink</vt:lpstr>
      <vt:lpstr>Uplink</vt:lpstr>
      <vt:lpstr>Uplink</vt:lpstr>
      <vt:lpstr>Uplink</vt:lpstr>
      <vt:lpstr>Stacking</vt:lpstr>
      <vt:lpstr>Stacking</vt:lpstr>
      <vt:lpstr>Stacking</vt:lpstr>
      <vt:lpstr>Stacking</vt:lpstr>
      <vt:lpstr>Speeds</vt:lpstr>
      <vt:lpstr>What is a Bridge</vt:lpstr>
      <vt:lpstr>Bridges</vt:lpstr>
      <vt:lpstr>How a Bridge Operates</vt:lpstr>
      <vt:lpstr>How a Bridge Operates</vt:lpstr>
      <vt:lpstr>How a Bridge Operates</vt:lpstr>
      <vt:lpstr>How a Bridge Operates</vt:lpstr>
      <vt:lpstr>How a Bridge Operates</vt:lpstr>
      <vt:lpstr>How a Bridge Operates</vt:lpstr>
      <vt:lpstr>How a Bridge Operates</vt:lpstr>
      <vt:lpstr>How a Bridge Operates</vt:lpstr>
      <vt:lpstr>Uses of Bridges</vt:lpstr>
      <vt:lpstr>Switches</vt:lpstr>
      <vt:lpstr>Switches</vt:lpstr>
      <vt:lpstr>Switches</vt:lpstr>
      <vt:lpstr>What is a Switch</vt:lpstr>
      <vt:lpstr>Operation</vt:lpstr>
      <vt:lpstr>Uplinking</vt:lpstr>
      <vt:lpstr>Stacking</vt:lpstr>
      <vt:lpstr>Operation</vt:lpstr>
      <vt:lpstr>Operation</vt:lpstr>
      <vt:lpstr>Front of Switch</vt:lpstr>
      <vt:lpstr>Back of Switch</vt:lpstr>
      <vt:lpstr>Larger Switch</vt:lpstr>
      <vt:lpstr>Larger Switch</vt:lpstr>
      <vt:lpstr>Larger Switch</vt:lpstr>
    </vt:vector>
  </TitlesOfParts>
  <Company>FCCJ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Hubs Bridges Switches</dc:title>
  <dc:creator>Kenneth M. Chipps Ph.D.</dc:creator>
  <cp:lastModifiedBy>Kenneth M. Chipps Ph.D.</cp:lastModifiedBy>
  <cp:revision>58</cp:revision>
  <dcterms:created xsi:type="dcterms:W3CDTF">2003-11-16T18:06:55Z</dcterms:created>
  <dcterms:modified xsi:type="dcterms:W3CDTF">2011-06-22T01:37:54Z</dcterms:modified>
</cp:coreProperties>
</file>