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3"/>
  </p:notesMasterIdLst>
  <p:sldIdLst>
    <p:sldId id="643" r:id="rId2"/>
    <p:sldId id="479" r:id="rId3"/>
    <p:sldId id="633" r:id="rId4"/>
    <p:sldId id="618" r:id="rId5"/>
    <p:sldId id="620" r:id="rId6"/>
    <p:sldId id="634" r:id="rId7"/>
    <p:sldId id="635" r:id="rId8"/>
    <p:sldId id="636" r:id="rId9"/>
    <p:sldId id="637" r:id="rId10"/>
    <p:sldId id="639" r:id="rId11"/>
    <p:sldId id="621" r:id="rId12"/>
    <p:sldId id="622" r:id="rId13"/>
    <p:sldId id="623" r:id="rId14"/>
    <p:sldId id="630" r:id="rId15"/>
    <p:sldId id="631" r:id="rId16"/>
    <p:sldId id="632" r:id="rId17"/>
    <p:sldId id="627" r:id="rId18"/>
    <p:sldId id="628" r:id="rId19"/>
    <p:sldId id="629" r:id="rId20"/>
    <p:sldId id="642" r:id="rId21"/>
    <p:sldId id="641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8" d="100"/>
          <a:sy n="58" d="100"/>
        </p:scale>
        <p:origin x="-768" y="-84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8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017C9F8-6F60-4546-A11C-6BF616766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6530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0D99-A8E9-451F-BB7E-604471D52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8C0B-0F9C-4E67-B182-29CC711EE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5EFB-A2DB-4C9D-9E61-8A715E58E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60FE-66B0-40EE-A525-1DB84F59D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FFBA-E63A-4554-AFA0-79D65B192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AE3D8-E2DB-452F-B617-668688925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D6013-2053-46BF-B5AF-A2CFBC96F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E2BD-FCC1-465F-B935-242FD8534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5395-398D-4EBD-B935-18DA01AD7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F59E5-2BB9-4FC2-8A9C-C1D624CDB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7DE3-4388-4086-8021-81C8419E25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53D2-E510-43FC-AA7A-8006655C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90586-734D-49C3-BCB8-6C58DF1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E448D4-E664-4CAB-A123-F9ADC9E9A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InterVLAN</a:t>
            </a:r>
            <a:r>
              <a:rPr lang="en-US" dirty="0" smtClean="0"/>
              <a:t> Routing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2009.03.08</a:t>
            </a:r>
            <a:endParaRPr lang="en-US" sz="2400" dirty="0" smtClean="0"/>
          </a:p>
          <a:p>
            <a:r>
              <a:rPr lang="en-US" sz="2400" dirty="0" smtClean="0"/>
              <a:t>1.1.0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3B9E-2404-4367-A734-1461D95241C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</p:spPr>
        <p:txBody>
          <a:bodyPr/>
          <a:lstStyle/>
          <a:p>
            <a:r>
              <a:rPr lang="en-US" dirty="0" smtClean="0"/>
              <a:t>Copyright </a:t>
            </a:r>
            <a:r>
              <a:rPr lang="en-US" dirty="0" smtClean="0"/>
              <a:t>2008-2009 </a:t>
            </a:r>
            <a:r>
              <a:rPr lang="en-US" dirty="0" smtClean="0"/>
              <a:t>Kenneth M. </a:t>
            </a:r>
            <a:r>
              <a:rPr lang="en-US" dirty="0" err="1" smtClean="0"/>
              <a:t>Chipps</a:t>
            </a:r>
            <a:r>
              <a:rPr lang="en-US" dirty="0" smtClean="0"/>
              <a:t> Ph.D. www.chipps.com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do a little</a:t>
            </a:r>
            <a:r>
              <a:rPr lang="en-US" baseline="0" dirty="0" smtClean="0"/>
              <a:t> Router on a Stick</a:t>
            </a:r>
          </a:p>
          <a:p>
            <a:pPr rtl="0" eaLnBrk="0" fontAlgn="base" hangingPunct="0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Start Packet Tracer</a:t>
            </a:r>
            <a:endParaRPr lang="en-US" sz="3200" dirty="0" smtClean="0"/>
          </a:p>
          <a:p>
            <a:pPr rtl="0" eaLnBrk="0" fontAlgn="base" hangingPunct="0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 file e3-6225.pka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3 Switch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To route VLANs on a layer 3 switch a SVI</a:t>
            </a:r>
            <a:r>
              <a:rPr lang="en-US" baseline="0" dirty="0" smtClean="0"/>
              <a:t> – Switch Virtual Interface is created</a:t>
            </a:r>
          </a:p>
          <a:p>
            <a:pPr lvl="0"/>
            <a:r>
              <a:rPr lang="en-US" baseline="0" dirty="0" smtClean="0"/>
              <a:t>Here is a configuration from a paper on the Cisco web site</a:t>
            </a:r>
          </a:p>
          <a:p>
            <a:pPr lvl="0"/>
            <a:r>
              <a:rPr lang="en-US" baseline="0" dirty="0" smtClean="0"/>
              <a:t>In this example a Cisco 3550 switch will be used</a:t>
            </a:r>
          </a:p>
          <a:p>
            <a:pPr lvl="0"/>
            <a:r>
              <a:rPr lang="en-US" baseline="0" dirty="0" smtClean="0"/>
              <a:t>This is the sample network they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Network Layout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8750" t="21875" r="36719" b="14583"/>
          <a:stretch>
            <a:fillRect/>
          </a:stretch>
        </p:blipFill>
        <p:spPr bwMode="auto">
          <a:xfrm>
            <a:off x="2286000" y="1600200"/>
            <a:ext cx="4267200" cy="456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Enabling routing</a:t>
            </a:r>
          </a:p>
          <a:p>
            <a:pPr lvl="1"/>
            <a:r>
              <a:rPr lang="en-US" dirty="0" smtClean="0"/>
              <a:t>Switch(config)#ip routing</a:t>
            </a:r>
          </a:p>
          <a:p>
            <a:pPr lvl="0"/>
            <a:r>
              <a:rPr lang="en-US" dirty="0" smtClean="0"/>
              <a:t>Create the</a:t>
            </a:r>
            <a:r>
              <a:rPr lang="en-US" baseline="0" dirty="0" smtClean="0"/>
              <a:t> VLANs</a:t>
            </a:r>
          </a:p>
          <a:p>
            <a:pPr lvl="1"/>
            <a:r>
              <a:rPr lang="en-US" baseline="0" dirty="0" smtClean="0"/>
              <a:t>Switch#vlan database</a:t>
            </a:r>
          </a:p>
          <a:p>
            <a:pPr lvl="1"/>
            <a:r>
              <a:rPr lang="en-US" baseline="0" dirty="0" smtClean="0"/>
              <a:t>Switch(vlan)#vlan 2</a:t>
            </a:r>
          </a:p>
          <a:p>
            <a:pPr lvl="1"/>
            <a:r>
              <a:rPr lang="en-US" baseline="0" dirty="0" smtClean="0"/>
              <a:t>Switch(vlan)#vlan 3</a:t>
            </a:r>
          </a:p>
          <a:p>
            <a:pPr lvl="1"/>
            <a:r>
              <a:rPr lang="en-US" baseline="0" dirty="0" smtClean="0"/>
              <a:t>Switch(vlan)#vlan 10</a:t>
            </a:r>
          </a:p>
          <a:p>
            <a:pPr lvl="1"/>
            <a:r>
              <a:rPr lang="en-US" baseline="0" dirty="0" smtClean="0"/>
              <a:t>Switch(vlan)#exit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 an IP address to each VLAN</a:t>
            </a:r>
          </a:p>
          <a:p>
            <a:pPr lvl="1"/>
            <a:r>
              <a:rPr lang="en-US" dirty="0" smtClean="0"/>
              <a:t>Switch(config)#interface vlan2</a:t>
            </a:r>
          </a:p>
          <a:p>
            <a:pPr lvl="1"/>
            <a:r>
              <a:rPr lang="en-US" dirty="0" smtClean="0"/>
              <a:t>Switch(config-if)#ip address 192.168.2.1</a:t>
            </a:r>
            <a:r>
              <a:rPr lang="en-US" baseline="0" dirty="0" smtClean="0"/>
              <a:t> 255.255.255.0</a:t>
            </a:r>
          </a:p>
          <a:p>
            <a:pPr lvl="1"/>
            <a:r>
              <a:rPr lang="en-US" baseline="0" dirty="0" smtClean="0"/>
              <a:t>Switch(config)#no shutdown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 an IP address to each VLAN</a:t>
            </a:r>
          </a:p>
          <a:p>
            <a:pPr lvl="1"/>
            <a:r>
              <a:rPr lang="en-US" dirty="0" smtClean="0"/>
              <a:t>Switch(config)#interface vlan3</a:t>
            </a:r>
          </a:p>
          <a:p>
            <a:pPr lvl="1"/>
            <a:r>
              <a:rPr lang="en-US" dirty="0" smtClean="0"/>
              <a:t>Switch(config-if)#ip address 192.168.3.1</a:t>
            </a:r>
            <a:r>
              <a:rPr lang="en-US" baseline="0" dirty="0" smtClean="0"/>
              <a:t> 255.255.255.0</a:t>
            </a:r>
          </a:p>
          <a:p>
            <a:pPr lvl="1"/>
            <a:r>
              <a:rPr lang="en-US" baseline="0" dirty="0" smtClean="0"/>
              <a:t>Switch(config)#no shutdown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 an IP address to each VLAN</a:t>
            </a:r>
          </a:p>
          <a:p>
            <a:pPr lvl="1"/>
            <a:r>
              <a:rPr lang="en-US" dirty="0" smtClean="0"/>
              <a:t>Switch(config)#interface vlan10</a:t>
            </a:r>
          </a:p>
          <a:p>
            <a:pPr lvl="1"/>
            <a:r>
              <a:rPr lang="en-US" dirty="0" smtClean="0"/>
              <a:t>Switch(config-if)#ip address 192.168.10.1</a:t>
            </a:r>
            <a:r>
              <a:rPr lang="en-US" baseline="0" dirty="0" smtClean="0"/>
              <a:t> 255.255.255.0</a:t>
            </a:r>
          </a:p>
          <a:p>
            <a:pPr lvl="1"/>
            <a:r>
              <a:rPr lang="en-US" baseline="0" dirty="0" smtClean="0"/>
              <a:t>Switch(config)#no shutdown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Configure the interface to the default router</a:t>
            </a:r>
          </a:p>
          <a:p>
            <a:pPr lvl="1"/>
            <a:r>
              <a:rPr lang="en-US" dirty="0" smtClean="0"/>
              <a:t>Switch(config)#interface FastEthernet 0/1</a:t>
            </a:r>
          </a:p>
          <a:p>
            <a:pPr lvl="1"/>
            <a:r>
              <a:rPr lang="en-US" dirty="0" smtClean="0"/>
              <a:t>Switch(config-if)#no</a:t>
            </a:r>
            <a:r>
              <a:rPr lang="en-US" baseline="0" dirty="0" smtClean="0"/>
              <a:t> switchport</a:t>
            </a:r>
          </a:p>
          <a:p>
            <a:pPr lvl="2"/>
            <a:r>
              <a:rPr lang="en-US" baseline="0" dirty="0" smtClean="0"/>
              <a:t>To make the interface layer 3 capable</a:t>
            </a:r>
          </a:p>
          <a:p>
            <a:pPr lvl="1"/>
            <a:r>
              <a:rPr lang="en-US" baseline="0" dirty="0" smtClean="0"/>
              <a:t>Switch(config)#ip address 192.168.1.1 255.255.255.0</a:t>
            </a:r>
          </a:p>
          <a:p>
            <a:pPr lvl="1"/>
            <a:r>
              <a:rPr lang="en-US" baseline="0" dirty="0" smtClean="0"/>
              <a:t>Switch(config)#no shutdown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Setup the default route</a:t>
            </a:r>
          </a:p>
          <a:p>
            <a:pPr lvl="1"/>
            <a:r>
              <a:rPr lang="en-US" dirty="0" smtClean="0"/>
              <a:t>Switch(config)#ip route</a:t>
            </a:r>
            <a:r>
              <a:rPr lang="en-US" baseline="0" dirty="0" smtClean="0"/>
              <a:t> 0.0.0.0 0.0.0.0 192.168.100.1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3 Switch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That is</a:t>
            </a:r>
            <a:r>
              <a:rPr lang="en-US" baseline="0" dirty="0" smtClean="0"/>
              <a:t> all there is to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about routing between VLANs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06B24-6665-4CE8-8A4E-4289DEAB03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configure a Layer 3 Switch to do </a:t>
            </a:r>
            <a:r>
              <a:rPr lang="en-US" dirty="0" err="1" smtClean="0"/>
              <a:t>InterVLAN</a:t>
            </a:r>
            <a:r>
              <a:rPr lang="en-US" baseline="0" dirty="0" smtClean="0"/>
              <a:t> Routing</a:t>
            </a:r>
          </a:p>
          <a:p>
            <a:pPr rtl="0" eaLnBrk="0" fontAlgn="base" hangingPunct="0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Start Packet Tracer</a:t>
            </a:r>
            <a:endParaRPr lang="en-US" sz="3200" dirty="0" smtClean="0"/>
          </a:p>
          <a:p>
            <a:pPr rtl="0" eaLnBrk="0" fontAlgn="base" hangingPunct="0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 the file Configuring </a:t>
            </a:r>
            <a:r>
              <a:rPr lang="en-US" sz="3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InterVLAN</a:t>
            </a:r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Routing.pka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rtl="0" eaLnBrk="0" fontAlgn="base" hangingPunct="0"/>
            <a:r>
              <a:rPr lang="en-US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Let’s configure</a:t>
            </a:r>
            <a:r>
              <a:rPr lang="en-US" sz="3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aseline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interVLAN</a:t>
            </a:r>
            <a:r>
              <a:rPr lang="en-US" sz="3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routing</a:t>
            </a:r>
            <a:endParaRPr lang="en-US" sz="3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 rtl="0" eaLnBrk="0" fontAlgn="base" hangingPunct="0"/>
            <a:r>
              <a:rPr lang="en-US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Lab 6-1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Between VLANs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of these VLANs we have been talking about usually need to talk to each other</a:t>
            </a:r>
          </a:p>
          <a:p>
            <a:r>
              <a:rPr lang="en-US" dirty="0" smtClean="0"/>
              <a:t>Since</a:t>
            </a:r>
            <a:r>
              <a:rPr lang="en-US" baseline="0" dirty="0" smtClean="0"/>
              <a:t> they are separate broadcast domains using separate subnets this requires they talk through a layer 3 device</a:t>
            </a:r>
          </a:p>
          <a:p>
            <a:r>
              <a:rPr lang="en-US" baseline="0" dirty="0" smtClean="0"/>
              <a:t>Cisco explains how to do this in this chapter in a strange way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</a:t>
            </a:r>
            <a:r>
              <a:rPr lang="en-US" baseline="0" dirty="0" smtClean="0"/>
              <a:t> Between VLANs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They state that there are three theoretical ways to route between VLANs, then they</a:t>
            </a:r>
            <a:r>
              <a:rPr lang="en-US" baseline="0" dirty="0" smtClean="0"/>
              <a:t> </a:t>
            </a:r>
            <a:r>
              <a:rPr lang="en-US" dirty="0" smtClean="0"/>
              <a:t>proceed to say that the best way, a layer 3 switch, will not be discussed as it is beyond the scope of the book</a:t>
            </a:r>
          </a:p>
          <a:p>
            <a:pPr lvl="0"/>
            <a:r>
              <a:rPr lang="en-US" dirty="0" smtClean="0"/>
              <a:t>Then what was the point</a:t>
            </a:r>
            <a:r>
              <a:rPr lang="en-US" baseline="0" dirty="0" smtClean="0"/>
              <a:t> in bringing up the topic if they did not intend to explain it totally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Layer 3 Switch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Even more the configuration of a layer 3 switch as a router for</a:t>
            </a:r>
            <a:r>
              <a:rPr lang="en-US" baseline="0" dirty="0" smtClean="0"/>
              <a:t> </a:t>
            </a:r>
            <a:r>
              <a:rPr lang="en-US" dirty="0"/>
              <a:t>i</a:t>
            </a:r>
            <a:r>
              <a:rPr lang="en-US" baseline="0" dirty="0" smtClean="0"/>
              <a:t>nterVLAN routing is fairly simple</a:t>
            </a:r>
          </a:p>
          <a:p>
            <a:pPr lvl="0"/>
            <a:r>
              <a:rPr lang="en-US" baseline="0" dirty="0" smtClean="0"/>
              <a:t>So we will cover it anyway</a:t>
            </a:r>
          </a:p>
          <a:p>
            <a:pPr lvl="0"/>
            <a:r>
              <a:rPr lang="en-US" baseline="0" dirty="0" smtClean="0"/>
              <a:t>Of the other two methods they mention the first one where a separate port on the layer 3 device is used for each VLAN is a dim bulb idea so we will not cover it at all</a:t>
            </a:r>
          </a:p>
          <a:p>
            <a:pPr lvl="0"/>
            <a:r>
              <a:rPr lang="en-US" baseline="0" dirty="0" smtClean="0"/>
              <a:t>The third method is a router on a stick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3 Switch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will cover this method</a:t>
            </a:r>
          </a:p>
          <a:p>
            <a:r>
              <a:rPr lang="en-US" baseline="0" dirty="0" smtClean="0"/>
              <a:t>So of the three Cisco mentions we will talk about</a:t>
            </a:r>
          </a:p>
          <a:p>
            <a:pPr lvl="1"/>
            <a:r>
              <a:rPr lang="en-US" dirty="0" smtClean="0"/>
              <a:t>Router on a Stick</a:t>
            </a:r>
          </a:p>
          <a:p>
            <a:pPr lvl="1"/>
            <a:r>
              <a:rPr lang="en-US" dirty="0" smtClean="0"/>
              <a:t>Layer 3 Switch</a:t>
            </a:r>
            <a:r>
              <a:rPr lang="en-US" baseline="0" dirty="0" smtClean="0"/>
              <a:t> Routing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on a Stick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router on a stick configuration a router without any WAN interfaces is used</a:t>
            </a:r>
          </a:p>
          <a:p>
            <a:r>
              <a:rPr lang="en-US" dirty="0" smtClean="0"/>
              <a:t>It has a single LAN interface that carries all of</a:t>
            </a:r>
            <a:r>
              <a:rPr lang="en-US" baseline="0" dirty="0" smtClean="0"/>
              <a:t> the traffic for the various VLANs using subinterfaces</a:t>
            </a:r>
          </a:p>
          <a:p>
            <a:r>
              <a:rPr lang="en-US" baseline="0" dirty="0" smtClean="0"/>
              <a:t>This single port is configured as a trunk link between the switch and the router</a:t>
            </a:r>
          </a:p>
          <a:p>
            <a:r>
              <a:rPr lang="en-US" baseline="0" dirty="0" smtClean="0"/>
              <a:t>A subinterface is a virtual interface created on the single physical interface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</a:t>
            </a:r>
            <a:r>
              <a:rPr lang="en-US" baseline="0" dirty="0" smtClean="0"/>
              <a:t> on a Stick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VLAN gets its own subinterface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Router on a Stick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configure terminal</a:t>
            </a:r>
          </a:p>
          <a:p>
            <a:pPr lvl="1"/>
            <a:r>
              <a:rPr lang="en-US" dirty="0" smtClean="0"/>
              <a:t>interface f0/0.10</a:t>
            </a:r>
          </a:p>
          <a:p>
            <a:pPr lvl="1"/>
            <a:r>
              <a:rPr lang="en-US" dirty="0" smtClean="0"/>
              <a:t>encapsulation dot1q 10</a:t>
            </a:r>
          </a:p>
          <a:p>
            <a:pPr lvl="1"/>
            <a:r>
              <a:rPr lang="en-US" dirty="0" smtClean="0"/>
              <a:t>ip address 192.168.10.1 255.255.255.0</a:t>
            </a:r>
          </a:p>
          <a:p>
            <a:pPr lvl="1"/>
            <a:r>
              <a:rPr lang="en-US" dirty="0" smtClean="0"/>
              <a:t>interface</a:t>
            </a:r>
            <a:r>
              <a:rPr lang="en-US" baseline="0" dirty="0" smtClean="0"/>
              <a:t> f0/0.30</a:t>
            </a:r>
          </a:p>
          <a:p>
            <a:pPr lvl="1"/>
            <a:r>
              <a:rPr lang="en-US" baseline="0" dirty="0" smtClean="0"/>
              <a:t>encapsulation dot1q 30</a:t>
            </a:r>
          </a:p>
          <a:p>
            <a:pPr lvl="1"/>
            <a:r>
              <a:rPr lang="en-US" baseline="0" dirty="0" smtClean="0"/>
              <a:t>ip address 192.168.30.1 255.255.255.0</a:t>
            </a:r>
          </a:p>
          <a:p>
            <a:pPr lvl="1"/>
            <a:r>
              <a:rPr lang="en-US" baseline="0" dirty="0" smtClean="0"/>
              <a:t>interface f0/0</a:t>
            </a:r>
          </a:p>
          <a:p>
            <a:pPr lvl="1"/>
            <a:r>
              <a:rPr lang="en-US" baseline="0" dirty="0" smtClean="0"/>
              <a:t>no shutdown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9553</TotalTime>
  <Words>783</Words>
  <Application>Microsoft Office PowerPoint</Application>
  <PresentationFormat>On-screen Show (4:3)</PresentationFormat>
  <Paragraphs>134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CiscoAcademy</vt:lpstr>
      <vt:lpstr>InterVLAN Routing</vt:lpstr>
      <vt:lpstr>Objectives</vt:lpstr>
      <vt:lpstr>Routing Between VLANs</vt:lpstr>
      <vt:lpstr>Routing Between VLANs</vt:lpstr>
      <vt:lpstr>Layer 3 Switch Routing</vt:lpstr>
      <vt:lpstr>Layer 3 Switch Routing</vt:lpstr>
      <vt:lpstr>Router on a Stick</vt:lpstr>
      <vt:lpstr>Router on a Stick</vt:lpstr>
      <vt:lpstr>Router on a Stick Configuration</vt:lpstr>
      <vt:lpstr>Lab</vt:lpstr>
      <vt:lpstr>Layer 3 Switch Routing</vt:lpstr>
      <vt:lpstr>Sample Network Layout</vt:lpstr>
      <vt:lpstr>Configuration</vt:lpstr>
      <vt:lpstr>Configuration</vt:lpstr>
      <vt:lpstr>Configuration</vt:lpstr>
      <vt:lpstr>Configuration</vt:lpstr>
      <vt:lpstr>Configuration</vt:lpstr>
      <vt:lpstr>Configuration</vt:lpstr>
      <vt:lpstr>Layer 3 Switch Routing</vt:lpstr>
      <vt:lpstr>Lab</vt:lpstr>
      <vt:lpstr>Lab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InterVLAN Routing</dc:title>
  <dc:creator>Kenneth M. Chipps Ph.D.</dc:creator>
  <cp:lastModifiedBy>Kenneth M. Chipps Ph.D.</cp:lastModifiedBy>
  <cp:revision>207</cp:revision>
  <dcterms:created xsi:type="dcterms:W3CDTF">2003-05-01T16:03:04Z</dcterms:created>
  <dcterms:modified xsi:type="dcterms:W3CDTF">2015-06-10T15:43:32Z</dcterms:modified>
</cp:coreProperties>
</file>