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2"/>
  </p:notesMasterIdLst>
  <p:sldIdLst>
    <p:sldId id="649" r:id="rId2"/>
    <p:sldId id="479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7" r:id="rId14"/>
    <p:sldId id="520" r:id="rId15"/>
    <p:sldId id="599" r:id="rId16"/>
    <p:sldId id="601" r:id="rId17"/>
    <p:sldId id="602" r:id="rId18"/>
    <p:sldId id="603" r:id="rId19"/>
    <p:sldId id="548" r:id="rId20"/>
    <p:sldId id="549" r:id="rId21"/>
    <p:sldId id="550" r:id="rId22"/>
    <p:sldId id="558" r:id="rId23"/>
    <p:sldId id="551" r:id="rId24"/>
    <p:sldId id="559" r:id="rId25"/>
    <p:sldId id="598" r:id="rId26"/>
    <p:sldId id="597" r:id="rId27"/>
    <p:sldId id="631" r:id="rId28"/>
    <p:sldId id="632" r:id="rId29"/>
    <p:sldId id="633" r:id="rId30"/>
    <p:sldId id="634" r:id="rId31"/>
    <p:sldId id="552" r:id="rId32"/>
    <p:sldId id="553" r:id="rId33"/>
    <p:sldId id="554" r:id="rId34"/>
    <p:sldId id="562" r:id="rId35"/>
    <p:sldId id="560" r:id="rId36"/>
    <p:sldId id="561" r:id="rId37"/>
    <p:sldId id="586" r:id="rId38"/>
    <p:sldId id="555" r:id="rId39"/>
    <p:sldId id="557" r:id="rId40"/>
    <p:sldId id="585" r:id="rId41"/>
    <p:sldId id="521" r:id="rId42"/>
    <p:sldId id="522" r:id="rId43"/>
    <p:sldId id="581" r:id="rId44"/>
    <p:sldId id="523" r:id="rId45"/>
    <p:sldId id="525" r:id="rId46"/>
    <p:sldId id="526" r:id="rId47"/>
    <p:sldId id="528" r:id="rId48"/>
    <p:sldId id="527" r:id="rId49"/>
    <p:sldId id="529" r:id="rId50"/>
    <p:sldId id="563" r:id="rId51"/>
    <p:sldId id="565" r:id="rId52"/>
    <p:sldId id="566" r:id="rId53"/>
    <p:sldId id="568" r:id="rId54"/>
    <p:sldId id="569" r:id="rId55"/>
    <p:sldId id="567" r:id="rId56"/>
    <p:sldId id="583" r:id="rId57"/>
    <p:sldId id="570" r:id="rId58"/>
    <p:sldId id="571" r:id="rId59"/>
    <p:sldId id="573" r:id="rId60"/>
    <p:sldId id="575" r:id="rId61"/>
    <p:sldId id="574" r:id="rId62"/>
    <p:sldId id="576" r:id="rId63"/>
    <p:sldId id="577" r:id="rId64"/>
    <p:sldId id="578" r:id="rId65"/>
    <p:sldId id="579" r:id="rId66"/>
    <p:sldId id="604" r:id="rId67"/>
    <p:sldId id="606" r:id="rId68"/>
    <p:sldId id="608" r:id="rId69"/>
    <p:sldId id="609" r:id="rId70"/>
    <p:sldId id="610" r:id="rId71"/>
    <p:sldId id="611" r:id="rId72"/>
    <p:sldId id="612" r:id="rId73"/>
    <p:sldId id="607" r:id="rId74"/>
    <p:sldId id="613" r:id="rId75"/>
    <p:sldId id="614" r:id="rId76"/>
    <p:sldId id="615" r:id="rId77"/>
    <p:sldId id="616" r:id="rId78"/>
    <p:sldId id="617" r:id="rId79"/>
    <p:sldId id="629" r:id="rId80"/>
    <p:sldId id="630" r:id="rId81"/>
    <p:sldId id="618" r:id="rId82"/>
    <p:sldId id="619" r:id="rId83"/>
    <p:sldId id="623" r:id="rId84"/>
    <p:sldId id="622" r:id="rId85"/>
    <p:sldId id="624" r:id="rId86"/>
    <p:sldId id="625" r:id="rId87"/>
    <p:sldId id="626" r:id="rId88"/>
    <p:sldId id="627" r:id="rId89"/>
    <p:sldId id="628" r:id="rId90"/>
    <p:sldId id="588" r:id="rId91"/>
    <p:sldId id="590" r:id="rId92"/>
    <p:sldId id="591" r:id="rId93"/>
    <p:sldId id="592" r:id="rId94"/>
    <p:sldId id="593" r:id="rId95"/>
    <p:sldId id="594" r:id="rId96"/>
    <p:sldId id="595" r:id="rId97"/>
    <p:sldId id="636" r:id="rId98"/>
    <p:sldId id="637" r:id="rId99"/>
    <p:sldId id="638" r:id="rId100"/>
    <p:sldId id="639" r:id="rId101"/>
    <p:sldId id="640" r:id="rId102"/>
    <p:sldId id="641" r:id="rId103"/>
    <p:sldId id="642" r:id="rId104"/>
    <p:sldId id="643" r:id="rId105"/>
    <p:sldId id="644" r:id="rId106"/>
    <p:sldId id="645" r:id="rId107"/>
    <p:sldId id="646" r:id="rId108"/>
    <p:sldId id="647" r:id="rId109"/>
    <p:sldId id="596" r:id="rId110"/>
    <p:sldId id="584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4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17C9F8-6F60-4546-A11C-6BF616766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0D99-A8E9-451F-BB7E-604471D52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8C0B-0F9C-4E67-B182-29CC711EE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5EFB-A2DB-4C9D-9E61-8A715E58E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60FE-66B0-40EE-A525-1DB84F59D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FBA-E63A-4554-AFA0-79D65B192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E3D8-E2DB-452F-B617-668688925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6013-2053-46BF-B5AF-A2CFBC96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2BD-FCC1-465F-B935-242FD8534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395-398D-4EBD-B935-18DA01AD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59E5-2BB9-4FC2-8A9C-C1D624CDB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7DE3-4388-4086-8021-81C8419E2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53D2-E510-43FC-AA7A-8006655CB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586-734D-49C3-BCB8-6C58DF1A0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E448D4-E664-4CAB-A123-F9ADC9E9A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2014.02.02</a:t>
            </a:r>
            <a:endParaRPr lang="en-US" sz="2400" dirty="0" smtClean="0"/>
          </a:p>
          <a:p>
            <a:r>
              <a:rPr lang="en-US" sz="2400" dirty="0" smtClean="0"/>
              <a:t>1.8.0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9E-2404-4367-A734-1461D95241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1148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smtClean="0"/>
              <a:t>2005-2014 </a:t>
            </a:r>
            <a:r>
              <a:rPr lang="en-US" dirty="0" smtClean="0"/>
              <a:t>Kenneth M. </a:t>
            </a:r>
            <a:r>
              <a:rPr lang="en-US" dirty="0" err="1" smtClean="0"/>
              <a:t>Chipps</a:t>
            </a:r>
            <a:r>
              <a:rPr lang="en-US" dirty="0" smtClean="0"/>
              <a:t> Ph.D. www.chipps.com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178116-9037-44EC-ADF7-CD555754B6C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Frame Transmissions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Another problem in a redundant switched network is that an end device can receive multiple copies of the same frame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occurs when the receiving switches that are redundantly connected do not have an entry in their MAC address databases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this occurs they flood the traffic to all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IP interface has a unique IP address that identifies the VTEP device on the transport IP network known as the infrastructure VLAN</a:t>
            </a:r>
          </a:p>
          <a:p>
            <a:pPr lvl="0"/>
            <a:r>
              <a:rPr lang="en-US" dirty="0" smtClean="0"/>
              <a:t>The existing layer</a:t>
            </a:r>
            <a:r>
              <a:rPr lang="en-US" baseline="0" dirty="0" smtClean="0"/>
              <a:t> 3 network is independent of the VXLAN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750" t="22011" r="30625" b="12682"/>
          <a:stretch/>
        </p:blipFill>
        <p:spPr>
          <a:xfrm>
            <a:off x="1306068" y="1600197"/>
            <a:ext cx="6542532" cy="45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similar to the VLAN process as the</a:t>
            </a:r>
            <a:r>
              <a:rPr lang="en-US" baseline="0" dirty="0" smtClean="0"/>
              <a:t> VXLAN header is added at the originating end point and stripped back off at the destination end point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As shown in an article from September 2013 by Terry Huber the</a:t>
            </a:r>
            <a:r>
              <a:rPr lang="en-US" baseline="0" dirty="0" smtClean="0"/>
              <a:t> frame looks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75790"/>
            <a:ext cx="9136600" cy="24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</a:t>
            </a:r>
            <a:r>
              <a:rPr lang="en-US" baseline="0" dirty="0" smtClean="0"/>
              <a:t> view of the entire frame as provided by Cisco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749" t="25510" r="8126" b="4520"/>
          <a:stretch/>
        </p:blipFill>
        <p:spPr>
          <a:xfrm>
            <a:off x="457200" y="1600200"/>
            <a:ext cx="8343900" cy="42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end result of all of this is to create a logical network that can span across</a:t>
            </a:r>
            <a:r>
              <a:rPr lang="en-US" baseline="0" dirty="0" smtClean="0"/>
              <a:t> physical networks</a:t>
            </a:r>
          </a:p>
          <a:p>
            <a:r>
              <a:rPr lang="en-US" baseline="0" dirty="0" smtClean="0"/>
              <a:t>This avoids the need to route at layer 3 to connect different physical networks</a:t>
            </a:r>
          </a:p>
          <a:p>
            <a:r>
              <a:rPr lang="en-US" baseline="0" dirty="0" smtClean="0"/>
              <a:t>It also avoids the problem of trying to scale up STP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It makes the data center look like a single layer 2 network that spans the entire physical area</a:t>
            </a:r>
          </a:p>
          <a:p>
            <a:r>
              <a:rPr lang="en-US" baseline="0" dirty="0" smtClean="0"/>
              <a:t>This is done by abstracting the network hardware just as server virtualization abstracts the server’s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Without this method the tendency in very large data centers is to group virtual machines based on their physical location rather than where there is unused capacity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r>
              <a:rPr lang="en-US" baseline="0" dirty="0" smtClean="0"/>
              <a:t> STP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troubleshooting</a:t>
            </a:r>
            <a:r>
              <a:rPr lang="en-US" baseline="0" dirty="0" smtClean="0"/>
              <a:t> commands are</a:t>
            </a:r>
          </a:p>
          <a:p>
            <a:pPr lvl="1"/>
            <a:r>
              <a:rPr lang="en-US" dirty="0" smtClean="0"/>
              <a:t>show spanning-tree summary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show spanning-tree detail</a:t>
            </a:r>
            <a:endParaRPr lang="en-US" sz="2800" dirty="0" smtClean="0">
              <a:effectLst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show spanning-tree root</a:t>
            </a:r>
            <a:endParaRPr lang="en-US" sz="28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6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3CFDD-CC36-4D9A-9A89-B4966EB8EDE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Frame Transmissions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device to which the original frame was sent can then receive two copies of this single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Let’s work a little</a:t>
            </a:r>
            <a:r>
              <a:rPr lang="en-US" baseline="0" dirty="0" smtClean="0"/>
              <a:t> more with STP</a:t>
            </a:r>
          </a:p>
          <a:p>
            <a:r>
              <a:rPr lang="en-US" baseline="0" dirty="0" smtClean="0"/>
              <a:t>Lab 5-1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65A51-7FCB-49EC-A3D0-53B78826C08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Frame Transmissions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15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94425-A653-40AD-A901-D10BDEC4341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Spanning-Tree Protocol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solution to these problems while maintaining the redundancy in the network is to use the spanning-tree protocol</a:t>
            </a:r>
          </a:p>
          <a:p>
            <a:pPr eaLnBrk="1" hangingPunct="1"/>
            <a:r>
              <a:rPr lang="en-US" dirty="0" smtClean="0"/>
              <a:t>All switches do so these days by default</a:t>
            </a:r>
          </a:p>
          <a:p>
            <a:pPr eaLnBrk="1" hangingPunct="1"/>
            <a:r>
              <a:rPr lang="en-US" dirty="0" smtClean="0"/>
              <a:t>802.1D is the IEEE specification for STP</a:t>
            </a:r>
          </a:p>
          <a:p>
            <a:pPr eaLnBrk="1" hangingPunct="1"/>
            <a:r>
              <a:rPr lang="en-US" dirty="0" smtClean="0"/>
              <a:t>STP creates a loop free path through the network by blocking unneeded ports from being used unless they are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8FB51-B151-43E8-AA26-6142CD04561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Spanning</a:t>
            </a:r>
            <a:r>
              <a:rPr lang="en-GB" dirty="0" smtClean="0"/>
              <a:t>-</a:t>
            </a:r>
            <a:r>
              <a:rPr lang="en-US" dirty="0" smtClean="0"/>
              <a:t>Tree Protocol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8674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Spanning-Tree Protocol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 essence the process is</a:t>
            </a:r>
          </a:p>
          <a:p>
            <a:pPr lvl="1"/>
            <a:r>
              <a:rPr lang="en-US" dirty="0" smtClean="0"/>
              <a:t>Elect a root bridge</a:t>
            </a:r>
          </a:p>
          <a:p>
            <a:pPr lvl="1"/>
            <a:r>
              <a:rPr lang="en-US" dirty="0" smtClean="0"/>
              <a:t>Calculate the</a:t>
            </a:r>
            <a:r>
              <a:rPr lang="en-US" baseline="0" dirty="0" smtClean="0"/>
              <a:t> best path to the root bridge</a:t>
            </a:r>
          </a:p>
          <a:p>
            <a:pPr lvl="1"/>
            <a:r>
              <a:rPr lang="en-US" baseline="0" dirty="0" smtClean="0"/>
              <a:t>Block any ports that create a logical loop</a:t>
            </a:r>
          </a:p>
          <a:p>
            <a:pPr lvl="0"/>
            <a:r>
              <a:rPr lang="en-US" dirty="0" smtClean="0"/>
              <a:t>This protocol was developed by Radia Perlman in 1985 while she was with DEC – Digital Equipment Corporation</a:t>
            </a:r>
          </a:p>
          <a:p>
            <a:pPr lvl="0"/>
            <a:r>
              <a:rPr lang="en-US" dirty="0" smtClean="0"/>
              <a:t>She wrote a poem</a:t>
            </a:r>
            <a:r>
              <a:rPr lang="en-US" baseline="0" dirty="0" smtClean="0"/>
              <a:t> explaining the concept</a:t>
            </a:r>
          </a:p>
        </p:txBody>
      </p:sp>
    </p:spTree>
    <p:extLst>
      <p:ext uri="{BB962C8B-B14F-4D97-AF65-F5344CB8AC3E}">
        <p14:creationId xmlns:p14="http://schemas.microsoft.com/office/powerpoint/2010/main" val="91987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Algorhyme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/>
              <a:t>I think that I shall never see a graph more lovely than a tree</a:t>
            </a:r>
          </a:p>
          <a:p>
            <a:r>
              <a:rPr lang="en-US" sz="2400" dirty="0" smtClean="0"/>
              <a:t>A tree whose crucial property is loop-free connectivity</a:t>
            </a:r>
          </a:p>
          <a:p>
            <a:r>
              <a:rPr lang="en-US" sz="2400" dirty="0" smtClean="0"/>
              <a:t>A tree that must be sure to span so packet can reach every LAN</a:t>
            </a:r>
          </a:p>
          <a:p>
            <a:r>
              <a:rPr lang="en-US" sz="2400" dirty="0" smtClean="0"/>
              <a:t>First, the root must be selected</a:t>
            </a:r>
          </a:p>
          <a:p>
            <a:r>
              <a:rPr lang="en-US" sz="2400" dirty="0" smtClean="0"/>
              <a:t>By ID, it is elected</a:t>
            </a:r>
          </a:p>
          <a:p>
            <a:r>
              <a:rPr lang="en-US" sz="2400" dirty="0" smtClean="0"/>
              <a:t>Least-cost paths from root are traced</a:t>
            </a:r>
          </a:p>
          <a:p>
            <a:r>
              <a:rPr lang="en-US" sz="2400" dirty="0" smtClean="0"/>
              <a:t>In the tree, these paths are placed</a:t>
            </a:r>
          </a:p>
          <a:p>
            <a:r>
              <a:rPr lang="en-US" sz="2400" dirty="0" smtClean="0"/>
              <a:t>A mesh is made by folks like me, then bridges find a spanning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3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Spanning-Tree Protocol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Aren’t nerds just too funny</a:t>
            </a:r>
          </a:p>
          <a:p>
            <a:r>
              <a:rPr lang="en-US" dirty="0" smtClean="0"/>
              <a:t>And what does a nerd look like</a:t>
            </a:r>
          </a:p>
        </p:txBody>
      </p:sp>
    </p:spTree>
    <p:extLst>
      <p:ext uri="{BB962C8B-B14F-4D97-AF65-F5344CB8AC3E}">
        <p14:creationId xmlns:p14="http://schemas.microsoft.com/office/powerpoint/2010/main" val="332223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Spanning-Tree Protocol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2" y="1321213"/>
            <a:ext cx="5022628" cy="46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3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</a:t>
            </a:r>
            <a:r>
              <a:rPr lang="en-US" baseline="0" dirty="0" smtClean="0"/>
              <a:t> Nomenclature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Here are the bits and</a:t>
            </a:r>
            <a:r>
              <a:rPr lang="en-US" baseline="0" dirty="0" smtClean="0"/>
              <a:t> pieces that makeup STP</a:t>
            </a:r>
            <a:endParaRPr lang="en-US" dirty="0" smtClean="0"/>
          </a:p>
          <a:p>
            <a:pPr lvl="1"/>
            <a:r>
              <a:rPr lang="en-US" dirty="0" smtClean="0"/>
              <a:t>Root Bridge</a:t>
            </a:r>
          </a:p>
          <a:p>
            <a:pPr lvl="1"/>
            <a:r>
              <a:rPr lang="en-US" dirty="0" smtClean="0"/>
              <a:t>Path Cost</a:t>
            </a:r>
          </a:p>
          <a:p>
            <a:pPr lvl="1"/>
            <a:r>
              <a:rPr lang="en-US" dirty="0" smtClean="0"/>
              <a:t>Types of Ports</a:t>
            </a:r>
          </a:p>
          <a:p>
            <a:pPr lvl="1"/>
            <a:r>
              <a:rPr lang="en-US" dirty="0" smtClean="0"/>
              <a:t>BPDU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STP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06B24-6665-4CE8-8A4E-4289DEAB03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root bridge is a single switch used as the reference point for the STP algorithm's calculations</a:t>
            </a:r>
          </a:p>
          <a:p>
            <a:r>
              <a:rPr lang="en-US" baseline="0" dirty="0" smtClean="0"/>
              <a:t>The root bridge is selected based on the bridge ID of each switch as they are compared to each other</a:t>
            </a:r>
          </a:p>
          <a:p>
            <a:r>
              <a:rPr lang="en-US" baseline="0" dirty="0" smtClean="0"/>
              <a:t>The lowest bridge ID number wins the 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aseline="0" dirty="0" smtClean="0"/>
              <a:t>The bridge ID is made up of the MAC address of the switch and the bridge priority number of the switch</a:t>
            </a:r>
          </a:p>
          <a:p>
            <a:r>
              <a:rPr lang="en-US" dirty="0" smtClean="0"/>
              <a:t>The bridge priority number is always the same value of 32768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MAC address is arbitrary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6E906E-7C84-4D5A-A52A-462BDC31A05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 IDs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In a network of any size the root bridge’s election should be fixed</a:t>
            </a:r>
          </a:p>
          <a:p>
            <a:r>
              <a:rPr lang="en-US" dirty="0" smtClean="0"/>
              <a:t>In other words, you select which</a:t>
            </a:r>
            <a:r>
              <a:rPr lang="en-US" baseline="0" dirty="0" smtClean="0"/>
              <a:t> switch is to be the root bridge based the network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There are two ways to fix the election</a:t>
            </a:r>
          </a:p>
          <a:p>
            <a:r>
              <a:rPr lang="en-US" dirty="0" smtClean="0"/>
              <a:t>One is to</a:t>
            </a:r>
            <a:r>
              <a:rPr lang="en-US" baseline="0" dirty="0" smtClean="0"/>
              <a:t> specify the root switch as the primary switch using</a:t>
            </a:r>
          </a:p>
          <a:p>
            <a:pPr lvl="1"/>
            <a:r>
              <a:rPr lang="en-US" dirty="0" smtClean="0"/>
              <a:t>spanning-tree vlan 1 root primary</a:t>
            </a:r>
          </a:p>
          <a:p>
            <a:pPr lvl="0"/>
            <a:r>
              <a:rPr lang="en-US" dirty="0" smtClean="0"/>
              <a:t>The second way is</a:t>
            </a:r>
            <a:r>
              <a:rPr lang="en-US" baseline="0" dirty="0" smtClean="0"/>
              <a:t> to alter the bridge priority value using</a:t>
            </a:r>
          </a:p>
          <a:p>
            <a:pPr lvl="1"/>
            <a:r>
              <a:rPr lang="en-US" dirty="0" smtClean="0"/>
              <a:t>spanning-tree vlan 1 priority 24576</a:t>
            </a:r>
          </a:p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24576 number is arbitrary it can be any number from 1 to 65535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3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</a:t>
            </a:r>
            <a:r>
              <a:rPr lang="en-US" baseline="0" dirty="0" smtClean="0"/>
              <a:t> the 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2408" r="26042" b="29166"/>
          <a:stretch/>
        </p:blipFill>
        <p:spPr bwMode="auto">
          <a:xfrm>
            <a:off x="533400" y="1600200"/>
            <a:ext cx="786604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5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Root Bridge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Here is a perfect example of why you might want to force</a:t>
            </a:r>
            <a:r>
              <a:rPr lang="en-US" baseline="0" dirty="0" smtClean="0"/>
              <a:t> one specific switch to always be the root switch</a:t>
            </a:r>
          </a:p>
          <a:p>
            <a:r>
              <a:rPr lang="en-US" baseline="0" dirty="0" smtClean="0"/>
              <a:t>This is a posting to a Cisco related mailing list from June 2013</a:t>
            </a:r>
          </a:p>
        </p:txBody>
      </p:sp>
    </p:spTree>
    <p:extLst>
      <p:ext uri="{BB962C8B-B14F-4D97-AF65-F5344CB8AC3E}">
        <p14:creationId xmlns:p14="http://schemas.microsoft.com/office/powerpoint/2010/main" val="300563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Root Bridge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2" r="55469" b="8307"/>
          <a:stretch/>
        </p:blipFill>
        <p:spPr bwMode="auto">
          <a:xfrm>
            <a:off x="763371" y="1676400"/>
            <a:ext cx="754242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85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Root Bridge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9" r="53438" b="11442"/>
          <a:stretch/>
        </p:blipFill>
        <p:spPr bwMode="auto">
          <a:xfrm>
            <a:off x="617468" y="1905000"/>
            <a:ext cx="776453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4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C8BDA-3CAE-4FAD-8BEF-AB8671E09A1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Redundancy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an Ethernet network at layer</a:t>
            </a:r>
            <a:r>
              <a:rPr lang="en-US" baseline="0" dirty="0" smtClean="0"/>
              <a:t> 2 </a:t>
            </a:r>
            <a:r>
              <a:rPr lang="en-US" dirty="0" smtClean="0"/>
              <a:t>to function as it is designed there should be only one path between</a:t>
            </a:r>
            <a:r>
              <a:rPr lang="en-US" baseline="0" dirty="0" smtClean="0"/>
              <a:t> any two devices attached to the network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However, the main method used to maintain the uptime of a network is to introduce redundancy in the network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the case of individual devices this takes the form of redundant components, such as dual power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Root Bridge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9" r="48438" b="8621"/>
          <a:stretch/>
        </p:blipFill>
        <p:spPr bwMode="auto">
          <a:xfrm>
            <a:off x="457199" y="1981200"/>
            <a:ext cx="785812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39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To select the best path to the root bridge,</a:t>
            </a:r>
            <a:r>
              <a:rPr lang="en-US" baseline="0" dirty="0" smtClean="0"/>
              <a:t> recall that there will be two, the path cost is used</a:t>
            </a:r>
          </a:p>
          <a:p>
            <a:r>
              <a:rPr lang="en-US" baseline="0" dirty="0" smtClean="0"/>
              <a:t>The path cost is based on the port speed with the faster ports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Each switch port in the redundant interconnection is designated as one of four types of port automatically during the</a:t>
            </a:r>
            <a:r>
              <a:rPr lang="en-US" baseline="0" dirty="0" smtClean="0"/>
              <a:t> STP startup or at recalculation</a:t>
            </a:r>
            <a:endParaRPr lang="en-US" dirty="0" smtClean="0"/>
          </a:p>
          <a:p>
            <a:pPr lvl="1"/>
            <a:r>
              <a:rPr lang="en-US" dirty="0" smtClean="0"/>
              <a:t>Root</a:t>
            </a:r>
          </a:p>
          <a:p>
            <a:pPr lvl="1"/>
            <a:r>
              <a:rPr lang="en-US" dirty="0" smtClean="0"/>
              <a:t>Designated</a:t>
            </a:r>
          </a:p>
          <a:p>
            <a:pPr lvl="1"/>
            <a:r>
              <a:rPr lang="en-US" dirty="0" smtClean="0"/>
              <a:t>Nondesignated</a:t>
            </a:r>
          </a:p>
          <a:p>
            <a:pPr lvl="1"/>
            <a:r>
              <a:rPr lang="en-US" dirty="0" smtClean="0"/>
              <a:t>Disabled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On nonroot switches</a:t>
            </a:r>
          </a:p>
          <a:p>
            <a:pPr lvl="1"/>
            <a:r>
              <a:rPr lang="en-US" dirty="0" smtClean="0"/>
              <a:t>The root port is the port with the best path to the</a:t>
            </a:r>
            <a:r>
              <a:rPr lang="en-US" baseline="0" dirty="0" smtClean="0"/>
              <a:t> </a:t>
            </a:r>
            <a:r>
              <a:rPr lang="en-US" dirty="0" smtClean="0"/>
              <a:t>root switch</a:t>
            </a:r>
          </a:p>
          <a:p>
            <a:pPr lvl="1"/>
            <a:r>
              <a:rPr lang="en-US" dirty="0" smtClean="0"/>
              <a:t>This port forwards traffic toward the root switch</a:t>
            </a:r>
          </a:p>
          <a:p>
            <a:pPr lvl="1"/>
            <a:r>
              <a:rPr lang="en-US" dirty="0" smtClean="0"/>
              <a:t>One root port per</a:t>
            </a:r>
            <a:r>
              <a:rPr lang="en-US" baseline="0" dirty="0" smtClean="0"/>
              <a:t> switch</a:t>
            </a:r>
          </a:p>
          <a:p>
            <a:pPr lvl="1"/>
            <a:r>
              <a:rPr lang="en-US" baseline="0" dirty="0" smtClean="0"/>
              <a:t>One per switch for every switch that is not the root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</a:t>
            </a:r>
            <a:r>
              <a:rPr lang="en-US" baseline="0" dirty="0" smtClean="0"/>
              <a:t>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If the path cost is equal then the lowest port number is used</a:t>
            </a:r>
          </a:p>
          <a:p>
            <a:pPr lvl="1"/>
            <a:r>
              <a:rPr lang="en-US" baseline="0" dirty="0" smtClean="0"/>
              <a:t>This can be altered by adjusting the port priority, which is 128 by default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On root and nonroot switches</a:t>
            </a:r>
          </a:p>
          <a:p>
            <a:pPr lvl="1"/>
            <a:r>
              <a:rPr lang="en-US" dirty="0" smtClean="0"/>
              <a:t>On the root switch</a:t>
            </a:r>
          </a:p>
          <a:p>
            <a:pPr lvl="2"/>
            <a:r>
              <a:rPr lang="en-US" dirty="0" smtClean="0"/>
              <a:t>All ports are designated ports</a:t>
            </a:r>
          </a:p>
          <a:p>
            <a:pPr lvl="1"/>
            <a:r>
              <a:rPr lang="en-US" dirty="0" smtClean="0"/>
              <a:t>On nonroot switches</a:t>
            </a:r>
          </a:p>
          <a:p>
            <a:pPr lvl="2"/>
            <a:r>
              <a:rPr lang="en-US" dirty="0" smtClean="0"/>
              <a:t>A designated port is a nonroot port allowed to send traffic as needed</a:t>
            </a:r>
          </a:p>
          <a:p>
            <a:pPr lvl="2"/>
            <a:r>
              <a:rPr lang="en-US" dirty="0" smtClean="0"/>
              <a:t>Only one per segment</a:t>
            </a:r>
          </a:p>
          <a:p>
            <a:pPr lvl="0"/>
            <a:r>
              <a:rPr lang="en-US" dirty="0" smtClean="0"/>
              <a:t>On nonroot switches</a:t>
            </a:r>
          </a:p>
          <a:p>
            <a:pPr lvl="1"/>
            <a:r>
              <a:rPr lang="en-US" dirty="0" smtClean="0"/>
              <a:t>A nondesignated port is in blocking</a:t>
            </a:r>
            <a:r>
              <a:rPr lang="en-US" baseline="0" dirty="0" smtClean="0"/>
              <a:t> state to prevent the logical loop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A disabled port is one that is shutdown</a:t>
            </a:r>
          </a:p>
          <a:p>
            <a:pPr lvl="0"/>
            <a:r>
              <a:rPr lang="en-US" dirty="0" smtClean="0"/>
              <a:t>It is excluded from the STP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6410" t="24940" r="43590" b="11272"/>
          <a:stretch>
            <a:fillRect/>
          </a:stretch>
        </p:blipFill>
        <p:spPr bwMode="auto">
          <a:xfrm>
            <a:off x="1447800" y="15240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 BPDU or Bridge Protocol</a:t>
            </a:r>
            <a:r>
              <a:rPr lang="en-US" baseline="0" dirty="0" smtClean="0"/>
              <a:t> Data Unit is the frame sent out by each switch running STP so the information needed for STP to operate can be exchanged</a:t>
            </a:r>
          </a:p>
          <a:p>
            <a:r>
              <a:rPr lang="en-US" baseline="0" dirty="0" smtClean="0"/>
              <a:t>These go out every 2 seconds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5DE92-BE59-454F-9334-8E85C446535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 Protocol Data Unit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1628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the network connections this is done using dual or redundant connections to a single device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multiple</a:t>
            </a:r>
            <a:r>
              <a:rPr lang="en-US" baseline="0" dirty="0" smtClean="0"/>
              <a:t> paths create both a physical and a logical loop in the network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0" dirty="0" smtClean="0"/>
              <a:t>A physical loop is fine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0" dirty="0" smtClean="0"/>
              <a:t>A logical loop produces instability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0" dirty="0" smtClean="0"/>
              <a:t>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46330-BA81-4542-98AC-172F6DA4B0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Let’s look</a:t>
            </a:r>
            <a:r>
              <a:rPr lang="en-US" baseline="0" dirty="0" smtClean="0"/>
              <a:t> at some BPDUs</a:t>
            </a:r>
          </a:p>
          <a:p>
            <a:r>
              <a:rPr lang="en-US" baseline="0" dirty="0" smtClean="0"/>
              <a:t>Start </a:t>
            </a:r>
            <a:r>
              <a:rPr lang="en-US" baseline="0" dirty="0" err="1" smtClean="0"/>
              <a:t>Wireshark</a:t>
            </a:r>
            <a:endParaRPr lang="en-US" baseline="0" dirty="0" smtClean="0"/>
          </a:p>
          <a:p>
            <a:r>
              <a:rPr lang="en-US" baseline="0" dirty="0" smtClean="0"/>
              <a:t>Capture and examine some BPDUs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FC02C-F189-400F-9099-0A1BEEB95B5F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STP Operation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switches run the STP algorithm, which involves first electing a root switch</a:t>
            </a:r>
          </a:p>
          <a:p>
            <a:pPr eaLnBrk="1" hangingPunct="1"/>
            <a:r>
              <a:rPr lang="en-US" dirty="0" smtClean="0"/>
              <a:t>Each switch determines how many connections it has to the root switch</a:t>
            </a:r>
          </a:p>
          <a:p>
            <a:pPr eaLnBrk="1" hangingPunct="1"/>
            <a:r>
              <a:rPr lang="en-US" dirty="0" smtClean="0"/>
              <a:t>The other switches measure their distance from the root switch</a:t>
            </a:r>
          </a:p>
          <a:p>
            <a:pPr eaLnBrk="1" hangingPunct="1"/>
            <a:r>
              <a:rPr lang="en-US" dirty="0" smtClean="0"/>
              <a:t>If there is more than one way to get to the root switch then there is a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7BC6BB-4C0B-40FB-ADCD-E534B709D81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STP Operation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switches follow the algorithm to determine which ports should be blocked in order to break the loop</a:t>
            </a:r>
          </a:p>
          <a:p>
            <a:pPr eaLnBrk="1" hangingPunct="1"/>
            <a:r>
              <a:rPr lang="en-US" dirty="0" smtClean="0"/>
              <a:t>The least cost port is set as the root port</a:t>
            </a:r>
          </a:p>
          <a:p>
            <a:pPr eaLnBrk="1" hangingPunct="1"/>
            <a:r>
              <a:rPr lang="en-US" dirty="0" smtClean="0"/>
              <a:t>Then the other ports</a:t>
            </a:r>
            <a:r>
              <a:rPr lang="en-US" baseline="0" dirty="0" smtClean="0"/>
              <a:t> are set as designated or nondesignated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STP in operation</a:t>
            </a:r>
          </a:p>
          <a:p>
            <a:r>
              <a:rPr lang="en-US" dirty="0" smtClean="0"/>
              <a:t>Start Packet Tracer</a:t>
            </a:r>
          </a:p>
          <a:p>
            <a:r>
              <a:rPr lang="en-US" dirty="0" smtClean="0"/>
              <a:t>Open file e3-5133.pka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EE46D-64AD-4DF5-BC01-2093861024B7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A Problem with STP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STP causes all ports that are included in the spanning tree process to become active much slower than they otherwise would, as it detects and blocks loops</a:t>
            </a:r>
          </a:p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The specific problem that will be seen is that when a device is turned on the switch will detect this due to the link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BE2C7-1B95-4BD6-A41C-100A1F81FDB3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A</a:t>
            </a:r>
            <a:r>
              <a:rPr lang="en-US" baseline="0" dirty="0" smtClean="0">
                <a:solidFill>
                  <a:srgbClr val="333333"/>
                </a:solidFill>
              </a:rPr>
              <a:t> Problem with STP</a:t>
            </a:r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The switch port will then go through blocking, listening, and learning phases before it is set to the normal forwarding mode</a:t>
            </a:r>
          </a:p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Spanning Tree Protocol transitions from the blocking phase to the forwarding phase in about 30 to 50 seconds as</a:t>
            </a:r>
          </a:p>
          <a:p>
            <a:pPr lvl="1" eaLnBrk="1" hangingPunct="1"/>
            <a:r>
              <a:rPr lang="en-US" dirty="0" smtClean="0">
                <a:solidFill>
                  <a:srgbClr val="333333"/>
                </a:solidFill>
              </a:rPr>
              <a:t>A port remains in the blocking phase for 10 to 20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7370A-4866-49E3-8F27-7691A896A0E8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A Problem</a:t>
            </a:r>
            <a:r>
              <a:rPr lang="en-US" baseline="0" dirty="0" smtClean="0">
                <a:solidFill>
                  <a:srgbClr val="333333"/>
                </a:solidFill>
              </a:rPr>
              <a:t> with </a:t>
            </a:r>
            <a:r>
              <a:rPr lang="en-US" dirty="0" smtClean="0">
                <a:solidFill>
                  <a:srgbClr val="333333"/>
                </a:solidFill>
              </a:rPr>
              <a:t>STP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solidFill>
                  <a:srgbClr val="333333"/>
                </a:solidFill>
              </a:rPr>
              <a:t>It then moves to the listening phase for 20 to 15 seconds</a:t>
            </a:r>
          </a:p>
          <a:p>
            <a:pPr lvl="1" eaLnBrk="1" hangingPunct="1"/>
            <a:r>
              <a:rPr lang="en-US" dirty="0" smtClean="0">
                <a:solidFill>
                  <a:srgbClr val="333333"/>
                </a:solidFill>
              </a:rPr>
              <a:t>Then the port transitions to the learning phase, which is 10 to 15 seconds in length</a:t>
            </a:r>
          </a:p>
          <a:p>
            <a:pPr lvl="1" eaLnBrk="1" hangingPunct="1"/>
            <a:r>
              <a:rPr lang="en-US" dirty="0" smtClean="0">
                <a:solidFill>
                  <a:srgbClr val="333333"/>
                </a:solidFill>
              </a:rPr>
              <a:t>Finally once STP determines that the port has not experienced a looping problem it is moved to forwarding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00CF3C-4FD8-40CB-B2BD-2EBA1B00928D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Spanning Tree Port States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7EA5C-07D1-41B6-9D35-1B155610D27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A Problem</a:t>
            </a:r>
            <a:r>
              <a:rPr lang="en-US" baseline="0" dirty="0" smtClean="0">
                <a:solidFill>
                  <a:srgbClr val="333333"/>
                </a:solidFill>
              </a:rPr>
              <a:t> with </a:t>
            </a:r>
            <a:r>
              <a:rPr lang="en-US" dirty="0" smtClean="0">
                <a:solidFill>
                  <a:srgbClr val="333333"/>
                </a:solidFill>
              </a:rPr>
              <a:t>STP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The problem is it has become common for many newer PCs and operating systems to send requests for services well in advance of 50 seconds of system boot </a:t>
            </a:r>
          </a:p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This creates the problem of not being able to obtain a DHCP lease, find a domain controller, or login to a server for example; since the port will not forward the request until this process is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DEFE7-0577-481A-9C18-C1023A194B53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A</a:t>
            </a:r>
            <a:r>
              <a:rPr lang="en-US" baseline="0" dirty="0" smtClean="0">
                <a:solidFill>
                  <a:srgbClr val="333333"/>
                </a:solidFill>
              </a:rPr>
              <a:t> Solution to the Problem</a:t>
            </a:r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The solution is to enable portfast on all ports that have end systems, instead of hubs, switches, or routers attached to them</a:t>
            </a:r>
          </a:p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But be sure that ports that have other switches attached can detect STP problems</a:t>
            </a:r>
          </a:p>
          <a:p>
            <a:pPr eaLnBrk="1" hangingPunct="1"/>
            <a:r>
              <a:rPr lang="en-US" dirty="0" smtClean="0">
                <a:solidFill>
                  <a:srgbClr val="333333"/>
                </a:solidFill>
              </a:rPr>
              <a:t>Or use RSTP as explained</a:t>
            </a:r>
            <a:r>
              <a:rPr lang="en-US" baseline="0" dirty="0" smtClean="0">
                <a:solidFill>
                  <a:srgbClr val="333333"/>
                </a:solidFill>
              </a:rPr>
              <a:t> below</a:t>
            </a:r>
            <a:endParaRPr lang="en-US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F9179-DCB4-4ADB-A9DC-0721BDFC2B8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Redundant Switched Topology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 cstate="print"/>
          <a:srcRect t="12971" r="5199"/>
          <a:stretch>
            <a:fillRect/>
          </a:stretch>
        </p:blipFill>
        <p:spPr bwMode="auto">
          <a:xfrm>
            <a:off x="990600" y="1600200"/>
            <a:ext cx="71628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now see how STP convergences on the loop free configuration</a:t>
            </a:r>
          </a:p>
          <a:p>
            <a:r>
              <a:rPr lang="en-US" dirty="0" smtClean="0"/>
              <a:t>The process is</a:t>
            </a:r>
          </a:p>
          <a:p>
            <a:pPr lvl="1"/>
            <a:r>
              <a:rPr lang="en-US" dirty="0" smtClean="0"/>
              <a:t>Elect a root bridge</a:t>
            </a:r>
          </a:p>
          <a:p>
            <a:pPr lvl="1"/>
            <a:r>
              <a:rPr lang="en-US" dirty="0" smtClean="0"/>
              <a:t>Elect root ports</a:t>
            </a:r>
          </a:p>
          <a:p>
            <a:pPr lvl="1"/>
            <a:r>
              <a:rPr lang="en-US" dirty="0" smtClean="0"/>
              <a:t>Set remaining</a:t>
            </a:r>
            <a:r>
              <a:rPr lang="en-US" baseline="0" dirty="0" smtClean="0"/>
              <a:t> ports as designated or nondesignated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 a Root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booting each</a:t>
            </a:r>
            <a:r>
              <a:rPr lang="en-US" baseline="0" dirty="0" smtClean="0"/>
              <a:t> switch starts sending BPDU frames advertising their bridge ID</a:t>
            </a:r>
          </a:p>
          <a:p>
            <a:r>
              <a:rPr lang="en-US" baseline="0" dirty="0" smtClean="0"/>
              <a:t>All switches assume they will be the root bridge</a:t>
            </a:r>
          </a:p>
          <a:p>
            <a:r>
              <a:rPr lang="en-US" baseline="0" dirty="0" smtClean="0"/>
              <a:t>As the switches receive the BPDUs from other switches they compare the bridge ID values</a:t>
            </a:r>
          </a:p>
          <a:p>
            <a:r>
              <a:rPr lang="en-US" baseline="0" dirty="0" smtClean="0"/>
              <a:t>If the received bridge ID is lower, then that switch is assumed to be the root switch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 Root</a:t>
            </a:r>
            <a:r>
              <a:rPr lang="en-US" baseline="0" dirty="0" smtClean="0"/>
              <a:t>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switch now decides which ports to set as root ports</a:t>
            </a:r>
          </a:p>
          <a:p>
            <a:r>
              <a:rPr lang="en-US" dirty="0" smtClean="0"/>
              <a:t>Every port on the root switch is a root 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Set Remaining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remaining ports on the nonroot switches</a:t>
            </a:r>
            <a:r>
              <a:rPr lang="en-US" baseline="0" dirty="0" smtClean="0"/>
              <a:t> must be set to designated or nondesignated</a:t>
            </a:r>
          </a:p>
          <a:p>
            <a:r>
              <a:rPr lang="en-US" baseline="0" dirty="0" smtClean="0"/>
              <a:t>For each connection between any two switches one port on one switch is set as designated the other port on the other switch is set as nondesignated</a:t>
            </a:r>
          </a:p>
          <a:p>
            <a:pPr lvl="0"/>
            <a:r>
              <a:rPr lang="en-US" dirty="0" smtClean="0"/>
              <a:t>The designated port is the one nearest in path</a:t>
            </a:r>
            <a:r>
              <a:rPr lang="en-US" baseline="0" dirty="0" smtClean="0"/>
              <a:t> cost to the root bridge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Remaining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If both ports are equal cost then the bridge ID is used</a:t>
            </a:r>
            <a:endParaRPr lang="en-US" dirty="0" smtClean="0"/>
          </a:p>
          <a:p>
            <a:pPr lvl="0"/>
            <a:r>
              <a:rPr lang="en-US" dirty="0" smtClean="0"/>
              <a:t>The nondesignated ports are the blocked</a:t>
            </a:r>
            <a:r>
              <a:rPr lang="en-US" baseline="0" dirty="0" smtClean="0"/>
              <a:t> 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</a:t>
            </a:r>
            <a:r>
              <a:rPr lang="en-US" baseline="0" dirty="0" smtClean="0"/>
              <a:t> Topology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port changes state STP begins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work with STP design</a:t>
            </a:r>
          </a:p>
          <a:p>
            <a:r>
              <a:rPr lang="en-US" dirty="0" smtClean="0"/>
              <a:t>Start Packet Tracer</a:t>
            </a:r>
          </a:p>
          <a:p>
            <a:r>
              <a:rPr lang="en-US" dirty="0" smtClean="0"/>
              <a:t>Open file e3-5254.pka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</a:t>
            </a:r>
            <a:r>
              <a:rPr lang="en-US" baseline="0" dirty="0" smtClean="0"/>
              <a:t> Versions of STP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newer versions of STP</a:t>
            </a:r>
          </a:p>
          <a:p>
            <a:pPr lvl="1"/>
            <a:r>
              <a:rPr lang="en-US" dirty="0" smtClean="0"/>
              <a:t>Cisco Proprietary</a:t>
            </a:r>
          </a:p>
          <a:p>
            <a:pPr lvl="2"/>
            <a:r>
              <a:rPr lang="en-US" dirty="0" smtClean="0"/>
              <a:t>PVST</a:t>
            </a:r>
          </a:p>
          <a:p>
            <a:pPr lvl="2"/>
            <a:r>
              <a:rPr lang="en-US" dirty="0" smtClean="0"/>
              <a:t>PVST+</a:t>
            </a:r>
          </a:p>
          <a:p>
            <a:pPr lvl="1"/>
            <a:r>
              <a:rPr lang="en-US" dirty="0" smtClean="0"/>
              <a:t>IEEE Standards</a:t>
            </a:r>
          </a:p>
          <a:p>
            <a:pPr lvl="2"/>
            <a:r>
              <a:rPr lang="en-US" dirty="0" smtClean="0"/>
              <a:t>RSTP</a:t>
            </a:r>
          </a:p>
          <a:p>
            <a:pPr lvl="2"/>
            <a:r>
              <a:rPr lang="en-US" dirty="0" smtClean="0"/>
              <a:t>MSTP</a:t>
            </a:r>
          </a:p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only one we need to talk about is RSTP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RSTP – Rapid</a:t>
            </a:r>
            <a:r>
              <a:rPr lang="en-US" baseline="0" dirty="0" smtClean="0"/>
              <a:t> Spanning Tree Protocol does just what it says, it runs faster</a:t>
            </a:r>
          </a:p>
          <a:p>
            <a:r>
              <a:rPr lang="en-US" baseline="0" dirty="0" smtClean="0"/>
              <a:t>This is the 802.1w standard</a:t>
            </a:r>
          </a:p>
          <a:p>
            <a:r>
              <a:rPr lang="en-US" baseline="0" dirty="0" smtClean="0"/>
              <a:t>What is different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RSTP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only three port states in RSTP</a:t>
            </a:r>
          </a:p>
          <a:p>
            <a:r>
              <a:rPr lang="en-US" dirty="0" smtClean="0"/>
              <a:t>The disabled, blocking, and listening states are merged into a single discarding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3ECD1-A2C7-416C-B9EB-6178B9982A3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Redundancy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Redundant connections without safeguards in place can case problems in the network such as a broadcast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RSTP 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4375" r="40625" b="38542"/>
          <a:stretch>
            <a:fillRect/>
          </a:stretch>
        </p:blipFill>
        <p:spPr bwMode="auto">
          <a:xfrm>
            <a:off x="914400" y="1600200"/>
            <a:ext cx="723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The port role is a variable assigned to a port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These roles are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Root port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Designated port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Backup port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Alternate 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RSTP Port</a:t>
            </a:r>
            <a:r>
              <a:rPr lang="en-US" baseline="0" dirty="0" smtClean="0"/>
              <a:t>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</a:t>
            </a:r>
            <a:r>
              <a:rPr lang="en-US" baseline="0" dirty="0" smtClean="0"/>
              <a:t> STP</a:t>
            </a:r>
            <a:r>
              <a:rPr lang="en-US" dirty="0" smtClean="0"/>
              <a:t> waited for the network to converge before it turned a port into the forwarding state</a:t>
            </a:r>
          </a:p>
          <a:p>
            <a:r>
              <a:rPr lang="en-US" dirty="0" smtClean="0"/>
              <a:t>RSTP can be certain that a port can safely transition to the forwarding state without having to rely on any timer configuration</a:t>
            </a:r>
          </a:p>
          <a:p>
            <a:r>
              <a:rPr lang="en-US" dirty="0" smtClean="0"/>
              <a:t>This is done through</a:t>
            </a:r>
            <a:r>
              <a:rPr lang="en-US" baseline="0" dirty="0" smtClean="0"/>
              <a:t> two functions</a:t>
            </a:r>
          </a:p>
          <a:p>
            <a:pPr lvl="1"/>
            <a:r>
              <a:rPr lang="en-US" baseline="0" dirty="0" smtClean="0"/>
              <a:t>Edge Ports</a:t>
            </a:r>
          </a:p>
          <a:p>
            <a:pPr lvl="1"/>
            <a:r>
              <a:rPr lang="en-US" baseline="0" dirty="0" smtClean="0"/>
              <a:t>Link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edge port is basically the portfast setting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switch assumes these are edge ports which can be set immediately to send and receive traffic unless a BPDU is received</a:t>
            </a:r>
          </a:p>
          <a:p>
            <a:r>
              <a:rPr lang="en-US" baseline="0" dirty="0" smtClean="0"/>
              <a:t>If one is, then the port goes to a STP role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0" dirty="0" smtClean="0"/>
              <a:t>Link Type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link type is automatically set based on the duplex mode of a port</a:t>
            </a:r>
          </a:p>
          <a:p>
            <a:r>
              <a:rPr lang="en-US" dirty="0" smtClean="0"/>
              <a:t>A port that operates in full-duplex is assumed to be point-to-point</a:t>
            </a:r>
          </a:p>
          <a:p>
            <a:r>
              <a:rPr lang="en-US" dirty="0" smtClean="0"/>
              <a:t>While a half-duplex port is considered as a shared port by default</a:t>
            </a:r>
          </a:p>
          <a:p>
            <a:r>
              <a:rPr lang="en-US" dirty="0" smtClean="0"/>
              <a:t>Links that operate in full-duplex mode and are treated as point-to-point links by RSTP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allows them to transition immediately to the forwarding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STP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January 2013  article in Network World Scott Hogg</a:t>
            </a:r>
            <a:r>
              <a:rPr lang="en-US" baseline="0" dirty="0" smtClean="0"/>
              <a:t> c</a:t>
            </a:r>
            <a:r>
              <a:rPr lang="en-US" dirty="0" smtClean="0"/>
              <a:t>overed some common STP related problem</a:t>
            </a:r>
            <a:r>
              <a:rPr lang="en-US" baseline="0" dirty="0" smtClean="0"/>
              <a:t> you should be aware of</a:t>
            </a:r>
          </a:p>
          <a:p>
            <a:r>
              <a:rPr lang="en-US" baseline="0" dirty="0" smtClean="0"/>
              <a:t>Let’s see in a summarized form what he had to say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No Root Bridge Configured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</a:rPr>
              <a:t>Many organizations take spanning tree for granted and simply accept the default configuration settings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</a:rPr>
              <a:t>This leaves all switches in the environment using the default root bridge priority of 32768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</a:rPr>
              <a:t>If all switches have the same root bridge priority, the switch with the lowest MAC address will be elected as the root bridge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Root Bridge Configured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</a:rPr>
              <a:t>It is possible that a small access-layer switch with a low MAC address could be the STP root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</a:rPr>
              <a:t>This situation would add some performance overhead and make for longer convergence times because of the root bridge reelection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Root Bridge Configured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best practice to configure the main core switches with lower STP priorities so that one will be the root bridge and any other core bridges will have a slightly higher value and take over should the primary core bridge fail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6CEA7-B4C2-450E-A0C6-C578A4E8DEA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Broadcast Storm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broadcast storm occurs in a network with redundant connections when broadcasts and multicasts, which are treated as broadcasts by a switch, are flooded out each port, except the one on which it was received</a:t>
            </a:r>
          </a:p>
          <a:p>
            <a:pPr eaLnBrk="1" hangingPunct="1"/>
            <a:r>
              <a:rPr lang="en-US" dirty="0" smtClean="0"/>
              <a:t>For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Root Bridge Configured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tiered STP priorities configured on the switches determines which switch should be root bridge in the event of a bridge failure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the STP network behave in a more deterministic manner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Root Bridge Configured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first core Cisco switch configure the primary root switch with this command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Core-Sw1(config)# spanning-tree vlan 1-4096 root primary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second core Cisco switch configure the secondary root switch with this command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Core-Sw2(config)# spanning-tree vlan 1-4096 root secondary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Root Bridge Configured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 effect from these two commands will set the primary switch root bridge priority to 8192, and the secondary switch root bridge priority to 16384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STP Instead of RSTP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switches are capable of Rapid Spanning Tree Protocol</a:t>
            </a:r>
            <a:r>
              <a:rPr lang="en-US" sz="3200" b="0" i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 802.1w, but few network administrators have enabled it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RSTP vastly improves convergence times by using port roles, using a method of sending messages between bridges on designated ports, calculating alternate paths, and using faster timers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Blocked Uplinks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port was blocked as is common with STP,</a:t>
            </a:r>
            <a:r>
              <a:rPr lang="en-US" baseline="0" dirty="0" smtClean="0"/>
              <a:t> it cannot be used to carry traffic as in traffic aggregation</a:t>
            </a:r>
          </a:p>
          <a:p>
            <a:r>
              <a:rPr lang="en-US" dirty="0" smtClean="0"/>
              <a:t>There are several ways to do this such as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</a:rPr>
              <a:t>Port-channel/EtherChannel (LACP(IEEE 802.3ad), PAgP) or some form of multi-chassis port-channel (MC-LAG IEEE802.3AX/AY) or use Cisco Nexus switches with a virtual Port Channel (vPC)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Exceeding STP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networking environments supporting applications that rely on layer-2 connectivity across the entire network should be aware of this growth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organizations can experience problems if their topology exceeds STP's maximum dimensions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Exceeding STP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802.1D specifications recommends that a spanning tree have no more than seven bridge hops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easily occur when there are many daisy-chained switches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VTP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VTP can often create problems</a:t>
            </a:r>
            <a:r>
              <a:rPr lang="en-US" baseline="0" dirty="0" smtClean="0"/>
              <a:t> in large networks that span WAN links</a:t>
            </a:r>
          </a:p>
          <a:p>
            <a:r>
              <a:rPr lang="en-US" baseline="0" dirty="0" smtClean="0"/>
              <a:t>Many organizations will just set all switches to transparent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and HSRP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organizations have redundant core switches that are also the layer 3 default gateway for computers on the connected LANs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Hop Redundancy Protocols like HSRP, VRRP,GLBP, among others, provide default gateway redundancy for hosts that are configured with only a single default gateway IP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and HSRP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issue arises when the HSRP active default gateway is not the same Layer2/3 switch that is root of the STP for that VLAN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 non-optimal traffic paths which can lead to higher congestion on the inter-core-switch trunk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D208E-32E0-41C3-9EE0-F7B3971026A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Broadcast Storm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and HSRP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 that use a First Hop Redundancy Protocol should make sure that there is alignment between the active default gateway and the STP root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Portfast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Cisco’s Portfast setting brings</a:t>
            </a:r>
            <a:r>
              <a:rPr lang="en-US" baseline="0" dirty="0" smtClean="0"/>
              <a:t> up a link immediately without going through the STP steps</a:t>
            </a:r>
          </a:p>
          <a:p>
            <a:r>
              <a:rPr lang="en-US" baseline="0" dirty="0" smtClean="0"/>
              <a:t>By setting a port to Portfast you are promising the switch that you will never plug a switch into that port</a:t>
            </a:r>
          </a:p>
          <a:p>
            <a:r>
              <a:rPr lang="en-US" baseline="0" dirty="0" smtClean="0"/>
              <a:t>Mistakes happen, so Portfast should be combined with BPDU-Guard so that when this does occur the port is shutdown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Portfast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Cisco IOS global command to active this feature is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Core-Sw1(config)# spanning-tree portfast edge bpduguard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Cisco IOS interface configuration command to active this is</a:t>
            </a:r>
          </a:p>
          <a:p>
            <a:pPr lvl="1"/>
            <a:r>
              <a:rPr lang="en-US" sz="24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Core-Sw1(config-if)# spanning-tree bpduguard enable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Portfast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switch has any port-channels configured, then it is a good idea to configure EtherChannel guard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Cisco IOS global command to active this feature is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Core-Sw1(config)# spanning-tree etherchannel guard misconfig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Portfast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 should also use Root Guard on all access-switch ports connecting to servers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Cisco IOS interface configuration command to active this is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Core-Sw1(config-if)# spanning-tree guard root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 STP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Traditionally, spanning tree has used a 16-bit value for the link cost used by bridges for calculating the shortest path to the root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these older 16-bit metrics, a 10Mbps link would have a cost of 100 and a 1Gbps link would have a cost of 4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link speeds have outgrown these metrics and there are now a 32-bit long path cost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STP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newer 32-bit metrics, a 1Gbps link would have a cost of 20,000 a 10Gbps link would have a cost of 2,000 and a 100Gbps link would have a cost of 200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enable the long path cost on a Cisco switch, simply enter this global configuration command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Core-Sw1(config)# spanning-tree pathcost method long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STP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 occur when networks have a mix of switches that use the 16-bit and 32-bit path cost values</a:t>
            </a:r>
          </a:p>
          <a:p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it is important to be consistent in your configuration and strive to have all your network devices use the newer 32-bit long path cost metrics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</a:t>
            </a:r>
            <a:r>
              <a:rPr lang="en-US" baseline="0" dirty="0" smtClean="0"/>
              <a:t>Disabled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Occasionally we encounter a network where the spanning tree protocol has been purposely disabled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a network administrator felt that STP was not required because the network did not have any cabling loops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the network administrator felt that disabling STP would lead to faster layer</a:t>
            </a:r>
            <a:r>
              <a:rPr lang="en-US" sz="3200" b="0" i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convergence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Disabled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STP on modern switches does not add any noticeable overhead</a:t>
            </a:r>
          </a:p>
          <a:p>
            <a:pPr lvl="0"/>
            <a:r>
              <a:rPr lang="en-US" sz="3200" b="0" i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few configuration BPDUs per second does not significantly contribute to bandwidth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8949B-5FC3-4BFE-BDC5-FB9A6EB1447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Broadcast Storm Result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each switch forwards the broadcast traffic received from the other switch the devices on the network spend all of their time processing these endless broadcasts</a:t>
            </a:r>
          </a:p>
          <a:p>
            <a:pPr eaLnBrk="1" hangingPunct="1"/>
            <a:r>
              <a:rPr lang="en-US" dirty="0" smtClean="0"/>
              <a:t>As a result the network slows down so much as to appear to be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r>
              <a:rPr lang="en-US" baseline="0" dirty="0" smtClean="0"/>
              <a:t> a STP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r>
              <a:rPr lang="en-US" baseline="0" dirty="0" smtClean="0"/>
              <a:t> the source of an improperly working spanning tree is very difficult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first thing to do is to ensure STP is running on each switch</a:t>
            </a:r>
          </a:p>
          <a:p>
            <a:r>
              <a:rPr lang="en-US" baseline="0" dirty="0" smtClean="0"/>
              <a:t>To do this run the show spanning-tree command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r>
              <a:rPr lang="en-US" baseline="0" dirty="0" smtClean="0"/>
              <a:t> a STP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find the ports seeing the looping traffic</a:t>
            </a:r>
          </a:p>
          <a:p>
            <a:r>
              <a:rPr lang="en-US" dirty="0" smtClean="0"/>
              <a:t>Use the show interface command for this</a:t>
            </a:r>
          </a:p>
          <a:p>
            <a:r>
              <a:rPr lang="en-US" dirty="0" smtClean="0"/>
              <a:t>Look at the packets per second</a:t>
            </a:r>
            <a:r>
              <a:rPr lang="en-US" baseline="0" dirty="0" smtClean="0"/>
              <a:t> count for each port</a:t>
            </a:r>
          </a:p>
          <a:p>
            <a:r>
              <a:rPr lang="en-US" baseline="0" dirty="0" smtClean="0"/>
              <a:t>Write this 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r>
              <a:rPr lang="en-US" baseline="0" dirty="0" smtClean="0"/>
              <a:t> a STP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try to break the loop by disconnecting or shutting</a:t>
            </a:r>
            <a:r>
              <a:rPr lang="en-US" baseline="0" dirty="0" smtClean="0"/>
              <a:t> down ports involved one at a time</a:t>
            </a:r>
          </a:p>
          <a:p>
            <a:r>
              <a:rPr lang="en-US" baseline="0" dirty="0" smtClean="0"/>
              <a:t>Look to see if the switch backplane utilization drops after this</a:t>
            </a:r>
          </a:p>
          <a:p>
            <a:r>
              <a:rPr lang="en-US" baseline="0" dirty="0" smtClean="0"/>
              <a:t>If the change is small, then this is not the source, keep looking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r>
              <a:rPr lang="en-US" baseline="0" dirty="0" smtClean="0"/>
              <a:t> a STP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the loop is broken look for the reason for the loop by</a:t>
            </a:r>
          </a:p>
          <a:p>
            <a:pPr lvl="1"/>
            <a:r>
              <a:rPr lang="en-US" dirty="0" smtClean="0"/>
              <a:t>Does</a:t>
            </a:r>
            <a:r>
              <a:rPr lang="en-US" baseline="0" dirty="0" smtClean="0"/>
              <a:t> each switch know the correct STP root</a:t>
            </a:r>
          </a:p>
          <a:p>
            <a:pPr lvl="1"/>
            <a:r>
              <a:rPr lang="en-US" baseline="0" dirty="0" smtClean="0"/>
              <a:t>Is the root port correctly identified</a:t>
            </a:r>
          </a:p>
          <a:p>
            <a:pPr lvl="1"/>
            <a:r>
              <a:rPr lang="en-US" baseline="0" dirty="0" smtClean="0"/>
              <a:t>Are BPDUs being received on the root port and the blocking ports</a:t>
            </a:r>
          </a:p>
          <a:p>
            <a:pPr lvl="1"/>
            <a:r>
              <a:rPr lang="en-US" baseline="0" dirty="0" smtClean="0"/>
              <a:t>Are BPDUs being sent on nonroot designated 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proposed replacement for STP is TRILL</a:t>
            </a:r>
          </a:p>
          <a:p>
            <a:r>
              <a:rPr lang="en-US" dirty="0" smtClean="0"/>
              <a:t>This is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 Interconnect of Lots of Links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defined in RFC 5556 from May 2009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basic idea of TRILL is to replace STP by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layer routing protocol concepts to the data link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implemented by using devices called RBridges or Routing Bridges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 a combination of bridging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routing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RBridges run a link state protocol amongst themselves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doing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they are able to establish not just one but multiple paths through the Layer 2 network instead of the single path STP provides</a:t>
            </a:r>
            <a:endParaRPr lang="en-US" sz="3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 runs directly over Layer 2 it can be run without configuration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proposed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 will only apply to very large networks, such as data centers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VXLAN - Virtual Extensible LAN is a virtualization method that seeks to deal with the server virtualization scalability problems seen in very large data centers</a:t>
            </a:r>
          </a:p>
          <a:p>
            <a:r>
              <a:rPr lang="en-US" dirty="0" smtClean="0"/>
              <a:t>It adds a VLAN like header to the</a:t>
            </a:r>
            <a:r>
              <a:rPr lang="en-US" baseline="0" dirty="0" smtClean="0"/>
              <a:t> Ethernet frame</a:t>
            </a:r>
          </a:p>
          <a:p>
            <a:r>
              <a:rPr lang="en-US" dirty="0" smtClean="0"/>
              <a:t>This frame is then carried across the network at layer 3 using UDP</a:t>
            </a:r>
          </a:p>
          <a:p>
            <a:r>
              <a:rPr lang="en-US" dirty="0" smtClean="0"/>
              <a:t>This creates</a:t>
            </a:r>
            <a:r>
              <a:rPr lang="en-US" baseline="0" dirty="0" smtClean="0"/>
              <a:t> an overlay network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VXLAN was developed by VMware, Arista Networks and Cisco</a:t>
            </a:r>
          </a:p>
          <a:p>
            <a:r>
              <a:rPr lang="en-US" dirty="0" smtClean="0"/>
              <a:t>To carry the traffic a tunnel is created between two</a:t>
            </a:r>
            <a:r>
              <a:rPr lang="en-US" baseline="0" dirty="0" smtClean="0"/>
              <a:t> </a:t>
            </a:r>
            <a:r>
              <a:rPr lang="en-US" dirty="0" smtClean="0"/>
              <a:t>end points called VTEPs</a:t>
            </a:r>
            <a:r>
              <a:rPr lang="en-US" baseline="0" dirty="0" smtClean="0"/>
              <a:t> - </a:t>
            </a:r>
            <a:r>
              <a:rPr lang="en-US" dirty="0" smtClean="0"/>
              <a:t>Virtual Tunnel Endpoints</a:t>
            </a:r>
          </a:p>
          <a:p>
            <a:r>
              <a:rPr lang="en-US" dirty="0" smtClean="0"/>
              <a:t>Cisco explains these tunnels this</a:t>
            </a:r>
            <a:r>
              <a:rPr lang="en-US" baseline="0" dirty="0" smtClean="0"/>
              <a:t>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VXLAN uses VXLAN tunnel endpoint (VTEP) devices to map tenants’ end devices to VXLAN segments and to perform VXLAN encapsulation and de-encapsulation</a:t>
            </a:r>
          </a:p>
          <a:p>
            <a:pPr lvl="1"/>
            <a:r>
              <a:rPr lang="en-US" dirty="0" smtClean="0"/>
              <a:t>Each VTEP function has two interfaces: One is a switch interface on the local LAN segment to support local endpoint communication through bridging, and the other is an IP interface to the transport IP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9482</TotalTime>
  <Words>4571</Words>
  <Application>Microsoft Office PowerPoint</Application>
  <PresentationFormat>On-screen Show (4:3)</PresentationFormat>
  <Paragraphs>604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CiscoAcademy</vt:lpstr>
      <vt:lpstr>STP</vt:lpstr>
      <vt:lpstr>Objectives</vt:lpstr>
      <vt:lpstr>Redundancy</vt:lpstr>
      <vt:lpstr>Redundancy</vt:lpstr>
      <vt:lpstr>Redundant Switched Topology</vt:lpstr>
      <vt:lpstr>Problems With Redundancy</vt:lpstr>
      <vt:lpstr>Broadcast Storm</vt:lpstr>
      <vt:lpstr>Broadcast Storm</vt:lpstr>
      <vt:lpstr>Broadcast Storm Result</vt:lpstr>
      <vt:lpstr>Multiple Frame Transmissions</vt:lpstr>
      <vt:lpstr>Multiple Frame Transmissions</vt:lpstr>
      <vt:lpstr>Multiple Frame Transmissions</vt:lpstr>
      <vt:lpstr>Spanning-Tree Protocol</vt:lpstr>
      <vt:lpstr>Spanning-Tree Protocol</vt:lpstr>
      <vt:lpstr>Spanning-Tree Protocol</vt:lpstr>
      <vt:lpstr>Algorhyme</vt:lpstr>
      <vt:lpstr>Spanning-Tree Protocol</vt:lpstr>
      <vt:lpstr>Spanning-Tree Protocol</vt:lpstr>
      <vt:lpstr>STP Nomenclature</vt:lpstr>
      <vt:lpstr>Root Bridge</vt:lpstr>
      <vt:lpstr>Root Bridge</vt:lpstr>
      <vt:lpstr>Bridge IDs</vt:lpstr>
      <vt:lpstr>Selecting the Root Bridge</vt:lpstr>
      <vt:lpstr>Selecting the Root Bridge</vt:lpstr>
      <vt:lpstr>Selecting the Root Bridge</vt:lpstr>
      <vt:lpstr>Selecting the Root Bridge</vt:lpstr>
      <vt:lpstr>Selecting the Root Bridge</vt:lpstr>
      <vt:lpstr>Selecting the Root Bridge</vt:lpstr>
      <vt:lpstr>Selecting the Root Bridge</vt:lpstr>
      <vt:lpstr>Selecting the Root Bridge</vt:lpstr>
      <vt:lpstr>Path Cost</vt:lpstr>
      <vt:lpstr>Types of Ports</vt:lpstr>
      <vt:lpstr>Types of Ports</vt:lpstr>
      <vt:lpstr>Types of Ports</vt:lpstr>
      <vt:lpstr>Types of Ports</vt:lpstr>
      <vt:lpstr>Types of Ports</vt:lpstr>
      <vt:lpstr>Types of Ports</vt:lpstr>
      <vt:lpstr>BPDU</vt:lpstr>
      <vt:lpstr>Bridge Protocol Data Unit</vt:lpstr>
      <vt:lpstr>Lab</vt:lpstr>
      <vt:lpstr>STP Operation</vt:lpstr>
      <vt:lpstr>STP Operation</vt:lpstr>
      <vt:lpstr>Lab</vt:lpstr>
      <vt:lpstr>A Problem with STP</vt:lpstr>
      <vt:lpstr>A Problem with STP</vt:lpstr>
      <vt:lpstr>A Problem with STP</vt:lpstr>
      <vt:lpstr>Spanning Tree Port States</vt:lpstr>
      <vt:lpstr>A Problem with STP</vt:lpstr>
      <vt:lpstr>A Solution to the Problem</vt:lpstr>
      <vt:lpstr>STP Convergence</vt:lpstr>
      <vt:lpstr>Elect a Root Bridge</vt:lpstr>
      <vt:lpstr>Elect Root Ports</vt:lpstr>
      <vt:lpstr>Set Remaining Ports</vt:lpstr>
      <vt:lpstr>Set Remaining Ports</vt:lpstr>
      <vt:lpstr>STP Topology Change</vt:lpstr>
      <vt:lpstr>Lab</vt:lpstr>
      <vt:lpstr>Newer Versions of STP</vt:lpstr>
      <vt:lpstr>RSTP</vt:lpstr>
      <vt:lpstr>RSTP Ports</vt:lpstr>
      <vt:lpstr>RSTP Ports</vt:lpstr>
      <vt:lpstr>RSTP Port Roles</vt:lpstr>
      <vt:lpstr>Rapid Transition</vt:lpstr>
      <vt:lpstr>Edge Port</vt:lpstr>
      <vt:lpstr>Link Type </vt:lpstr>
      <vt:lpstr>Link Type</vt:lpstr>
      <vt:lpstr>Common STP Mistakes</vt:lpstr>
      <vt:lpstr>No Root Bridge Configured</vt:lpstr>
      <vt:lpstr>No Root Bridge Configured</vt:lpstr>
      <vt:lpstr>No Root Bridge Configured</vt:lpstr>
      <vt:lpstr>No Root Bridge Configured</vt:lpstr>
      <vt:lpstr>No Root Bridge Configured</vt:lpstr>
      <vt:lpstr>No Root Bridge Configured</vt:lpstr>
      <vt:lpstr>Use of STP Instead of RSTP</vt:lpstr>
      <vt:lpstr>Blocked Uplinks</vt:lpstr>
      <vt:lpstr>Exceeding STP Dimensions</vt:lpstr>
      <vt:lpstr>Exceeding STP Dimensions</vt:lpstr>
      <vt:lpstr>VTP Domains</vt:lpstr>
      <vt:lpstr>STP and HSRP</vt:lpstr>
      <vt:lpstr>STP and HSRP</vt:lpstr>
      <vt:lpstr>STP and HSRP</vt:lpstr>
      <vt:lpstr>Use of Portfast</vt:lpstr>
      <vt:lpstr>Use of Portfast</vt:lpstr>
      <vt:lpstr>Use of Portfast</vt:lpstr>
      <vt:lpstr>Use of Portfast</vt:lpstr>
      <vt:lpstr>Inconsistent STP Metrics</vt:lpstr>
      <vt:lpstr>Inconsistent STP Metrics</vt:lpstr>
      <vt:lpstr>Inconsistent STP Metrics</vt:lpstr>
      <vt:lpstr>STP Disabled</vt:lpstr>
      <vt:lpstr>STP Disabled</vt:lpstr>
      <vt:lpstr>Troubleshooting a STP Loop</vt:lpstr>
      <vt:lpstr>Troubleshooting a STP Loop</vt:lpstr>
      <vt:lpstr>Troubleshooting a STP Loop</vt:lpstr>
      <vt:lpstr>Troubleshooting a STP Loop</vt:lpstr>
      <vt:lpstr>TRILL</vt:lpstr>
      <vt:lpstr>TRILL</vt:lpstr>
      <vt:lpstr>TRILL</vt:lpstr>
      <vt:lpstr>VXLAN</vt:lpstr>
      <vt:lpstr>VXLAN</vt:lpstr>
      <vt:lpstr>VXLAN</vt:lpstr>
      <vt:lpstr>VXLAN</vt:lpstr>
      <vt:lpstr>VXLAN</vt:lpstr>
      <vt:lpstr>VXLAN</vt:lpstr>
      <vt:lpstr>VXLAN</vt:lpstr>
      <vt:lpstr>VXLAN</vt:lpstr>
      <vt:lpstr>VXLAN</vt:lpstr>
      <vt:lpstr>VXLAN</vt:lpstr>
      <vt:lpstr>VXLAN</vt:lpstr>
      <vt:lpstr>VXLAN</vt:lpstr>
      <vt:lpstr>Troubleshooting STP</vt:lpstr>
      <vt:lpstr>Lab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STP</dc:title>
  <dc:creator>Kenneth M. Chipps Ph.D.</dc:creator>
  <cp:lastModifiedBy>Kenneth M. Chipps Ph.D.</cp:lastModifiedBy>
  <cp:revision>257</cp:revision>
  <dcterms:created xsi:type="dcterms:W3CDTF">2003-05-01T16:03:04Z</dcterms:created>
  <dcterms:modified xsi:type="dcterms:W3CDTF">2015-06-10T15:44:17Z</dcterms:modified>
</cp:coreProperties>
</file>