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8"/>
  </p:notesMasterIdLst>
  <p:sldIdLst>
    <p:sldId id="565" r:id="rId2"/>
    <p:sldId id="481" r:id="rId3"/>
    <p:sldId id="482" r:id="rId4"/>
    <p:sldId id="483" r:id="rId5"/>
    <p:sldId id="484" r:id="rId6"/>
    <p:sldId id="488" r:id="rId7"/>
    <p:sldId id="489" r:id="rId8"/>
    <p:sldId id="490" r:id="rId9"/>
    <p:sldId id="491" r:id="rId10"/>
    <p:sldId id="536" r:id="rId11"/>
    <p:sldId id="561" r:id="rId12"/>
    <p:sldId id="562" r:id="rId13"/>
    <p:sldId id="563" r:id="rId14"/>
    <p:sldId id="493" r:id="rId15"/>
    <p:sldId id="514" r:id="rId16"/>
    <p:sldId id="516" r:id="rId17"/>
    <p:sldId id="515" r:id="rId18"/>
    <p:sldId id="554" r:id="rId19"/>
    <p:sldId id="564" r:id="rId20"/>
    <p:sldId id="517" r:id="rId21"/>
    <p:sldId id="537" r:id="rId22"/>
    <p:sldId id="539" r:id="rId23"/>
    <p:sldId id="538" r:id="rId24"/>
    <p:sldId id="519" r:id="rId25"/>
    <p:sldId id="520" r:id="rId26"/>
    <p:sldId id="500" r:id="rId27"/>
    <p:sldId id="501" r:id="rId28"/>
    <p:sldId id="502" r:id="rId29"/>
    <p:sldId id="542" r:id="rId30"/>
    <p:sldId id="553" r:id="rId31"/>
    <p:sldId id="547" r:id="rId32"/>
    <p:sldId id="544" r:id="rId33"/>
    <p:sldId id="545" r:id="rId34"/>
    <p:sldId id="543" r:id="rId35"/>
    <p:sldId id="546" r:id="rId36"/>
    <p:sldId id="548" r:id="rId37"/>
    <p:sldId id="549" r:id="rId38"/>
    <p:sldId id="555" r:id="rId39"/>
    <p:sldId id="556" r:id="rId40"/>
    <p:sldId id="550" r:id="rId41"/>
    <p:sldId id="552" r:id="rId42"/>
    <p:sldId id="551" r:id="rId43"/>
    <p:sldId id="557" r:id="rId44"/>
    <p:sldId id="558" r:id="rId45"/>
    <p:sldId id="559" r:id="rId46"/>
    <p:sldId id="560" r:id="rId47"/>
    <p:sldId id="503" r:id="rId48"/>
    <p:sldId id="521" r:id="rId49"/>
    <p:sldId id="522" r:id="rId50"/>
    <p:sldId id="524" r:id="rId51"/>
    <p:sldId id="523" r:id="rId52"/>
    <p:sldId id="506" r:id="rId53"/>
    <p:sldId id="525" r:id="rId54"/>
    <p:sldId id="526" r:id="rId55"/>
    <p:sldId id="527" r:id="rId56"/>
    <p:sldId id="529" r:id="rId57"/>
    <p:sldId id="528" r:id="rId58"/>
    <p:sldId id="533" r:id="rId59"/>
    <p:sldId id="531" r:id="rId60"/>
    <p:sldId id="541" r:id="rId61"/>
    <p:sldId id="530" r:id="rId62"/>
    <p:sldId id="509" r:id="rId63"/>
    <p:sldId id="507" r:id="rId64"/>
    <p:sldId id="508" r:id="rId65"/>
    <p:sldId id="512" r:id="rId66"/>
    <p:sldId id="535"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39" autoAdjust="0"/>
  </p:normalViewPr>
  <p:slideViewPr>
    <p:cSldViewPr>
      <p:cViewPr varScale="1">
        <p:scale>
          <a:sx n="58" d="100"/>
          <a:sy n="58" d="100"/>
        </p:scale>
        <p:origin x="-768" y="-84"/>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defRPr>
            </a:lvl1pPr>
          </a:lstStyle>
          <a:p>
            <a:pPr>
              <a:defRPr/>
            </a:pPr>
            <a:endParaRPr lang="en-US" dirty="0"/>
          </a:p>
        </p:txBody>
      </p:sp>
      <p:sp>
        <p:nvSpPr>
          <p:cNvPr id="138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Times New Roman" pitchFamily="18"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017C9F8-6F60-4546-A11C-6BF616766406}" type="slidenum">
              <a:rPr lang="en-US"/>
              <a:pPr>
                <a:defRPr/>
              </a:pPr>
              <a:t>‹#›</a:t>
            </a:fld>
            <a:endParaRPr lang="en-US" dirty="0"/>
          </a:p>
        </p:txBody>
      </p:sp>
    </p:spTree>
    <p:extLst>
      <p:ext uri="{BB962C8B-B14F-4D97-AF65-F5344CB8AC3E}">
        <p14:creationId xmlns:p14="http://schemas.microsoft.com/office/powerpoint/2010/main" val="1630460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52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2667000" y="6245225"/>
            <a:ext cx="3810000" cy="476250"/>
          </a:xfrm>
        </p:spPr>
        <p:txBody>
          <a:bodyPr/>
          <a:lstStyle>
            <a:lvl1pPr>
              <a:defRPr sz="1400" dirty="0"/>
            </a:lvl1pPr>
          </a:lstStyle>
          <a:p>
            <a:pPr>
              <a:defRPr/>
            </a:pPr>
            <a:r>
              <a:rPr lang="en-US" smtClean="0"/>
              <a:t>Copyright 2008-2015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E090D99-A8E9-451F-BB7E-604471D52A4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9E8C0B-0F9C-4E67-B182-29CC711EEE6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105EFB-A2DB-4C9D-9E61-8A715E58E00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EBC60FE-66B0-40EE-A525-1DB84F59D63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FCFFBA-E63A-4554-AFA0-79D65B19207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DAE3D8-E2DB-452F-B617-6686889251E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AD6013-2053-46BF-B5AF-A2CFBC96FF5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D9E2BD-FCC1-465F-B935-242FD8534E2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A365395-398D-4EBD-B935-18DA01AD78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E50F59E5-2BB9-4FC2-8A9C-C1D624CDBE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72E7DE3-4388-4086-8021-81C8419E25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B3E53D2-E510-43FC-AA7A-8006655CB61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2008-2015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5A90586-734D-49C3-BCB8-6C58DF1A0B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p>
        </p:txBody>
      </p:sp>
      <p:sp>
        <p:nvSpPr>
          <p:cNvPr id="542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a:lvl1pPr>
          </a:lstStyle>
          <a:p>
            <a:pPr>
              <a:defRPr/>
            </a:pPr>
            <a:r>
              <a:rPr lang="en-US" smtClean="0"/>
              <a:t>Copyright 2008-2015 Kenneth M. Chipps Ph.D. www.chipps.com</a:t>
            </a:r>
            <a:endParaRPr lang="en-US" dirty="0"/>
          </a:p>
        </p:txBody>
      </p:sp>
      <p:sp>
        <p:nvSpPr>
          <p:cNvPr id="542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E448D4-E664-4CAB-A123-F9ADC9E9A83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VLANs</a:t>
            </a:r>
            <a:endParaRPr lang="en-US" dirty="0"/>
          </a:p>
        </p:txBody>
      </p:sp>
      <p:sp>
        <p:nvSpPr>
          <p:cNvPr id="3" name="Subtitle 2"/>
          <p:cNvSpPr>
            <a:spLocks noGrp="1"/>
          </p:cNvSpPr>
          <p:nvPr>
            <p:ph type="subTitle" idx="1"/>
          </p:nvPr>
        </p:nvSpPr>
        <p:spPr/>
        <p:txBody>
          <a:bodyPr/>
          <a:lstStyle/>
          <a:p>
            <a:r>
              <a:rPr lang="en-US" sz="2400" dirty="0" smtClean="0"/>
              <a:t>Last Update </a:t>
            </a:r>
            <a:r>
              <a:rPr lang="en-US" sz="2400" dirty="0" smtClean="0"/>
              <a:t>2015.05.12</a:t>
            </a:r>
            <a:endParaRPr lang="en-US" sz="2400" dirty="0" smtClean="0"/>
          </a:p>
          <a:p>
            <a:r>
              <a:rPr lang="en-US" sz="2400" dirty="0" smtClean="0"/>
              <a:t>1.9.0</a:t>
            </a:r>
            <a:endParaRPr lang="en-US" sz="2400" dirty="0" smtClean="0"/>
          </a:p>
        </p:txBody>
      </p:sp>
      <p:sp>
        <p:nvSpPr>
          <p:cNvPr id="4" name="Slide Number Placeholder 3"/>
          <p:cNvSpPr>
            <a:spLocks noGrp="1"/>
          </p:cNvSpPr>
          <p:nvPr>
            <p:ph type="sldNum" sz="quarter" idx="12"/>
          </p:nvPr>
        </p:nvSpPr>
        <p:spPr/>
        <p:txBody>
          <a:bodyPr/>
          <a:lstStyle/>
          <a:p>
            <a:fld id="{42EA3B9E-2404-4367-A734-1461D95241CD}" type="slidenum">
              <a:rPr lang="en-US" smtClean="0"/>
              <a:pPr/>
              <a:t>1</a:t>
            </a:fld>
            <a:endParaRPr lang="en-US" dirty="0"/>
          </a:p>
        </p:txBody>
      </p:sp>
      <p:sp>
        <p:nvSpPr>
          <p:cNvPr id="5" name="Footer Placeholder 4"/>
          <p:cNvSpPr>
            <a:spLocks noGrp="1"/>
          </p:cNvSpPr>
          <p:nvPr>
            <p:ph type="ftr" sz="quarter" idx="11"/>
          </p:nvPr>
        </p:nvSpPr>
        <p:spPr>
          <a:xfrm>
            <a:off x="2667000" y="6245225"/>
            <a:ext cx="4114800" cy="476250"/>
          </a:xfrm>
        </p:spPr>
        <p:txBody>
          <a:bodyPr/>
          <a:lstStyle/>
          <a:p>
            <a:r>
              <a:rPr lang="en-US" dirty="0" smtClean="0"/>
              <a:t>Copyright </a:t>
            </a:r>
            <a:r>
              <a:rPr lang="en-US" dirty="0" smtClean="0"/>
              <a:t>2008-2015 </a:t>
            </a:r>
            <a:r>
              <a:rPr lang="en-US" dirty="0" smtClean="0"/>
              <a:t>Kenneth M. </a:t>
            </a:r>
            <a:r>
              <a:rPr lang="en-US" dirty="0" err="1" smtClean="0"/>
              <a:t>Chipps</a:t>
            </a:r>
            <a:r>
              <a:rPr lang="en-US" dirty="0" smtClean="0"/>
              <a:t> Ph.D. www.chipps.com</a:t>
            </a:r>
            <a:endParaRPr lang="en-US" dirty="0"/>
          </a:p>
        </p:txBody>
      </p:sp>
    </p:spTree>
    <p:extLst>
      <p:ext uri="{BB962C8B-B14F-4D97-AF65-F5344CB8AC3E}">
        <p14:creationId xmlns:p14="http://schemas.microsoft.com/office/powerpoint/2010/main" val="17164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Management</a:t>
            </a:r>
            <a:endParaRPr lang="en-US" dirty="0"/>
          </a:p>
        </p:txBody>
      </p:sp>
      <p:sp>
        <p:nvSpPr>
          <p:cNvPr id="3" name="Content Placeholder 2"/>
          <p:cNvSpPr>
            <a:spLocks noGrp="1"/>
          </p:cNvSpPr>
          <p:nvPr>
            <p:ph idx="1"/>
          </p:nvPr>
        </p:nvSpPr>
        <p:spPr/>
        <p:txBody>
          <a:bodyPr/>
          <a:lstStyle/>
          <a:p>
            <a:pPr rtl="0" eaLnBrk="0" fontAlgn="base" hangingPunct="0"/>
            <a:r>
              <a:rPr lang="en-US" sz="3200" baseline="0" dirty="0" smtClean="0">
                <a:solidFill>
                  <a:schemeClr val="tx1"/>
                </a:solidFill>
                <a:latin typeface="+mn-lt"/>
                <a:ea typeface="+mn-ea"/>
                <a:cs typeface="+mn-cs"/>
              </a:rPr>
              <a:t>One can also look at a VLAN in terms of the use, such as</a:t>
            </a:r>
            <a:endParaRPr lang="en-US" sz="3200" dirty="0" smtClean="0"/>
          </a:p>
          <a:p>
            <a:pPr lvl="1" rtl="0" eaLnBrk="0" fontAlgn="base" hangingPunct="0"/>
            <a:r>
              <a:rPr lang="en-US" sz="2800" dirty="0" smtClean="0">
                <a:solidFill>
                  <a:schemeClr val="tx1"/>
                </a:solidFill>
                <a:latin typeface="+mn-lt"/>
                <a:ea typeface="+mn-ea"/>
                <a:cs typeface="+mn-cs"/>
              </a:rPr>
              <a:t>Data</a:t>
            </a:r>
            <a:endParaRPr lang="en-US" dirty="0" smtClean="0"/>
          </a:p>
          <a:p>
            <a:pPr lvl="1" rtl="0" eaLnBrk="0" fontAlgn="base" hangingPunct="0"/>
            <a:r>
              <a:rPr lang="en-US" sz="2800" dirty="0" smtClean="0">
                <a:solidFill>
                  <a:schemeClr val="tx1"/>
                </a:solidFill>
                <a:latin typeface="+mn-lt"/>
                <a:ea typeface="+mn-ea"/>
                <a:cs typeface="+mn-cs"/>
              </a:rPr>
              <a:t>Voice</a:t>
            </a:r>
            <a:endParaRPr lang="en-US" dirty="0" smtClean="0"/>
          </a:p>
          <a:p>
            <a:pPr lvl="1" rtl="0" eaLnBrk="0" fontAlgn="base" hangingPunct="0"/>
            <a:r>
              <a:rPr lang="en-US" sz="2800" dirty="0" smtClean="0">
                <a:solidFill>
                  <a:schemeClr val="tx1"/>
                </a:solidFill>
                <a:latin typeface="+mn-lt"/>
                <a:ea typeface="+mn-ea"/>
                <a:cs typeface="+mn-cs"/>
              </a:rPr>
              <a:t>Video</a:t>
            </a:r>
            <a:endParaRPr lang="en-US" dirty="0" smtClean="0"/>
          </a:p>
          <a:p>
            <a:pPr lvl="1" rtl="0" eaLnBrk="0" fontAlgn="base" hangingPunct="0"/>
            <a:r>
              <a:rPr lang="en-US" sz="2800" dirty="0" smtClean="0">
                <a:solidFill>
                  <a:schemeClr val="tx1"/>
                </a:solidFill>
                <a:latin typeface="+mn-lt"/>
                <a:ea typeface="+mn-ea"/>
                <a:cs typeface="+mn-cs"/>
              </a:rPr>
              <a:t>Management</a:t>
            </a:r>
          </a:p>
          <a:p>
            <a:pPr lvl="0" rtl="0" eaLnBrk="0" fontAlgn="base" hangingPunct="0"/>
            <a:r>
              <a:rPr lang="en-US" dirty="0" smtClean="0"/>
              <a:t>This use might be for ease of network management or for QoS reasons</a:t>
            </a:r>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9219" name="Rectangle 2"/>
          <p:cNvSpPr>
            <a:spLocks noGrp="1" noChangeArrowheads="1"/>
          </p:cNvSpPr>
          <p:nvPr>
            <p:ph type="title"/>
          </p:nvPr>
        </p:nvSpPr>
        <p:spPr/>
        <p:txBody>
          <a:bodyPr/>
          <a:lstStyle/>
          <a:p>
            <a:pPr eaLnBrk="1" hangingPunct="1"/>
            <a:r>
              <a:rPr lang="en-US" dirty="0" smtClean="0"/>
              <a:t>Control of Broadcast Traffic</a:t>
            </a:r>
          </a:p>
        </p:txBody>
      </p:sp>
      <p:sp>
        <p:nvSpPr>
          <p:cNvPr id="9220" name="Rectangle 3"/>
          <p:cNvSpPr>
            <a:spLocks noGrp="1" noChangeArrowheads="1"/>
          </p:cNvSpPr>
          <p:nvPr>
            <p:ph type="body" idx="1"/>
          </p:nvPr>
        </p:nvSpPr>
        <p:spPr/>
        <p:txBody>
          <a:bodyPr/>
          <a:lstStyle/>
          <a:p>
            <a:pPr eaLnBrk="1" hangingPunct="1">
              <a:lnSpc>
                <a:spcPct val="90000"/>
              </a:lnSpc>
            </a:pPr>
            <a:r>
              <a:rPr lang="en-US" dirty="0" smtClean="0"/>
              <a:t>Layer 3 devices block broadcasts from traveling between network segments</a:t>
            </a:r>
          </a:p>
          <a:p>
            <a:pPr eaLnBrk="1" hangingPunct="1">
              <a:lnSpc>
                <a:spcPct val="90000"/>
              </a:lnSpc>
            </a:pPr>
            <a:r>
              <a:rPr lang="en-US" dirty="0" smtClean="0"/>
              <a:t>However, in a flat, switched – using layer 2 switches -  network, broadcasts travel throughout the entire network and are seen by every PC connected to the wire</a:t>
            </a:r>
          </a:p>
          <a:p>
            <a:pPr eaLnBrk="1" hangingPunct="1">
              <a:lnSpc>
                <a:spcPct val="90000"/>
              </a:lnSpc>
            </a:pPr>
            <a:r>
              <a:rPr lang="en-US" dirty="0" smtClean="0"/>
              <a:t>In a large LAN, broadcasts can overwhelm the network and eventually lead to network failure</a:t>
            </a:r>
          </a:p>
        </p:txBody>
      </p:sp>
      <p:sp>
        <p:nvSpPr>
          <p:cNvPr id="9221" name="Slide Number Placeholder 5"/>
          <p:cNvSpPr>
            <a:spLocks noGrp="1"/>
          </p:cNvSpPr>
          <p:nvPr>
            <p:ph type="sldNum" sz="quarter" idx="12"/>
          </p:nvPr>
        </p:nvSpPr>
        <p:spPr>
          <a:noFill/>
        </p:spPr>
        <p:txBody>
          <a:bodyPr/>
          <a:lstStyle/>
          <a:p>
            <a:fld id="{A5DC0ABD-4CFE-4B27-B6A8-5A3E080778BA}" type="slidenum">
              <a:rPr lang="en-US"/>
              <a:pPr/>
              <a:t>11</a:t>
            </a:fld>
            <a:endParaRPr lang="en-US" dirty="0"/>
          </a:p>
        </p:txBody>
      </p:sp>
    </p:spTree>
    <p:extLst>
      <p:ext uri="{BB962C8B-B14F-4D97-AF65-F5344CB8AC3E}">
        <p14:creationId xmlns:p14="http://schemas.microsoft.com/office/powerpoint/2010/main" val="1455968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10243" name="Rectangle 2"/>
          <p:cNvSpPr>
            <a:spLocks noGrp="1" noChangeArrowheads="1"/>
          </p:cNvSpPr>
          <p:nvPr>
            <p:ph type="title"/>
          </p:nvPr>
        </p:nvSpPr>
        <p:spPr/>
        <p:txBody>
          <a:bodyPr/>
          <a:lstStyle/>
          <a:p>
            <a:pPr eaLnBrk="1" hangingPunct="1"/>
            <a:r>
              <a:rPr lang="en-US" dirty="0" smtClean="0"/>
              <a:t>Control of Broadcast Traffic</a:t>
            </a:r>
          </a:p>
        </p:txBody>
      </p:sp>
      <p:sp>
        <p:nvSpPr>
          <p:cNvPr id="10244" name="Rectangle 3"/>
          <p:cNvSpPr>
            <a:spLocks noGrp="1" noChangeArrowheads="1"/>
          </p:cNvSpPr>
          <p:nvPr>
            <p:ph type="body" idx="1"/>
          </p:nvPr>
        </p:nvSpPr>
        <p:spPr/>
        <p:txBody>
          <a:bodyPr/>
          <a:lstStyle/>
          <a:p>
            <a:pPr eaLnBrk="1" hangingPunct="1">
              <a:lnSpc>
                <a:spcPct val="90000"/>
              </a:lnSpc>
            </a:pPr>
            <a:r>
              <a:rPr lang="en-US" dirty="0" smtClean="0"/>
              <a:t>By dividing switch ports into VLANs, separate broadcast domains are created without using layer 3 devices</a:t>
            </a:r>
          </a:p>
          <a:p>
            <a:pPr eaLnBrk="1" hangingPunct="1"/>
            <a:r>
              <a:rPr lang="en-US" dirty="0" smtClean="0"/>
              <a:t>For example, a single switch, that supports this function, with say 24 ports</a:t>
            </a:r>
          </a:p>
          <a:p>
            <a:pPr eaLnBrk="1" hangingPunct="1"/>
            <a:r>
              <a:rPr lang="en-US" dirty="0" smtClean="0"/>
              <a:t>Ports 1 through 12 would be on one VLAN and users on ports 13 through 24 would be on another VLAN</a:t>
            </a:r>
          </a:p>
        </p:txBody>
      </p:sp>
      <p:sp>
        <p:nvSpPr>
          <p:cNvPr id="10245" name="Slide Number Placeholder 5"/>
          <p:cNvSpPr>
            <a:spLocks noGrp="1"/>
          </p:cNvSpPr>
          <p:nvPr>
            <p:ph type="sldNum" sz="quarter" idx="12"/>
          </p:nvPr>
        </p:nvSpPr>
        <p:spPr>
          <a:noFill/>
        </p:spPr>
        <p:txBody>
          <a:bodyPr/>
          <a:lstStyle/>
          <a:p>
            <a:fld id="{49154747-3B51-470A-A706-A688F605BCC9}" type="slidenum">
              <a:rPr lang="en-US"/>
              <a:pPr/>
              <a:t>12</a:t>
            </a:fld>
            <a:endParaRPr lang="en-US" dirty="0"/>
          </a:p>
        </p:txBody>
      </p:sp>
    </p:spTree>
    <p:extLst>
      <p:ext uri="{BB962C8B-B14F-4D97-AF65-F5344CB8AC3E}">
        <p14:creationId xmlns:p14="http://schemas.microsoft.com/office/powerpoint/2010/main" val="3883331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11267" name="Rectangle 2"/>
          <p:cNvSpPr>
            <a:spLocks noGrp="1" noChangeArrowheads="1"/>
          </p:cNvSpPr>
          <p:nvPr>
            <p:ph type="title"/>
          </p:nvPr>
        </p:nvSpPr>
        <p:spPr/>
        <p:txBody>
          <a:bodyPr/>
          <a:lstStyle/>
          <a:p>
            <a:pPr eaLnBrk="1" hangingPunct="1"/>
            <a:r>
              <a:rPr lang="en-US" dirty="0" smtClean="0"/>
              <a:t>Control of Broadcast Traffic</a:t>
            </a:r>
          </a:p>
        </p:txBody>
      </p:sp>
      <p:sp>
        <p:nvSpPr>
          <p:cNvPr id="11268" name="Rectangle 3"/>
          <p:cNvSpPr>
            <a:spLocks noGrp="1" noChangeArrowheads="1"/>
          </p:cNvSpPr>
          <p:nvPr>
            <p:ph type="body" idx="1"/>
          </p:nvPr>
        </p:nvSpPr>
        <p:spPr/>
        <p:txBody>
          <a:bodyPr/>
          <a:lstStyle/>
          <a:p>
            <a:pPr eaLnBrk="1" hangingPunct="1"/>
            <a:r>
              <a:rPr lang="en-US" dirty="0" smtClean="0"/>
              <a:t>Using this scenario, if all groups were generating the same amount of broadcast traffic, you would cut the broadcasts seen by each switch port in half, without having to buy any additional switches</a:t>
            </a:r>
          </a:p>
        </p:txBody>
      </p:sp>
      <p:sp>
        <p:nvSpPr>
          <p:cNvPr id="11269" name="Slide Number Placeholder 5"/>
          <p:cNvSpPr>
            <a:spLocks noGrp="1"/>
          </p:cNvSpPr>
          <p:nvPr>
            <p:ph type="sldNum" sz="quarter" idx="12"/>
          </p:nvPr>
        </p:nvSpPr>
        <p:spPr>
          <a:noFill/>
        </p:spPr>
        <p:txBody>
          <a:bodyPr/>
          <a:lstStyle/>
          <a:p>
            <a:fld id="{FA274214-775E-4DD8-B987-70D5D38BB6F6}" type="slidenum">
              <a:rPr lang="en-US"/>
              <a:pPr/>
              <a:t>13</a:t>
            </a:fld>
            <a:endParaRPr lang="en-US" dirty="0"/>
          </a:p>
        </p:txBody>
      </p:sp>
    </p:spTree>
    <p:extLst>
      <p:ext uri="{BB962C8B-B14F-4D97-AF65-F5344CB8AC3E}">
        <p14:creationId xmlns:p14="http://schemas.microsoft.com/office/powerpoint/2010/main" val="1747781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18435" name="Rectangle 2"/>
          <p:cNvSpPr>
            <a:spLocks noGrp="1" noChangeArrowheads="1"/>
          </p:cNvSpPr>
          <p:nvPr>
            <p:ph type="title"/>
          </p:nvPr>
        </p:nvSpPr>
        <p:spPr/>
        <p:txBody>
          <a:bodyPr/>
          <a:lstStyle/>
          <a:p>
            <a:pPr eaLnBrk="1" hangingPunct="1"/>
            <a:r>
              <a:rPr lang="en-US" dirty="0" smtClean="0"/>
              <a:t>VLANs</a:t>
            </a:r>
          </a:p>
        </p:txBody>
      </p:sp>
      <p:pic>
        <p:nvPicPr>
          <p:cNvPr id="18436" name="Picture 3"/>
          <p:cNvPicPr>
            <a:picLocks noChangeAspect="1" noChangeArrowheads="1"/>
          </p:cNvPicPr>
          <p:nvPr/>
        </p:nvPicPr>
        <p:blipFill>
          <a:blip r:embed="rId2" cstate="print"/>
          <a:srcRect/>
          <a:stretch>
            <a:fillRect/>
          </a:stretch>
        </p:blipFill>
        <p:spPr bwMode="auto">
          <a:xfrm>
            <a:off x="2133600" y="1600200"/>
            <a:ext cx="4876800" cy="3016250"/>
          </a:xfrm>
          <a:prstGeom prst="rect">
            <a:avLst/>
          </a:prstGeom>
          <a:noFill/>
          <a:ln w="9525">
            <a:noFill/>
            <a:miter lim="800000"/>
            <a:headEnd/>
            <a:tailEnd/>
          </a:ln>
        </p:spPr>
      </p:pic>
      <p:sp>
        <p:nvSpPr>
          <p:cNvPr id="18438" name="Slide Number Placeholder 6"/>
          <p:cNvSpPr>
            <a:spLocks noGrp="1"/>
          </p:cNvSpPr>
          <p:nvPr>
            <p:ph type="sldNum" sz="quarter" idx="12"/>
          </p:nvPr>
        </p:nvSpPr>
        <p:spPr>
          <a:noFill/>
        </p:spPr>
        <p:txBody>
          <a:bodyPr/>
          <a:lstStyle/>
          <a:p>
            <a:fld id="{52F30121-531A-4297-AF19-0D05442ACA1B}" type="slidenum">
              <a:rPr lang="en-US"/>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VLAN</a:t>
            </a:r>
            <a:r>
              <a:rPr lang="en-US" baseline="0" dirty="0" smtClean="0"/>
              <a:t> ID Ranges</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15</a:t>
            </a:fld>
            <a:endParaRPr lang="en-US" dirty="0"/>
          </a:p>
        </p:txBody>
      </p:sp>
      <p:sp>
        <p:nvSpPr>
          <p:cNvPr id="5" name="Text Placeholder 4"/>
          <p:cNvSpPr>
            <a:spLocks noGrp="1"/>
          </p:cNvSpPr>
          <p:nvPr>
            <p:ph type="body" idx="4294967295"/>
          </p:nvPr>
        </p:nvSpPr>
        <p:spPr/>
        <p:txBody>
          <a:bodyPr/>
          <a:lstStyle/>
          <a:p>
            <a:r>
              <a:rPr lang="en-US" sz="3200" baseline="0" dirty="0" smtClean="0">
                <a:solidFill>
                  <a:schemeClr val="tx1"/>
                </a:solidFill>
                <a:latin typeface="+mn-lt"/>
                <a:ea typeface="+mn-ea"/>
                <a:cs typeface="+mn-cs"/>
              </a:rPr>
              <a:t>Basic VLAN IDs are 1 to 1005</a:t>
            </a:r>
          </a:p>
          <a:p>
            <a:r>
              <a:rPr lang="en-US" sz="3200" baseline="0" dirty="0" smtClean="0">
                <a:solidFill>
                  <a:schemeClr val="tx1"/>
                </a:solidFill>
                <a:latin typeface="+mn-lt"/>
                <a:ea typeface="+mn-ea"/>
                <a:cs typeface="+mn-cs"/>
              </a:rPr>
              <a:t>VLAN 1 is the default VLAN which always exists</a:t>
            </a:r>
          </a:p>
          <a:p>
            <a:r>
              <a:rPr lang="en-US" sz="3200" baseline="0" dirty="0" smtClean="0">
                <a:solidFill>
                  <a:schemeClr val="tx1"/>
                </a:solidFill>
                <a:latin typeface="+mn-lt"/>
                <a:ea typeface="+mn-ea"/>
                <a:cs typeface="+mn-cs"/>
              </a:rPr>
              <a:t>IDs 1002 through 1005 are reserved for Token Ring and FDDI VLANs, which of course no longer exist</a:t>
            </a:r>
          </a:p>
          <a:p>
            <a:pPr lvl="0"/>
            <a:r>
              <a:rPr lang="en-US" sz="3200" baseline="0" dirty="0" smtClean="0">
                <a:solidFill>
                  <a:schemeClr val="tx1"/>
                </a:solidFill>
                <a:latin typeface="+mn-lt"/>
                <a:ea typeface="+mn-ea"/>
                <a:cs typeface="+mn-cs"/>
              </a:rPr>
              <a:t>IDs 1 and 1002 to 1005 are automatically created and cannot be removed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VLAN ID</a:t>
            </a:r>
            <a:r>
              <a:rPr lang="en-US" baseline="0" dirty="0" smtClean="0"/>
              <a:t> Ranges</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16</a:t>
            </a:fld>
            <a:endParaRPr lang="en-US" dirty="0"/>
          </a:p>
        </p:txBody>
      </p:sp>
      <p:sp>
        <p:nvSpPr>
          <p:cNvPr id="5" name="Text Placeholder 4"/>
          <p:cNvSpPr>
            <a:spLocks noGrp="1"/>
          </p:cNvSpPr>
          <p:nvPr>
            <p:ph type="body" idx="4294967295"/>
          </p:nvPr>
        </p:nvSpPr>
        <p:spPr/>
        <p:txBody>
          <a:bodyPr/>
          <a:lstStyle/>
          <a:p>
            <a:r>
              <a:rPr lang="en-US" sz="3200" b="0" i="0" baseline="0" dirty="0" smtClean="0">
                <a:solidFill>
                  <a:schemeClr val="tx1"/>
                </a:solidFill>
                <a:latin typeface="+mn-lt"/>
                <a:ea typeface="+mn-ea"/>
                <a:cs typeface="+mn-cs"/>
              </a:rPr>
              <a:t>There are also extended range VLANs</a:t>
            </a:r>
          </a:p>
          <a:p>
            <a:r>
              <a:rPr lang="en-US" sz="3200" b="0" i="0" baseline="0" dirty="0" smtClean="0">
                <a:solidFill>
                  <a:schemeClr val="tx1"/>
                </a:solidFill>
                <a:latin typeface="+mn-lt"/>
                <a:ea typeface="+mn-ea"/>
                <a:cs typeface="+mn-cs"/>
              </a:rPr>
              <a:t>These are identified by a VLAN ID between 1006 and 4094</a:t>
            </a:r>
          </a:p>
          <a:p>
            <a:r>
              <a:rPr lang="en-US" sz="3200" b="0" i="0" baseline="0" dirty="0" smtClean="0">
                <a:solidFill>
                  <a:schemeClr val="tx1"/>
                </a:solidFill>
                <a:latin typeface="+mn-lt"/>
                <a:ea typeface="+mn-ea"/>
                <a:cs typeface="+mn-cs"/>
              </a:rPr>
              <a:t>These support fewer VLAN features than normal range VLANs</a:t>
            </a:r>
          </a:p>
          <a:p>
            <a:r>
              <a:rPr lang="en-US" sz="3200" b="0" i="0" baseline="0" dirty="0" smtClean="0">
                <a:solidFill>
                  <a:schemeClr val="tx1"/>
                </a:solidFill>
                <a:latin typeface="+mn-lt"/>
                <a:ea typeface="+mn-ea"/>
                <a:cs typeface="+mn-cs"/>
              </a:rPr>
              <a:t>VTP as explained later cannot deal with extended range VLANs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VLAN Database File</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17</a:t>
            </a:fld>
            <a:endParaRPr lang="en-US" dirty="0"/>
          </a:p>
        </p:txBody>
      </p:sp>
      <p:sp>
        <p:nvSpPr>
          <p:cNvPr id="5" name="Text Placeholder 4"/>
          <p:cNvSpPr>
            <a:spLocks noGrp="1"/>
          </p:cNvSpPr>
          <p:nvPr>
            <p:ph type="body" idx="4294967295"/>
          </p:nvPr>
        </p:nvSpPr>
        <p:spPr/>
        <p:txBody>
          <a:bodyPr/>
          <a:lstStyle/>
          <a:p>
            <a:r>
              <a:rPr lang="en-US" sz="3200" b="0" i="0" baseline="0" dirty="0" smtClean="0">
                <a:solidFill>
                  <a:schemeClr val="tx1"/>
                </a:solidFill>
                <a:latin typeface="+mn-lt"/>
                <a:ea typeface="+mn-ea"/>
                <a:cs typeface="+mn-cs"/>
              </a:rPr>
              <a:t>Configurations are stored in a database file named vlan.dat</a:t>
            </a:r>
          </a:p>
          <a:p>
            <a:r>
              <a:rPr lang="en-US" sz="3200" b="0" i="0" baseline="0" dirty="0" smtClean="0">
                <a:solidFill>
                  <a:schemeClr val="tx1"/>
                </a:solidFill>
                <a:latin typeface="+mn-lt"/>
                <a:ea typeface="+mn-ea"/>
                <a:cs typeface="+mn-cs"/>
              </a:rPr>
              <a:t>This file is stored in the flash memory of the switch</a:t>
            </a:r>
          </a:p>
          <a:p>
            <a:r>
              <a:rPr lang="en-US" sz="3200" b="0" i="0" baseline="0" dirty="0" smtClean="0">
                <a:solidFill>
                  <a:schemeClr val="tx1"/>
                </a:solidFill>
                <a:latin typeface="+mn-lt"/>
                <a:ea typeface="+mn-ea"/>
                <a:cs typeface="+mn-cs"/>
              </a:rPr>
              <a:t>Erasing the startup config will not delete the </a:t>
            </a:r>
            <a:r>
              <a:rPr lang="en-US" sz="3200" b="0" i="0" baseline="0" dirty="0" err="1" smtClean="0">
                <a:solidFill>
                  <a:schemeClr val="tx1"/>
                </a:solidFill>
                <a:latin typeface="+mn-lt"/>
                <a:ea typeface="+mn-ea"/>
                <a:cs typeface="+mn-cs"/>
              </a:rPr>
              <a:t>vlans</a:t>
            </a:r>
            <a:endParaRPr lang="en-US" sz="3200" b="0" i="0" baseline="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VLAN Database File</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18</a:t>
            </a:fld>
            <a:endParaRPr lang="en-US" dirty="0"/>
          </a:p>
        </p:txBody>
      </p:sp>
      <p:sp>
        <p:nvSpPr>
          <p:cNvPr id="5" name="Text Placeholder 4"/>
          <p:cNvSpPr>
            <a:spLocks noGrp="1"/>
          </p:cNvSpPr>
          <p:nvPr>
            <p:ph type="body" idx="4294967295"/>
          </p:nvPr>
        </p:nvSpPr>
        <p:spPr/>
        <p:txBody>
          <a:bodyPr/>
          <a:lstStyle/>
          <a:p>
            <a:r>
              <a:rPr lang="en-US" sz="3200" b="0" i="0" baseline="0" dirty="0" smtClean="0">
                <a:solidFill>
                  <a:schemeClr val="tx1"/>
                </a:solidFill>
                <a:latin typeface="+mn-lt"/>
                <a:ea typeface="+mn-ea"/>
                <a:cs typeface="+mn-cs"/>
              </a:rPr>
              <a:t>If you are brave, this is done by issuing the command</a:t>
            </a:r>
          </a:p>
          <a:p>
            <a:pPr lvl="1"/>
            <a:r>
              <a:rPr lang="en-US" sz="2800" b="0" i="0" baseline="0" dirty="0" smtClean="0">
                <a:solidFill>
                  <a:schemeClr val="tx1"/>
                </a:solidFill>
                <a:latin typeface="+mn-lt"/>
                <a:ea typeface="+mn-ea"/>
                <a:cs typeface="+mn-cs"/>
              </a:rPr>
              <a:t>delete </a:t>
            </a:r>
            <a:r>
              <a:rPr lang="en-US" sz="2800" b="0" i="0" baseline="0" dirty="0" err="1" smtClean="0">
                <a:solidFill>
                  <a:schemeClr val="tx1"/>
                </a:solidFill>
                <a:latin typeface="+mn-lt"/>
                <a:ea typeface="+mn-ea"/>
                <a:cs typeface="+mn-cs"/>
              </a:rPr>
              <a:t>flash:vlan.dat</a:t>
            </a:r>
            <a:endParaRPr lang="en-US" sz="2800" b="0" i="0" baseline="0" dirty="0" smtClean="0">
              <a:solidFill>
                <a:schemeClr val="tx1"/>
              </a:solidFill>
              <a:latin typeface="+mn-lt"/>
              <a:ea typeface="+mn-ea"/>
              <a:cs typeface="+mn-cs"/>
            </a:endParaRPr>
          </a:p>
          <a:p>
            <a:pPr lvl="0"/>
            <a:r>
              <a:rPr lang="en-US" sz="3200" b="0" i="0" baseline="0" dirty="0" smtClean="0">
                <a:solidFill>
                  <a:schemeClr val="tx1"/>
                </a:solidFill>
                <a:latin typeface="+mn-lt"/>
                <a:ea typeface="+mn-ea"/>
                <a:cs typeface="+mn-cs"/>
              </a:rPr>
              <a:t>It is better is to just go to global configuration mode, display the </a:t>
            </a:r>
            <a:r>
              <a:rPr lang="en-US" sz="3200" b="0" i="0" baseline="0" dirty="0" err="1" smtClean="0">
                <a:solidFill>
                  <a:schemeClr val="tx1"/>
                </a:solidFill>
                <a:latin typeface="+mn-lt"/>
                <a:ea typeface="+mn-ea"/>
                <a:cs typeface="+mn-cs"/>
              </a:rPr>
              <a:t>vlan</a:t>
            </a:r>
            <a:r>
              <a:rPr lang="en-US" sz="3200" b="0" i="0" baseline="0" dirty="0" smtClean="0">
                <a:solidFill>
                  <a:schemeClr val="tx1"/>
                </a:solidFill>
                <a:latin typeface="+mn-lt"/>
                <a:ea typeface="+mn-ea"/>
                <a:cs typeface="+mn-cs"/>
              </a:rPr>
              <a:t> database, and then remove each one by preceding the command that created each one with no in front</a:t>
            </a:r>
          </a:p>
        </p:txBody>
      </p:sp>
    </p:spTree>
    <p:extLst>
      <p:ext uri="{BB962C8B-B14F-4D97-AF65-F5344CB8AC3E}">
        <p14:creationId xmlns:p14="http://schemas.microsoft.com/office/powerpoint/2010/main" val="3490251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VLAN</a:t>
            </a:r>
            <a:r>
              <a:rPr lang="en-US" dirty="0" smtClean="0"/>
              <a:t> Database File</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19</a:t>
            </a:fld>
            <a:endParaRPr lang="en-US" dirty="0"/>
          </a:p>
        </p:txBody>
      </p:sp>
      <p:sp>
        <p:nvSpPr>
          <p:cNvPr id="5" name="Text Placeholder 4"/>
          <p:cNvSpPr>
            <a:spLocks noGrp="1"/>
          </p:cNvSpPr>
          <p:nvPr>
            <p:ph type="body" idx="4294967295"/>
          </p:nvPr>
        </p:nvSpPr>
        <p:spPr/>
        <p:txBody>
          <a:bodyPr/>
          <a:lstStyle/>
          <a:p>
            <a:pPr lvl="0"/>
            <a:r>
              <a:rPr lang="en-US" sz="3200" b="0" i="0" baseline="0" dirty="0" smtClean="0">
                <a:solidFill>
                  <a:schemeClr val="tx1"/>
                </a:solidFill>
                <a:latin typeface="+mn-lt"/>
                <a:ea typeface="+mn-ea"/>
                <a:cs typeface="+mn-cs"/>
              </a:rPr>
              <a:t>For example</a:t>
            </a:r>
          </a:p>
          <a:p>
            <a:pPr lvl="1"/>
            <a:r>
              <a:rPr lang="en-US" dirty="0" smtClean="0"/>
              <a:t>enable</a:t>
            </a:r>
          </a:p>
          <a:p>
            <a:pPr lvl="1"/>
            <a:r>
              <a:rPr lang="en-US" dirty="0" smtClean="0"/>
              <a:t>show </a:t>
            </a:r>
            <a:r>
              <a:rPr lang="en-US" dirty="0" err="1" smtClean="0"/>
              <a:t>vlan</a:t>
            </a:r>
            <a:r>
              <a:rPr lang="en-US" dirty="0" smtClean="0"/>
              <a:t> brief</a:t>
            </a:r>
          </a:p>
          <a:p>
            <a:pPr lvl="1"/>
            <a:r>
              <a:rPr lang="en-US" dirty="0" err="1" smtClean="0"/>
              <a:t>config</a:t>
            </a:r>
            <a:r>
              <a:rPr lang="en-US" baseline="0" dirty="0" smtClean="0"/>
              <a:t> t</a:t>
            </a:r>
          </a:p>
          <a:p>
            <a:pPr lvl="1"/>
            <a:r>
              <a:rPr lang="en-US" baseline="0" dirty="0" smtClean="0"/>
              <a:t>no </a:t>
            </a:r>
            <a:r>
              <a:rPr lang="en-US" baseline="0" dirty="0" err="1" smtClean="0"/>
              <a:t>vlan</a:t>
            </a:r>
            <a:r>
              <a:rPr lang="en-US" baseline="0" dirty="0" smtClean="0"/>
              <a:t> 2</a:t>
            </a:r>
          </a:p>
          <a:p>
            <a:pPr lvl="1"/>
            <a:r>
              <a:rPr lang="en-US" baseline="0" dirty="0" smtClean="0"/>
              <a:t>no </a:t>
            </a:r>
            <a:r>
              <a:rPr lang="en-US" baseline="0" dirty="0" err="1" smtClean="0"/>
              <a:t>vlan</a:t>
            </a:r>
            <a:r>
              <a:rPr lang="en-US" baseline="0" dirty="0" smtClean="0"/>
              <a:t> 3</a:t>
            </a:r>
          </a:p>
          <a:p>
            <a:pPr lvl="1"/>
            <a:r>
              <a:rPr lang="en-US" baseline="0" dirty="0" smtClean="0"/>
              <a:t>end</a:t>
            </a:r>
            <a:endParaRPr lang="en-US" dirty="0"/>
          </a:p>
        </p:txBody>
      </p:sp>
    </p:spTree>
    <p:extLst>
      <p:ext uri="{BB962C8B-B14F-4D97-AF65-F5344CB8AC3E}">
        <p14:creationId xmlns:p14="http://schemas.microsoft.com/office/powerpoint/2010/main" val="342878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Learn what</a:t>
            </a:r>
            <a:r>
              <a:rPr lang="en-US" baseline="0" dirty="0" smtClean="0"/>
              <a:t> a VLAN is and how to configure one</a:t>
            </a:r>
            <a:endParaRPr lang="en-US" dirty="0"/>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F4A8AD23-6E43-49BA-B89E-44B053AF7C72}"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r>
              <a:rPr lang="en-US" baseline="0" dirty="0" smtClean="0"/>
              <a:t> of VLANs</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20</a:t>
            </a:fld>
            <a:endParaRPr lang="en-US" dirty="0"/>
          </a:p>
        </p:txBody>
      </p:sp>
      <p:sp>
        <p:nvSpPr>
          <p:cNvPr id="5" name="Text Placeholder 4"/>
          <p:cNvSpPr>
            <a:spLocks noGrp="1"/>
          </p:cNvSpPr>
          <p:nvPr>
            <p:ph type="body" idx="4294967295"/>
          </p:nvPr>
        </p:nvSpPr>
        <p:spPr/>
        <p:txBody>
          <a:bodyPr/>
          <a:lstStyle/>
          <a:p>
            <a:r>
              <a:rPr lang="en-US" dirty="0" smtClean="0"/>
              <a:t>The only type of VLAN used today is a static port based VLAN where each</a:t>
            </a:r>
            <a:r>
              <a:rPr lang="en-US" baseline="0" dirty="0" smtClean="0"/>
              <a:t> port is assigned to a VLAN</a:t>
            </a:r>
          </a:p>
          <a:p>
            <a:r>
              <a:rPr lang="en-US" dirty="0" smtClean="0"/>
              <a:t>By default all ports are assigned to VLAN 1, which is also the default native or</a:t>
            </a:r>
            <a:r>
              <a:rPr lang="en-US" baseline="0" dirty="0" smtClean="0"/>
              <a:t> </a:t>
            </a:r>
            <a:r>
              <a:rPr lang="en-US" dirty="0" smtClean="0"/>
              <a:t>management VLAN</a:t>
            </a:r>
          </a:p>
          <a:p>
            <a:r>
              <a:rPr lang="en-US" dirty="0" smtClean="0"/>
              <a:t>VLAN 1 cannot be used for any other purpose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VLAN</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21</a:t>
            </a:fld>
            <a:endParaRPr lang="en-US" dirty="0"/>
          </a:p>
        </p:txBody>
      </p:sp>
      <p:sp>
        <p:nvSpPr>
          <p:cNvPr id="5" name="Text Placeholder 4"/>
          <p:cNvSpPr>
            <a:spLocks noGrp="1"/>
          </p:cNvSpPr>
          <p:nvPr>
            <p:ph type="body" idx="4294967295"/>
          </p:nvPr>
        </p:nvSpPr>
        <p:spPr/>
        <p:txBody>
          <a:bodyPr/>
          <a:lstStyle/>
          <a:p>
            <a:r>
              <a:rPr lang="en-US" dirty="0" smtClean="0"/>
              <a:t>By default the management VLAN is VLAN 1</a:t>
            </a:r>
          </a:p>
          <a:p>
            <a:r>
              <a:rPr lang="en-US" dirty="0" smtClean="0"/>
              <a:t>This can be changed</a:t>
            </a:r>
          </a:p>
          <a:p>
            <a:r>
              <a:rPr lang="en-US" dirty="0" smtClean="0"/>
              <a:t>Cisco</a:t>
            </a:r>
            <a:r>
              <a:rPr lang="en-US" baseline="0" dirty="0" smtClean="0"/>
              <a:t> says to do this for security reasons</a:t>
            </a:r>
          </a:p>
          <a:p>
            <a:r>
              <a:rPr lang="en-US" baseline="0" dirty="0" smtClean="0"/>
              <a:t>However, Cisco recommends changing to 99</a:t>
            </a:r>
          </a:p>
          <a:p>
            <a:r>
              <a:rPr lang="en-US" baseline="0" dirty="0" smtClean="0"/>
              <a:t>Of course, everyone knows this, so what is the point, leave it at 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Native VLAN</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22</a:t>
            </a:fld>
            <a:endParaRPr lang="en-US" dirty="0"/>
          </a:p>
        </p:txBody>
      </p:sp>
      <p:sp>
        <p:nvSpPr>
          <p:cNvPr id="5" name="Text Placeholder 4"/>
          <p:cNvSpPr>
            <a:spLocks noGrp="1"/>
          </p:cNvSpPr>
          <p:nvPr>
            <p:ph type="body" idx="4294967295"/>
          </p:nvPr>
        </p:nvSpPr>
        <p:spPr/>
        <p:txBody>
          <a:bodyPr/>
          <a:lstStyle/>
          <a:p>
            <a:r>
              <a:rPr lang="en-US" dirty="0" smtClean="0"/>
              <a:t>The</a:t>
            </a:r>
            <a:r>
              <a:rPr lang="en-US" baseline="0" dirty="0" smtClean="0"/>
              <a:t> native VLAN is how a switch identifies frames that should be forwarded as normal frames</a:t>
            </a:r>
          </a:p>
          <a:p>
            <a:r>
              <a:rPr lang="en-US" baseline="0" dirty="0" smtClean="0"/>
              <a:t>In other words, these are not VLAN frames</a:t>
            </a:r>
          </a:p>
          <a:p>
            <a:r>
              <a:rPr lang="en-US" baseline="0" dirty="0" smtClean="0"/>
              <a:t>They are not modified when they are sent over the trunk links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VLAN</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23</a:t>
            </a:fld>
            <a:endParaRPr lang="en-US" dirty="0"/>
          </a:p>
        </p:txBody>
      </p:sp>
      <p:sp>
        <p:nvSpPr>
          <p:cNvPr id="5" name="Text Placeholder 4"/>
          <p:cNvSpPr>
            <a:spLocks noGrp="1"/>
          </p:cNvSpPr>
          <p:nvPr>
            <p:ph type="body" idx="4294967295"/>
          </p:nvPr>
        </p:nvSpPr>
        <p:spPr/>
        <p:txBody>
          <a:bodyPr/>
          <a:lstStyle/>
          <a:p>
            <a:r>
              <a:rPr lang="en-US" dirty="0" smtClean="0"/>
              <a:t>If you change the management VLAN on one switch, but not on another switch, a common error will display on the CLI</a:t>
            </a:r>
          </a:p>
          <a:p>
            <a:r>
              <a:rPr lang="en-US" dirty="0" smtClean="0"/>
              <a:t>This is Native VLAN Mismatch</a:t>
            </a:r>
          </a:p>
          <a:p>
            <a:r>
              <a:rPr lang="en-US" dirty="0" smtClean="0"/>
              <a:t>This means the native or management</a:t>
            </a:r>
            <a:r>
              <a:rPr lang="en-US" baseline="0" dirty="0" smtClean="0"/>
              <a:t> VLAN on one or more switches differs from the other switches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VLAN Trunk</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24</a:t>
            </a:fld>
            <a:endParaRPr lang="en-US" dirty="0"/>
          </a:p>
        </p:txBody>
      </p:sp>
      <p:sp>
        <p:nvSpPr>
          <p:cNvPr id="5" name="Text Placeholder 4"/>
          <p:cNvSpPr>
            <a:spLocks noGrp="1"/>
          </p:cNvSpPr>
          <p:nvPr>
            <p:ph type="body" idx="4294967295"/>
          </p:nvPr>
        </p:nvSpPr>
        <p:spPr/>
        <p:txBody>
          <a:bodyPr/>
          <a:lstStyle/>
          <a:p>
            <a:r>
              <a:rPr lang="en-US" sz="3200" b="0" i="0" baseline="0" dirty="0" smtClean="0">
                <a:solidFill>
                  <a:schemeClr val="tx1"/>
                </a:solidFill>
                <a:latin typeface="+mn-lt"/>
                <a:ea typeface="+mn-ea"/>
                <a:cs typeface="+mn-cs"/>
              </a:rPr>
              <a:t>A VLAN trunk is a point-to-point link between a switch port on one switch and a port on another device, such as a switch or router</a:t>
            </a:r>
          </a:p>
          <a:p>
            <a:r>
              <a:rPr lang="en-US" sz="3200" baseline="0" dirty="0" smtClean="0">
                <a:solidFill>
                  <a:schemeClr val="tx1"/>
                </a:solidFill>
                <a:latin typeface="+mn-lt"/>
                <a:ea typeface="+mn-ea"/>
                <a:cs typeface="+mn-cs"/>
              </a:rPr>
              <a:t>The trunk carries the traffic of multiple VLANs over this single link</a:t>
            </a:r>
          </a:p>
          <a:p>
            <a:r>
              <a:rPr lang="en-US" sz="3200" baseline="0" dirty="0" smtClean="0">
                <a:solidFill>
                  <a:schemeClr val="tx1"/>
                </a:solidFill>
                <a:latin typeface="+mn-lt"/>
                <a:ea typeface="+mn-ea"/>
                <a:cs typeface="+mn-cs"/>
              </a:rPr>
              <a:t>This allows VLANs to be extended across an entire network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VLAN Trunk</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25</a:t>
            </a:fld>
            <a:endParaRPr lang="en-US" dirty="0"/>
          </a:p>
        </p:txBody>
      </p:sp>
      <p:sp>
        <p:nvSpPr>
          <p:cNvPr id="5" name="Text Placeholder 4"/>
          <p:cNvSpPr>
            <a:spLocks noGrp="1"/>
          </p:cNvSpPr>
          <p:nvPr>
            <p:ph type="body" idx="4294967295"/>
          </p:nvPr>
        </p:nvSpPr>
        <p:spPr/>
        <p:txBody>
          <a:bodyPr/>
          <a:lstStyle/>
          <a:p>
            <a:r>
              <a:rPr lang="en-US" sz="3200" baseline="0" dirty="0" smtClean="0">
                <a:solidFill>
                  <a:schemeClr val="tx1"/>
                </a:solidFill>
                <a:latin typeface="+mn-lt"/>
                <a:ea typeface="+mn-ea"/>
                <a:cs typeface="+mn-cs"/>
              </a:rPr>
              <a:t>802.1Q defines trunk formation on Fast Ethernet and Gigabit Ethernet ports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35843" name="Rectangle 2"/>
          <p:cNvSpPr>
            <a:spLocks noGrp="1" noChangeArrowheads="1"/>
          </p:cNvSpPr>
          <p:nvPr>
            <p:ph type="title"/>
          </p:nvPr>
        </p:nvSpPr>
        <p:spPr/>
        <p:txBody>
          <a:bodyPr/>
          <a:lstStyle/>
          <a:p>
            <a:pPr eaLnBrk="1" hangingPunct="1"/>
            <a:r>
              <a:rPr lang="en-US" dirty="0" smtClean="0"/>
              <a:t>Tagging Frames</a:t>
            </a:r>
          </a:p>
        </p:txBody>
      </p:sp>
      <p:sp>
        <p:nvSpPr>
          <p:cNvPr id="35844" name="Rectangle 3"/>
          <p:cNvSpPr>
            <a:spLocks noGrp="1" noChangeArrowheads="1"/>
          </p:cNvSpPr>
          <p:nvPr>
            <p:ph type="body" idx="1"/>
          </p:nvPr>
        </p:nvSpPr>
        <p:spPr/>
        <p:txBody>
          <a:bodyPr/>
          <a:lstStyle/>
          <a:p>
            <a:pPr eaLnBrk="1" hangingPunct="1">
              <a:lnSpc>
                <a:spcPct val="90000"/>
              </a:lnSpc>
            </a:pPr>
            <a:r>
              <a:rPr lang="en-US" dirty="0" smtClean="0"/>
              <a:t>As the standard Ethernet II frame format does not include a facility to indicate which if any VLAN a frame belongs to this marking is done using tags</a:t>
            </a:r>
          </a:p>
          <a:p>
            <a:pPr eaLnBrk="1" hangingPunct="1">
              <a:lnSpc>
                <a:spcPct val="90000"/>
              </a:lnSpc>
            </a:pPr>
            <a:r>
              <a:rPr lang="en-US" dirty="0" smtClean="0"/>
              <a:t>The 802.1Q form of the tag is inserted into the frame as opposed to being placed at the beginning of the frame as the older Cisco ISL method used</a:t>
            </a:r>
          </a:p>
          <a:p>
            <a:pPr eaLnBrk="1" hangingPunct="1">
              <a:lnSpc>
                <a:spcPct val="90000"/>
              </a:lnSpc>
            </a:pPr>
            <a:r>
              <a:rPr lang="en-US" dirty="0" smtClean="0"/>
              <a:t>Here is the 802.1Q tag format as shown in a graphic</a:t>
            </a:r>
            <a:r>
              <a:rPr lang="en-US" baseline="0" dirty="0" smtClean="0"/>
              <a:t> from Fluke Networks</a:t>
            </a:r>
            <a:endParaRPr lang="en-US" dirty="0" smtClean="0"/>
          </a:p>
        </p:txBody>
      </p:sp>
      <p:sp>
        <p:nvSpPr>
          <p:cNvPr id="35845" name="Slide Number Placeholder 5"/>
          <p:cNvSpPr>
            <a:spLocks noGrp="1"/>
          </p:cNvSpPr>
          <p:nvPr>
            <p:ph type="sldNum" sz="quarter" idx="12"/>
          </p:nvPr>
        </p:nvSpPr>
        <p:spPr>
          <a:noFill/>
        </p:spPr>
        <p:txBody>
          <a:bodyPr/>
          <a:lstStyle/>
          <a:p>
            <a:fld id="{5A048682-6790-46F7-B290-FC9CD6F1867E}" type="slidenum">
              <a:rPr lang="en-US"/>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36867" name="Rectangle 2"/>
          <p:cNvSpPr>
            <a:spLocks noGrp="1" noChangeArrowheads="1"/>
          </p:cNvSpPr>
          <p:nvPr>
            <p:ph type="title"/>
          </p:nvPr>
        </p:nvSpPr>
        <p:spPr/>
        <p:txBody>
          <a:bodyPr/>
          <a:lstStyle/>
          <a:p>
            <a:pPr eaLnBrk="1" hangingPunct="1"/>
            <a:r>
              <a:rPr lang="en-US" dirty="0" smtClean="0"/>
              <a:t>Tagging Frames</a:t>
            </a:r>
          </a:p>
        </p:txBody>
      </p:sp>
      <p:pic>
        <p:nvPicPr>
          <p:cNvPr id="36868" name="Picture 4"/>
          <p:cNvPicPr>
            <a:picLocks noChangeAspect="1" noChangeArrowheads="1"/>
          </p:cNvPicPr>
          <p:nvPr/>
        </p:nvPicPr>
        <p:blipFill>
          <a:blip r:embed="rId2" cstate="print"/>
          <a:srcRect l="3999" t="19333" r="19000" b="8667"/>
          <a:stretch>
            <a:fillRect/>
          </a:stretch>
        </p:blipFill>
        <p:spPr bwMode="auto">
          <a:xfrm>
            <a:off x="1371600" y="1600200"/>
            <a:ext cx="6400800" cy="4489450"/>
          </a:xfrm>
          <a:prstGeom prst="rect">
            <a:avLst/>
          </a:prstGeom>
          <a:noFill/>
          <a:ln w="9525">
            <a:noFill/>
            <a:miter lim="800000"/>
            <a:headEnd/>
            <a:tailEnd/>
          </a:ln>
        </p:spPr>
      </p:pic>
      <p:sp>
        <p:nvSpPr>
          <p:cNvPr id="36869" name="Slide Number Placeholder 6"/>
          <p:cNvSpPr>
            <a:spLocks noGrp="1"/>
          </p:cNvSpPr>
          <p:nvPr>
            <p:ph type="sldNum" sz="quarter" idx="12"/>
          </p:nvPr>
        </p:nvSpPr>
        <p:spPr>
          <a:noFill/>
        </p:spPr>
        <p:txBody>
          <a:bodyPr/>
          <a:lstStyle/>
          <a:p>
            <a:fld id="{2B75CB1C-4AD7-4C89-B023-7C6119895E05}" type="slidenum">
              <a:rPr lang="en-US"/>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37891" name="Rectangle 2"/>
          <p:cNvSpPr>
            <a:spLocks noGrp="1" noChangeArrowheads="1"/>
          </p:cNvSpPr>
          <p:nvPr>
            <p:ph type="title"/>
          </p:nvPr>
        </p:nvSpPr>
        <p:spPr/>
        <p:txBody>
          <a:bodyPr/>
          <a:lstStyle/>
          <a:p>
            <a:pPr eaLnBrk="1" hangingPunct="1"/>
            <a:r>
              <a:rPr lang="en-US" dirty="0" smtClean="0"/>
              <a:t>Tagging Frames</a:t>
            </a:r>
          </a:p>
        </p:txBody>
      </p:sp>
      <p:sp>
        <p:nvSpPr>
          <p:cNvPr id="37892" name="Rectangle 3"/>
          <p:cNvSpPr>
            <a:spLocks noGrp="1" noChangeArrowheads="1"/>
          </p:cNvSpPr>
          <p:nvPr>
            <p:ph type="body" idx="1"/>
          </p:nvPr>
        </p:nvSpPr>
        <p:spPr/>
        <p:txBody>
          <a:bodyPr/>
          <a:lstStyle/>
          <a:p>
            <a:pPr eaLnBrk="1" hangingPunct="1"/>
            <a:r>
              <a:rPr lang="en-US" dirty="0" smtClean="0"/>
              <a:t>The 802.1Q method inserts 4 bytes of information between the Source MAC Address and Type Fields</a:t>
            </a:r>
          </a:p>
          <a:p>
            <a:pPr eaLnBrk="1" hangingPunct="1"/>
            <a:r>
              <a:rPr lang="en-US" dirty="0" smtClean="0"/>
              <a:t>These fields are</a:t>
            </a:r>
          </a:p>
          <a:p>
            <a:pPr lvl="1" eaLnBrk="1" hangingPunct="1"/>
            <a:r>
              <a:rPr lang="en-US" dirty="0" smtClean="0"/>
              <a:t>Type</a:t>
            </a:r>
            <a:r>
              <a:rPr lang="en-US" baseline="0" dirty="0" smtClean="0"/>
              <a:t> Code</a:t>
            </a:r>
            <a:endParaRPr lang="en-US" dirty="0" smtClean="0"/>
          </a:p>
          <a:p>
            <a:pPr lvl="1" eaLnBrk="1" hangingPunct="1"/>
            <a:r>
              <a:rPr lang="en-US" dirty="0" smtClean="0"/>
              <a:t>Priority</a:t>
            </a:r>
          </a:p>
          <a:p>
            <a:pPr lvl="1" eaLnBrk="1" hangingPunct="1"/>
            <a:r>
              <a:rPr lang="en-US" dirty="0" smtClean="0"/>
              <a:t>CFI</a:t>
            </a:r>
          </a:p>
          <a:p>
            <a:pPr lvl="1" eaLnBrk="1" hangingPunct="1"/>
            <a:r>
              <a:rPr lang="en-US" dirty="0" smtClean="0"/>
              <a:t>VLAN ID</a:t>
            </a:r>
          </a:p>
        </p:txBody>
      </p:sp>
      <p:sp>
        <p:nvSpPr>
          <p:cNvPr id="37893" name="Slide Number Placeholder 5"/>
          <p:cNvSpPr>
            <a:spLocks noGrp="1"/>
          </p:cNvSpPr>
          <p:nvPr>
            <p:ph type="sldNum" sz="quarter" idx="12"/>
          </p:nvPr>
        </p:nvSpPr>
        <p:spPr>
          <a:noFill/>
        </p:spPr>
        <p:txBody>
          <a:bodyPr/>
          <a:lstStyle/>
          <a:p>
            <a:fld id="{17C376AE-A879-4062-8BD7-3D1113DDD51F}" type="slidenum">
              <a:rPr lang="en-US"/>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Frames</a:t>
            </a:r>
            <a:endParaRPr lang="en-US" dirty="0"/>
          </a:p>
        </p:txBody>
      </p:sp>
      <p:sp>
        <p:nvSpPr>
          <p:cNvPr id="3" name="Content Placeholder 2"/>
          <p:cNvSpPr>
            <a:spLocks noGrp="1"/>
          </p:cNvSpPr>
          <p:nvPr>
            <p:ph idx="1"/>
          </p:nvPr>
        </p:nvSpPr>
        <p:spPr/>
        <p:txBody>
          <a:bodyPr/>
          <a:lstStyle/>
          <a:p>
            <a:r>
              <a:rPr lang="en-US" dirty="0" smtClean="0"/>
              <a:t>Let’s look at an example</a:t>
            </a:r>
          </a:p>
          <a:p>
            <a:r>
              <a:rPr lang="en-US" dirty="0" smtClean="0"/>
              <a:t>Here one</a:t>
            </a:r>
            <a:r>
              <a:rPr lang="en-US" baseline="0" dirty="0" smtClean="0"/>
              <a:t> computer with an IP address of 10.0.0.1 is pinging another computer at IP address 10.0.0.2</a:t>
            </a:r>
          </a:p>
          <a:p>
            <a:r>
              <a:rPr lang="en-US" dirty="0" smtClean="0"/>
              <a:t>In this display</a:t>
            </a:r>
            <a:r>
              <a:rPr lang="en-US" baseline="0" dirty="0" smtClean="0"/>
              <a:t> from Wireshark the VLAN tags look like a layer between the Data Link and Network layers</a:t>
            </a:r>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29</a:t>
            </a:fld>
            <a:endParaRPr lang="en-US" dirty="0"/>
          </a:p>
        </p:txBody>
      </p:sp>
    </p:spTree>
    <p:extLst>
      <p:ext uri="{BB962C8B-B14F-4D97-AF65-F5344CB8AC3E}">
        <p14:creationId xmlns:p14="http://schemas.microsoft.com/office/powerpoint/2010/main" val="488242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5123" name="Rectangle 2"/>
          <p:cNvSpPr>
            <a:spLocks noGrp="1" noChangeArrowheads="1"/>
          </p:cNvSpPr>
          <p:nvPr>
            <p:ph type="title"/>
          </p:nvPr>
        </p:nvSpPr>
        <p:spPr/>
        <p:txBody>
          <a:bodyPr/>
          <a:lstStyle/>
          <a:p>
            <a:pPr eaLnBrk="1" hangingPunct="1"/>
            <a:r>
              <a:rPr lang="en-US" dirty="0" smtClean="0"/>
              <a:t>What is a VLAN</a:t>
            </a:r>
          </a:p>
        </p:txBody>
      </p:sp>
      <p:sp>
        <p:nvSpPr>
          <p:cNvPr id="5124" name="Rectangle 3"/>
          <p:cNvSpPr>
            <a:spLocks noGrp="1" noChangeArrowheads="1"/>
          </p:cNvSpPr>
          <p:nvPr>
            <p:ph type="body" idx="1"/>
          </p:nvPr>
        </p:nvSpPr>
        <p:spPr/>
        <p:txBody>
          <a:bodyPr/>
          <a:lstStyle/>
          <a:p>
            <a:pPr eaLnBrk="1" hangingPunct="1"/>
            <a:r>
              <a:rPr lang="en-US" dirty="0" smtClean="0"/>
              <a:t>Another way to separate a LAN that gets too large, besides a physical basis, is to divide it logically using a VLAN</a:t>
            </a:r>
          </a:p>
          <a:p>
            <a:pPr eaLnBrk="1" hangingPunct="1"/>
            <a:r>
              <a:rPr lang="en-US" dirty="0" smtClean="0"/>
              <a:t>A VLAN is a collection of nodes grouped together in a broadcast domain without necessarily being physically near each other</a:t>
            </a:r>
          </a:p>
        </p:txBody>
      </p:sp>
      <p:sp>
        <p:nvSpPr>
          <p:cNvPr id="5125" name="Slide Number Placeholder 5"/>
          <p:cNvSpPr>
            <a:spLocks noGrp="1"/>
          </p:cNvSpPr>
          <p:nvPr>
            <p:ph type="sldNum" sz="quarter" idx="12"/>
          </p:nvPr>
        </p:nvSpPr>
        <p:spPr>
          <a:noFill/>
        </p:spPr>
        <p:txBody>
          <a:bodyPr/>
          <a:lstStyle/>
          <a:p>
            <a:fld id="{C675D909-4439-4671-85F6-0A2A168A9B6D}" type="slidenum">
              <a:rPr lang="en-US"/>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Frames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30</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98" r="44444" b="6250"/>
          <a:stretch/>
        </p:blipFill>
        <p:spPr bwMode="auto">
          <a:xfrm>
            <a:off x="518094" y="1668975"/>
            <a:ext cx="8168706" cy="404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722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Frames</a:t>
            </a:r>
            <a:endParaRPr lang="en-US" dirty="0"/>
          </a:p>
        </p:txBody>
      </p:sp>
      <p:sp>
        <p:nvSpPr>
          <p:cNvPr id="3" name="Content Placeholder 2"/>
          <p:cNvSpPr>
            <a:spLocks noGrp="1"/>
          </p:cNvSpPr>
          <p:nvPr>
            <p:ph idx="1"/>
          </p:nvPr>
        </p:nvSpPr>
        <p:spPr/>
        <p:txBody>
          <a:bodyPr/>
          <a:lstStyle/>
          <a:p>
            <a:r>
              <a:rPr lang="en-US" baseline="0" dirty="0" smtClean="0"/>
              <a:t>They are not</a:t>
            </a:r>
          </a:p>
          <a:p>
            <a:r>
              <a:rPr lang="en-US" dirty="0" smtClean="0"/>
              <a:t>Wikipedia provides us with a nice graphic that shows where these extra fields go in the Ethernet</a:t>
            </a:r>
            <a:r>
              <a:rPr lang="en-US" baseline="0" dirty="0" smtClean="0"/>
              <a:t> II frame</a:t>
            </a:r>
            <a:endParaRPr lang="en-US" dirty="0"/>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31</a:t>
            </a:fld>
            <a:endParaRPr lang="en-US" dirty="0"/>
          </a:p>
        </p:txBody>
      </p:sp>
    </p:spTree>
    <p:extLst>
      <p:ext uri="{BB962C8B-B14F-4D97-AF65-F5344CB8AC3E}">
        <p14:creationId xmlns:p14="http://schemas.microsoft.com/office/powerpoint/2010/main" val="407608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Frames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421382"/>
            <a:ext cx="8229600" cy="883599"/>
          </a:xfrm>
        </p:spPr>
      </p:pic>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32</a:t>
            </a:fld>
            <a:endParaRPr lang="en-US" dirty="0"/>
          </a:p>
        </p:txBody>
      </p:sp>
      <p:sp>
        <p:nvSpPr>
          <p:cNvPr id="7" name="Text Placeholder 6"/>
          <p:cNvSpPr>
            <a:spLocks noGrp="1"/>
          </p:cNvSpPr>
          <p:nvPr>
            <p:ph type="body" idx="4294967295"/>
          </p:nvPr>
        </p:nvSpPr>
        <p:spPr/>
        <p:txBody>
          <a:bodyPr/>
          <a:lstStyle/>
          <a:p>
            <a:endParaRPr lang="en-US" baseline="0" dirty="0" smtClean="0"/>
          </a:p>
        </p:txBody>
      </p:sp>
    </p:spTree>
    <p:extLst>
      <p:ext uri="{BB962C8B-B14F-4D97-AF65-F5344CB8AC3E}">
        <p14:creationId xmlns:p14="http://schemas.microsoft.com/office/powerpoint/2010/main" val="2958642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Frames</a:t>
            </a:r>
            <a:endParaRPr lang="en-US" dirty="0"/>
          </a:p>
        </p:txBody>
      </p:sp>
      <p:sp>
        <p:nvSpPr>
          <p:cNvPr id="3" name="Content Placeholder 2"/>
          <p:cNvSpPr>
            <a:spLocks noGrp="1"/>
          </p:cNvSpPr>
          <p:nvPr>
            <p:ph idx="1"/>
          </p:nvPr>
        </p:nvSpPr>
        <p:spPr/>
        <p:txBody>
          <a:bodyPr/>
          <a:lstStyle/>
          <a:p>
            <a:r>
              <a:rPr lang="en-US" baseline="0" dirty="0" smtClean="0"/>
              <a:t>Notice below in this display of an actual capture using Wireshark that the Type code has a hex number code of 8100 to indicate that the next protocol to be encountered is the VLAN protocol</a:t>
            </a:r>
          </a:p>
          <a:p>
            <a:r>
              <a:rPr lang="en-US" baseline="0" dirty="0" smtClean="0"/>
              <a:t>Wireshark very nicely explains to use that this is telling us that 802.1Q Virtual LAN information will appear next</a:t>
            </a:r>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33</a:t>
            </a:fld>
            <a:endParaRPr lang="en-US" dirty="0"/>
          </a:p>
        </p:txBody>
      </p:sp>
    </p:spTree>
    <p:extLst>
      <p:ext uri="{BB962C8B-B14F-4D97-AF65-F5344CB8AC3E}">
        <p14:creationId xmlns:p14="http://schemas.microsoft.com/office/powerpoint/2010/main" val="2656717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Frames</a:t>
            </a:r>
            <a:endParaRPr lang="en-US" dirty="0"/>
          </a:p>
        </p:txBody>
      </p:sp>
      <p:sp>
        <p:nvSpPr>
          <p:cNvPr id="3"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34</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678" r="44444" b="6250"/>
          <a:stretch/>
        </p:blipFill>
        <p:spPr bwMode="auto">
          <a:xfrm>
            <a:off x="518094" y="1676400"/>
            <a:ext cx="8168706" cy="40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355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Frames</a:t>
            </a:r>
            <a:endParaRPr lang="en-US" dirty="0"/>
          </a:p>
        </p:txBody>
      </p:sp>
      <p:sp>
        <p:nvSpPr>
          <p:cNvPr id="3" name="Content Placeholder 2"/>
          <p:cNvSpPr>
            <a:spLocks noGrp="1"/>
          </p:cNvSpPr>
          <p:nvPr>
            <p:ph idx="1"/>
          </p:nvPr>
        </p:nvSpPr>
        <p:spPr/>
        <p:txBody>
          <a:bodyPr/>
          <a:lstStyle/>
          <a:p>
            <a:r>
              <a:rPr lang="en-US" dirty="0" smtClean="0"/>
              <a:t>Sure enough there it is</a:t>
            </a:r>
          </a:p>
          <a:p>
            <a:r>
              <a:rPr lang="en-US" dirty="0" smtClean="0"/>
              <a:t>The three fields that</a:t>
            </a:r>
            <a:r>
              <a:rPr lang="en-US" baseline="0" dirty="0" smtClean="0"/>
              <a:t> carry the information needed are</a:t>
            </a:r>
            <a:endParaRPr lang="en-US" dirty="0" smtClean="0"/>
          </a:p>
          <a:p>
            <a:pPr lvl="1" rtl="0" eaLnBrk="1" fontAlgn="base" hangingPunct="1"/>
            <a:r>
              <a:rPr lang="en-US" sz="2800" dirty="0" smtClean="0">
                <a:solidFill>
                  <a:schemeClr val="tx1"/>
                </a:solidFill>
                <a:effectLst/>
                <a:latin typeface="+mn-lt"/>
                <a:ea typeface="+mn-ea"/>
                <a:cs typeface="+mn-cs"/>
              </a:rPr>
              <a:t>Priority</a:t>
            </a:r>
            <a:endParaRPr lang="en-US" sz="2800" dirty="0" smtClean="0">
              <a:effectLst/>
            </a:endParaRPr>
          </a:p>
          <a:p>
            <a:pPr lvl="1" rtl="0" eaLnBrk="1" fontAlgn="base" hangingPunct="1"/>
            <a:r>
              <a:rPr lang="en-US" sz="2800" dirty="0" smtClean="0">
                <a:solidFill>
                  <a:schemeClr val="tx1"/>
                </a:solidFill>
                <a:effectLst/>
                <a:latin typeface="+mn-lt"/>
                <a:ea typeface="+mn-ea"/>
                <a:cs typeface="+mn-cs"/>
              </a:rPr>
              <a:t>CFI</a:t>
            </a:r>
            <a:endParaRPr lang="en-US" dirty="0" smtClean="0">
              <a:effectLst/>
            </a:endParaRPr>
          </a:p>
          <a:p>
            <a:pPr lvl="1" rtl="0" eaLnBrk="1" fontAlgn="base" hangingPunct="1"/>
            <a:r>
              <a:rPr lang="en-US" sz="2800" dirty="0" smtClean="0">
                <a:solidFill>
                  <a:schemeClr val="tx1"/>
                </a:solidFill>
                <a:effectLst/>
                <a:latin typeface="+mn-lt"/>
                <a:ea typeface="+mn-ea"/>
                <a:cs typeface="+mn-cs"/>
              </a:rPr>
              <a:t>ID</a:t>
            </a:r>
          </a:p>
          <a:p>
            <a:pPr lvl="0" rtl="0" eaLnBrk="1" fontAlgn="base" hangingPunct="1"/>
            <a:r>
              <a:rPr lang="en-US" dirty="0" smtClean="0">
                <a:effectLst/>
              </a:rPr>
              <a:t>as</a:t>
            </a:r>
            <a:r>
              <a:rPr lang="en-US" baseline="0" dirty="0" smtClean="0">
                <a:effectLst/>
              </a:rPr>
              <a:t> summarized for us in the first line of the VLAN tag display</a:t>
            </a:r>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35</a:t>
            </a:fld>
            <a:endParaRPr lang="en-US" dirty="0"/>
          </a:p>
        </p:txBody>
      </p:sp>
    </p:spTree>
    <p:extLst>
      <p:ext uri="{BB962C8B-B14F-4D97-AF65-F5344CB8AC3E}">
        <p14:creationId xmlns:p14="http://schemas.microsoft.com/office/powerpoint/2010/main" val="3693828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Tagging Frames</a:t>
            </a:r>
          </a:p>
        </p:txBody>
      </p:sp>
      <p:sp>
        <p:nvSpPr>
          <p:cNvPr id="3" name="Content Placeholder 2"/>
          <p:cNvSpPr>
            <a:spLocks noGrp="1"/>
          </p:cNvSpPr>
          <p:nvPr>
            <p:ph idx="1"/>
          </p:nvPr>
        </p:nvSpPr>
        <p:spPr/>
        <p:txBody>
          <a:bodyPr/>
          <a:lstStyle/>
          <a:p>
            <a:pPr lvl="0" rtl="0" eaLnBrk="1" fontAlgn="base" hangingPunct="1"/>
            <a:r>
              <a:rPr lang="en-US" baseline="0" dirty="0" smtClean="0">
                <a:effectLst/>
              </a:rPr>
              <a:t>In this case the</a:t>
            </a:r>
          </a:p>
          <a:p>
            <a:pPr lvl="1" rtl="0" eaLnBrk="1" fontAlgn="base" hangingPunct="1"/>
            <a:r>
              <a:rPr lang="en-US" baseline="0" dirty="0" smtClean="0">
                <a:effectLst/>
              </a:rPr>
              <a:t>Priority is 0</a:t>
            </a:r>
          </a:p>
          <a:p>
            <a:pPr lvl="1" rtl="0" eaLnBrk="1" fontAlgn="base" hangingPunct="1"/>
            <a:r>
              <a:rPr lang="en-US" baseline="0" dirty="0" smtClean="0">
                <a:effectLst/>
              </a:rPr>
              <a:t>CFI is 0</a:t>
            </a:r>
          </a:p>
          <a:p>
            <a:pPr lvl="1" rtl="0" eaLnBrk="1" fontAlgn="base" hangingPunct="1"/>
            <a:r>
              <a:rPr lang="en-US" baseline="0" dirty="0" smtClean="0">
                <a:effectLst/>
              </a:rPr>
              <a:t>VLAN is 20</a:t>
            </a:r>
          </a:p>
          <a:p>
            <a:pPr lvl="0" rtl="0" eaLnBrk="1" fontAlgn="base" hangingPunct="1"/>
            <a:r>
              <a:rPr lang="en-US" dirty="0" smtClean="0"/>
              <a:t>What</a:t>
            </a:r>
            <a:r>
              <a:rPr lang="en-US" baseline="0" dirty="0" smtClean="0"/>
              <a:t> does all of this mean</a:t>
            </a:r>
          </a:p>
          <a:p>
            <a:pPr lvl="0" rtl="0" eaLnBrk="1" fontAlgn="base" hangingPunct="1"/>
            <a:r>
              <a:rPr lang="en-US" baseline="0" dirty="0" smtClean="0"/>
              <a:t>Just below the summary line we see that</a:t>
            </a:r>
          </a:p>
          <a:p>
            <a:pPr lvl="1" rtl="0" eaLnBrk="1" fontAlgn="base" hangingPunct="1"/>
            <a:r>
              <a:rPr lang="en-US" baseline="0" dirty="0" smtClean="0"/>
              <a:t>The priority value in this example is Best Effort</a:t>
            </a:r>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36</a:t>
            </a:fld>
            <a:endParaRPr lang="en-US" dirty="0"/>
          </a:p>
        </p:txBody>
      </p:sp>
    </p:spTree>
    <p:extLst>
      <p:ext uri="{BB962C8B-B14F-4D97-AF65-F5344CB8AC3E}">
        <p14:creationId xmlns:p14="http://schemas.microsoft.com/office/powerpoint/2010/main" val="2490163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Tagging Frames</a:t>
            </a:r>
          </a:p>
        </p:txBody>
      </p:sp>
      <p:sp>
        <p:nvSpPr>
          <p:cNvPr id="3" name="Content Placeholder 2"/>
          <p:cNvSpPr>
            <a:spLocks noGrp="1"/>
          </p:cNvSpPr>
          <p:nvPr>
            <p:ph idx="1"/>
          </p:nvPr>
        </p:nvSpPr>
        <p:spPr/>
        <p:txBody>
          <a:bodyPr/>
          <a:lstStyle/>
          <a:p>
            <a:pPr lvl="0" rtl="0" eaLnBrk="1" fontAlgn="base" hangingPunct="1"/>
            <a:r>
              <a:rPr lang="en-US" baseline="0" dirty="0" smtClean="0"/>
              <a:t>This priority refers to the 802.1p defined priorities of</a:t>
            </a:r>
          </a:p>
          <a:p>
            <a:pPr lvl="1" rtl="0" eaLnBrk="1" fontAlgn="base" hangingPunct="1"/>
            <a:r>
              <a:rPr lang="en-US" baseline="0" dirty="0" smtClean="0"/>
              <a:t>0 and 1 Best Effort</a:t>
            </a:r>
          </a:p>
          <a:p>
            <a:pPr lvl="1" rtl="0" eaLnBrk="1" fontAlgn="base" hangingPunct="1"/>
            <a:r>
              <a:rPr lang="en-US" baseline="0" dirty="0" smtClean="0"/>
              <a:t>2 Excellent Effort</a:t>
            </a:r>
          </a:p>
          <a:p>
            <a:pPr lvl="1" rtl="0" eaLnBrk="1" fontAlgn="base" hangingPunct="1"/>
            <a:r>
              <a:rPr lang="en-US" baseline="0" dirty="0" smtClean="0"/>
              <a:t>3 Critical Application</a:t>
            </a:r>
          </a:p>
          <a:p>
            <a:pPr lvl="1" rtl="0" eaLnBrk="1" fontAlgn="base" hangingPunct="1"/>
            <a:r>
              <a:rPr lang="en-US" baseline="0" dirty="0" smtClean="0"/>
              <a:t>4 Video</a:t>
            </a:r>
          </a:p>
          <a:p>
            <a:pPr lvl="1" rtl="0" eaLnBrk="1" fontAlgn="base" hangingPunct="1"/>
            <a:r>
              <a:rPr lang="en-US" baseline="0" dirty="0" smtClean="0"/>
              <a:t>5 Voice</a:t>
            </a:r>
          </a:p>
          <a:p>
            <a:pPr lvl="1" rtl="0" eaLnBrk="1" fontAlgn="base" hangingPunct="1"/>
            <a:r>
              <a:rPr lang="en-US" baseline="0" dirty="0" smtClean="0"/>
              <a:t>6 Internetwork Control</a:t>
            </a:r>
          </a:p>
          <a:p>
            <a:pPr lvl="1" rtl="0" eaLnBrk="1" fontAlgn="base" hangingPunct="1"/>
            <a:r>
              <a:rPr lang="en-US" baseline="0" dirty="0" smtClean="0"/>
              <a:t>7 Network Control</a:t>
            </a:r>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37</a:t>
            </a:fld>
            <a:endParaRPr lang="en-US" dirty="0"/>
          </a:p>
        </p:txBody>
      </p:sp>
    </p:spTree>
    <p:extLst>
      <p:ext uri="{BB962C8B-B14F-4D97-AF65-F5344CB8AC3E}">
        <p14:creationId xmlns:p14="http://schemas.microsoft.com/office/powerpoint/2010/main" val="1567961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Frames</a:t>
            </a:r>
            <a:endParaRPr lang="en-US" dirty="0"/>
          </a:p>
        </p:txBody>
      </p:sp>
      <p:sp>
        <p:nvSpPr>
          <p:cNvPr id="3" name="Content Placeholder 2"/>
          <p:cNvSpPr>
            <a:spLocks noGrp="1"/>
          </p:cNvSpPr>
          <p:nvPr>
            <p:ph idx="1"/>
          </p:nvPr>
        </p:nvSpPr>
        <p:spPr/>
        <p:txBody>
          <a:bodyPr/>
          <a:lstStyle/>
          <a:p>
            <a:r>
              <a:rPr lang="en-US" dirty="0" smtClean="0"/>
              <a:t>Here is a frame with a higher priority</a:t>
            </a:r>
          </a:p>
          <a:p>
            <a:r>
              <a:rPr lang="en-US" dirty="0" smtClean="0"/>
              <a:t>In</a:t>
            </a:r>
            <a:r>
              <a:rPr lang="en-US" baseline="0" dirty="0" smtClean="0"/>
              <a:t> this case 7 as STP is used for Network Control</a:t>
            </a:r>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38</a:t>
            </a:fld>
            <a:endParaRPr lang="en-US" dirty="0"/>
          </a:p>
        </p:txBody>
      </p:sp>
    </p:spTree>
    <p:extLst>
      <p:ext uri="{BB962C8B-B14F-4D97-AF65-F5344CB8AC3E}">
        <p14:creationId xmlns:p14="http://schemas.microsoft.com/office/powerpoint/2010/main" val="2416672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 Frames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39</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r="44444" b="6250"/>
          <a:stretch/>
        </p:blipFill>
        <p:spPr bwMode="auto">
          <a:xfrm>
            <a:off x="518094" y="1676400"/>
            <a:ext cx="8168706" cy="408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13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6147" name="Rectangle 2"/>
          <p:cNvSpPr>
            <a:spLocks noGrp="1" noChangeArrowheads="1"/>
          </p:cNvSpPr>
          <p:nvPr>
            <p:ph type="title"/>
          </p:nvPr>
        </p:nvSpPr>
        <p:spPr/>
        <p:txBody>
          <a:bodyPr/>
          <a:lstStyle/>
          <a:p>
            <a:pPr eaLnBrk="1" hangingPunct="1"/>
            <a:r>
              <a:rPr lang="en-US" dirty="0" smtClean="0"/>
              <a:t>What is a VLAN</a:t>
            </a:r>
          </a:p>
        </p:txBody>
      </p:sp>
      <p:sp>
        <p:nvSpPr>
          <p:cNvPr id="6148" name="Rectangle 3"/>
          <p:cNvSpPr>
            <a:spLocks noGrp="1" noChangeArrowheads="1"/>
          </p:cNvSpPr>
          <p:nvPr>
            <p:ph type="body" idx="1"/>
          </p:nvPr>
        </p:nvSpPr>
        <p:spPr/>
        <p:txBody>
          <a:bodyPr/>
          <a:lstStyle/>
          <a:p>
            <a:pPr eaLnBrk="1" hangingPunct="1"/>
            <a:r>
              <a:rPr lang="en-US" dirty="0" smtClean="0"/>
              <a:t>A VLAN is a single or stack of switches that instead of connecting to a single network can be divided port by port into distinct networks merely by configuring the switch</a:t>
            </a:r>
          </a:p>
          <a:p>
            <a:pPr eaLnBrk="1" hangingPunct="1"/>
            <a:r>
              <a:rPr lang="en-US" dirty="0" smtClean="0"/>
              <a:t>The standard for VLANs is 802.1Q</a:t>
            </a:r>
          </a:p>
        </p:txBody>
      </p:sp>
      <p:sp>
        <p:nvSpPr>
          <p:cNvPr id="6149" name="Slide Number Placeholder 5"/>
          <p:cNvSpPr>
            <a:spLocks noGrp="1"/>
          </p:cNvSpPr>
          <p:nvPr>
            <p:ph type="sldNum" sz="quarter" idx="12"/>
          </p:nvPr>
        </p:nvSpPr>
        <p:spPr>
          <a:noFill/>
        </p:spPr>
        <p:txBody>
          <a:bodyPr/>
          <a:lstStyle/>
          <a:p>
            <a:fld id="{679D39EE-BA12-449A-8661-A39537DEA0C4}" type="slidenum">
              <a:rPr lang="en-US"/>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Tagging Frames</a:t>
            </a:r>
          </a:p>
        </p:txBody>
      </p:sp>
      <p:sp>
        <p:nvSpPr>
          <p:cNvPr id="3" name="Content Placeholder 2"/>
          <p:cNvSpPr>
            <a:spLocks noGrp="1"/>
          </p:cNvSpPr>
          <p:nvPr>
            <p:ph idx="1"/>
          </p:nvPr>
        </p:nvSpPr>
        <p:spPr/>
        <p:txBody>
          <a:bodyPr/>
          <a:lstStyle/>
          <a:p>
            <a:r>
              <a:rPr lang="en-US" sz="3200" dirty="0" smtClean="0"/>
              <a:t>The next field or tag is CFI</a:t>
            </a:r>
          </a:p>
          <a:p>
            <a:pPr marL="342900" marR="0" lvl="1" indent="-342900" algn="l" defTabSz="914400" rtl="0" eaLnBrk="0" fontAlgn="base" latinLnBrk="0" hangingPunct="0">
              <a:lnSpc>
                <a:spcPct val="100000"/>
              </a:lnSpc>
              <a:spcBef>
                <a:spcPct val="20000"/>
              </a:spcBef>
              <a:spcAft>
                <a:spcPct val="0"/>
              </a:spcAft>
              <a:buClrTx/>
              <a:buSzTx/>
              <a:buFontTx/>
              <a:buChar char="•"/>
              <a:tabLst/>
              <a:defRPr/>
            </a:pPr>
            <a:r>
              <a:rPr lang="en-US" sz="3200" i="0" dirty="0" smtClean="0"/>
              <a:t>This</a:t>
            </a:r>
            <a:r>
              <a:rPr lang="en-US" sz="3200" i="0" baseline="0" dirty="0" smtClean="0"/>
              <a:t> is the </a:t>
            </a:r>
            <a:r>
              <a:rPr lang="en-US" sz="3200" i="0" dirty="0" smtClean="0">
                <a:effectLst/>
              </a:rPr>
              <a:t>Canonical Format Indicator</a:t>
            </a:r>
          </a:p>
          <a:p>
            <a:pPr marL="342900" marR="0" lvl="1" indent="-342900" algn="l" defTabSz="914400" rtl="0" eaLnBrk="0" fontAlgn="base" latinLnBrk="0" hangingPunct="0">
              <a:lnSpc>
                <a:spcPct val="100000"/>
              </a:lnSpc>
              <a:spcBef>
                <a:spcPct val="20000"/>
              </a:spcBef>
              <a:spcAft>
                <a:spcPct val="0"/>
              </a:spcAft>
              <a:buClrTx/>
              <a:buSzTx/>
              <a:buFontTx/>
              <a:buChar char="•"/>
              <a:tabLst/>
              <a:defRPr/>
            </a:pPr>
            <a:r>
              <a:rPr lang="en-US" sz="3200" i="0" dirty="0" smtClean="0">
                <a:effectLst/>
              </a:rPr>
              <a:t>These days it is always</a:t>
            </a:r>
            <a:r>
              <a:rPr lang="en-US" sz="3200" i="0" baseline="0" dirty="0" smtClean="0">
                <a:effectLst/>
              </a:rPr>
              <a:t> 0</a:t>
            </a:r>
            <a:endParaRPr lang="en-US" sz="3200" i="0" dirty="0" smtClean="0">
              <a:effectLst/>
            </a:endParaRPr>
          </a:p>
          <a:p>
            <a:pPr marL="342900" marR="0" lvl="1" indent="-342900" algn="l" defTabSz="914400" rtl="0" eaLnBrk="0" fontAlgn="base" latinLnBrk="0" hangingPunct="0">
              <a:lnSpc>
                <a:spcPct val="100000"/>
              </a:lnSpc>
              <a:spcBef>
                <a:spcPct val="20000"/>
              </a:spcBef>
              <a:spcAft>
                <a:spcPct val="0"/>
              </a:spcAft>
              <a:buClrTx/>
              <a:buSzTx/>
              <a:buFontTx/>
              <a:buChar char="•"/>
              <a:tabLst/>
              <a:defRPr/>
            </a:pPr>
            <a:r>
              <a:rPr lang="en-US" sz="3200" i="0" dirty="0" smtClean="0">
                <a:effectLst/>
              </a:rPr>
              <a:t>The values are</a:t>
            </a:r>
          </a:p>
          <a:p>
            <a:pPr marL="742950" marR="0" lvl="2" indent="-342900" algn="l" defTabSz="914400" rtl="0" eaLnBrk="0" fontAlgn="base" latinLnBrk="0" hangingPunct="0">
              <a:lnSpc>
                <a:spcPct val="100000"/>
              </a:lnSpc>
              <a:spcBef>
                <a:spcPct val="20000"/>
              </a:spcBef>
              <a:spcAft>
                <a:spcPct val="0"/>
              </a:spcAft>
              <a:buClrTx/>
              <a:buSzTx/>
              <a:buFontTx/>
              <a:buChar char="•"/>
              <a:tabLst/>
              <a:defRPr/>
            </a:pPr>
            <a:r>
              <a:rPr lang="en-US" sz="2800" dirty="0" smtClean="0">
                <a:effectLst/>
              </a:rPr>
              <a:t>0 where the MAC address is in canonical format</a:t>
            </a:r>
          </a:p>
          <a:p>
            <a:pPr marL="742950" marR="0" lvl="2" indent="-342900" algn="l" defTabSz="914400" rtl="0" eaLnBrk="0" fontAlgn="base" latinLnBrk="0" hangingPunct="0">
              <a:lnSpc>
                <a:spcPct val="100000"/>
              </a:lnSpc>
              <a:spcBef>
                <a:spcPct val="20000"/>
              </a:spcBef>
              <a:spcAft>
                <a:spcPct val="0"/>
              </a:spcAft>
              <a:buClrTx/>
              <a:buSzTx/>
              <a:buFontTx/>
              <a:buChar char="•"/>
              <a:tabLst/>
              <a:defRPr/>
            </a:pPr>
            <a:r>
              <a:rPr lang="en-US" sz="2800" dirty="0" smtClean="0">
                <a:effectLst/>
              </a:rPr>
              <a:t>1 where the MAC address is in non-canonical format</a:t>
            </a:r>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40</a:t>
            </a:fld>
            <a:endParaRPr lang="en-US" dirty="0"/>
          </a:p>
        </p:txBody>
      </p:sp>
    </p:spTree>
    <p:extLst>
      <p:ext uri="{BB962C8B-B14F-4D97-AF65-F5344CB8AC3E}">
        <p14:creationId xmlns:p14="http://schemas.microsoft.com/office/powerpoint/2010/main" val="39613640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Tagging Frames</a:t>
            </a:r>
          </a:p>
        </p:txBody>
      </p:sp>
      <p:sp>
        <p:nvSpPr>
          <p:cNvPr id="3" name="Content Placeholder 2"/>
          <p:cNvSpPr>
            <a:spLocks noGrp="1"/>
          </p:cNvSpPr>
          <p:nvPr>
            <p:ph idx="1"/>
          </p:nvPr>
        </p:nvSpPr>
        <p:spPr/>
        <p:txBody>
          <a:bodyPr/>
          <a:lstStyle/>
          <a:p>
            <a:pPr marL="342900" marR="0" lvl="1" indent="-342900" algn="l" defTabSz="914400" rtl="0" eaLnBrk="0" fontAlgn="base" latinLnBrk="0" hangingPunct="0">
              <a:lnSpc>
                <a:spcPct val="100000"/>
              </a:lnSpc>
              <a:spcBef>
                <a:spcPct val="20000"/>
              </a:spcBef>
              <a:spcAft>
                <a:spcPct val="0"/>
              </a:spcAft>
              <a:buClrTx/>
              <a:buSzTx/>
              <a:buFontTx/>
              <a:buChar char="•"/>
              <a:tabLst/>
              <a:defRPr/>
            </a:pPr>
            <a:r>
              <a:rPr lang="en-US" sz="3200" dirty="0" smtClean="0">
                <a:effectLst/>
              </a:rPr>
              <a:t>In the old days this</a:t>
            </a:r>
            <a:r>
              <a:rPr lang="en-US" sz="3200" baseline="0" dirty="0" smtClean="0">
                <a:effectLst/>
              </a:rPr>
              <a:t> code was used for </a:t>
            </a:r>
            <a:r>
              <a:rPr lang="en-US" sz="3200" dirty="0" smtClean="0">
                <a:effectLst/>
              </a:rPr>
              <a:t>compatibility between Ethernet and Token Ring networks</a:t>
            </a:r>
          </a:p>
          <a:p>
            <a:r>
              <a:rPr lang="en-US" sz="3200" dirty="0" smtClean="0"/>
              <a:t>Since Token Ring is dead, so is the code</a:t>
            </a:r>
          </a:p>
          <a:p>
            <a:r>
              <a:rPr lang="en-US" sz="3200" dirty="0" smtClean="0"/>
              <a:t>The last</a:t>
            </a:r>
            <a:r>
              <a:rPr lang="en-US" sz="3200" baseline="0" dirty="0" smtClean="0"/>
              <a:t> field carries the number of the VLAN</a:t>
            </a:r>
          </a:p>
          <a:p>
            <a:r>
              <a:rPr lang="en-US" sz="3200" baseline="0" dirty="0" smtClean="0"/>
              <a:t>In this case VLAN 20</a:t>
            </a:r>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41</a:t>
            </a:fld>
            <a:endParaRPr lang="en-US" dirty="0"/>
          </a:p>
        </p:txBody>
      </p:sp>
    </p:spTree>
    <p:extLst>
      <p:ext uri="{BB962C8B-B14F-4D97-AF65-F5344CB8AC3E}">
        <p14:creationId xmlns:p14="http://schemas.microsoft.com/office/powerpoint/2010/main" val="1507477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Tagging Frames</a:t>
            </a:r>
          </a:p>
        </p:txBody>
      </p:sp>
      <p:sp>
        <p:nvSpPr>
          <p:cNvPr id="3" name="Content Placeholder 2"/>
          <p:cNvSpPr>
            <a:spLocks noGrp="1"/>
          </p:cNvSpPr>
          <p:nvPr>
            <p:ph idx="1"/>
          </p:nvPr>
        </p:nvSpPr>
        <p:spPr/>
        <p:txBody>
          <a:bodyPr/>
          <a:lstStyle/>
          <a:p>
            <a:r>
              <a:rPr lang="en-US" sz="3200" baseline="0" dirty="0" smtClean="0"/>
              <a:t>In the format that Wireshark uses to show us these tags the normal Type code field appears next</a:t>
            </a:r>
          </a:p>
          <a:p>
            <a:r>
              <a:rPr lang="en-US" sz="3200" baseline="0" dirty="0" smtClean="0"/>
              <a:t>In this example the protocol to which the Data Link layer will hand the data to at the Network layer is the Internet Protocol or IP</a:t>
            </a:r>
          </a:p>
          <a:p>
            <a:r>
              <a:rPr lang="en-US" sz="3200" baseline="0" dirty="0" smtClean="0"/>
              <a:t>Its code is 0800 in hex</a:t>
            </a:r>
            <a:endParaRPr lang="en-US" dirty="0" smtClean="0"/>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42</a:t>
            </a:fld>
            <a:endParaRPr lang="en-US" dirty="0"/>
          </a:p>
        </p:txBody>
      </p:sp>
    </p:spTree>
    <p:extLst>
      <p:ext uri="{BB962C8B-B14F-4D97-AF65-F5344CB8AC3E}">
        <p14:creationId xmlns:p14="http://schemas.microsoft.com/office/powerpoint/2010/main" val="571909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Tags</a:t>
            </a:r>
            <a:endParaRPr lang="en-US" dirty="0"/>
          </a:p>
        </p:txBody>
      </p:sp>
      <p:sp>
        <p:nvSpPr>
          <p:cNvPr id="3" name="Content Placeholder 2"/>
          <p:cNvSpPr>
            <a:spLocks noGrp="1"/>
          </p:cNvSpPr>
          <p:nvPr>
            <p:ph idx="1"/>
          </p:nvPr>
        </p:nvSpPr>
        <p:spPr/>
        <p:txBody>
          <a:bodyPr/>
          <a:lstStyle/>
          <a:p>
            <a:r>
              <a:rPr lang="en-US" dirty="0" smtClean="0"/>
              <a:t>Let’s look at some example frames where on the same setup we can see the native or management VLAN which</a:t>
            </a:r>
            <a:r>
              <a:rPr lang="en-US" baseline="0" dirty="0" smtClean="0"/>
              <a:t> is VLAN 1</a:t>
            </a:r>
          </a:p>
          <a:p>
            <a:r>
              <a:rPr lang="en-US" baseline="0" dirty="0" smtClean="0"/>
              <a:t>The VLAN on the first switch which is VLAN 2</a:t>
            </a:r>
          </a:p>
          <a:p>
            <a:r>
              <a:rPr lang="en-US" baseline="0" dirty="0" smtClean="0"/>
              <a:t>And the VLAN on the second switch which is VLAN 3</a:t>
            </a:r>
          </a:p>
          <a:p>
            <a:r>
              <a:rPr lang="en-US" baseline="0" dirty="0" smtClean="0"/>
              <a:t>In this case the VLANs talk to each other through a Router on a Stick</a:t>
            </a:r>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43</a:t>
            </a:fld>
            <a:endParaRPr lang="en-US" dirty="0"/>
          </a:p>
        </p:txBody>
      </p:sp>
    </p:spTree>
    <p:extLst>
      <p:ext uri="{BB962C8B-B14F-4D97-AF65-F5344CB8AC3E}">
        <p14:creationId xmlns:p14="http://schemas.microsoft.com/office/powerpoint/2010/main" val="2986806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VLAN</a:t>
            </a:r>
            <a:r>
              <a:rPr lang="en-US" baseline="0" dirty="0" smtClean="0"/>
              <a:t> 1</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44</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38" r="44358" b="6249"/>
          <a:stretch/>
        </p:blipFill>
        <p:spPr bwMode="auto">
          <a:xfrm>
            <a:off x="505449" y="1656182"/>
            <a:ext cx="8181351" cy="405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024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VLAN 2</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45</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459" r="44358" b="6250"/>
          <a:stretch/>
        </p:blipFill>
        <p:spPr bwMode="auto">
          <a:xfrm>
            <a:off x="505449" y="1676400"/>
            <a:ext cx="8181351" cy="403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9098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VLAN 3</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46</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17" r="44358" b="6250"/>
          <a:stretch/>
        </p:blipFill>
        <p:spPr bwMode="auto">
          <a:xfrm>
            <a:off x="505449" y="1600200"/>
            <a:ext cx="8181351" cy="408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1916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38915" name="Rectangle 2"/>
          <p:cNvSpPr>
            <a:spLocks noGrp="1" noChangeArrowheads="1"/>
          </p:cNvSpPr>
          <p:nvPr>
            <p:ph type="title"/>
          </p:nvPr>
        </p:nvSpPr>
        <p:spPr/>
        <p:txBody>
          <a:bodyPr/>
          <a:lstStyle/>
          <a:p>
            <a:pPr eaLnBrk="1" hangingPunct="1"/>
            <a:r>
              <a:rPr lang="en-US" dirty="0" smtClean="0"/>
              <a:t>VLANs and Subnets</a:t>
            </a:r>
          </a:p>
        </p:txBody>
      </p:sp>
      <p:sp>
        <p:nvSpPr>
          <p:cNvPr id="38916" name="Rectangle 3"/>
          <p:cNvSpPr>
            <a:spLocks noGrp="1" noChangeArrowheads="1"/>
          </p:cNvSpPr>
          <p:nvPr>
            <p:ph type="body" idx="1"/>
          </p:nvPr>
        </p:nvSpPr>
        <p:spPr/>
        <p:txBody>
          <a:bodyPr/>
          <a:lstStyle/>
          <a:p>
            <a:pPr eaLnBrk="1" hangingPunct="1"/>
            <a:r>
              <a:rPr lang="en-US" dirty="0" smtClean="0"/>
              <a:t>A VLAN should entirely encompass a single IP address subnet</a:t>
            </a:r>
          </a:p>
          <a:p>
            <a:pPr eaLnBrk="1" hangingPunct="1"/>
            <a:r>
              <a:rPr lang="en-US" dirty="0" smtClean="0"/>
              <a:t>There should be a one to one correspondence between VLANs and subnets</a:t>
            </a:r>
          </a:p>
          <a:p>
            <a:pPr eaLnBrk="1" hangingPunct="1"/>
            <a:r>
              <a:rPr lang="en-US" dirty="0" smtClean="0"/>
              <a:t>A VLAN should never cross a subnet boundary</a:t>
            </a:r>
          </a:p>
          <a:p>
            <a:pPr eaLnBrk="1" hangingPunct="1"/>
            <a:r>
              <a:rPr lang="en-US" dirty="0" smtClean="0"/>
              <a:t>A subnet should never be used on more than one VLAN</a:t>
            </a:r>
          </a:p>
        </p:txBody>
      </p:sp>
      <p:sp>
        <p:nvSpPr>
          <p:cNvPr id="38917" name="Slide Number Placeholder 5"/>
          <p:cNvSpPr>
            <a:spLocks noGrp="1"/>
          </p:cNvSpPr>
          <p:nvPr>
            <p:ph type="sldNum" sz="quarter" idx="12"/>
          </p:nvPr>
        </p:nvSpPr>
        <p:spPr>
          <a:noFill/>
        </p:spPr>
        <p:txBody>
          <a:bodyPr/>
          <a:lstStyle/>
          <a:p>
            <a:fld id="{8E39FA30-98A0-498E-A2F9-894436877191}" type="slidenum">
              <a:rPr lang="en-US"/>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VLAN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48</a:t>
            </a:fld>
            <a:endParaRPr lang="en-US" dirty="0"/>
          </a:p>
        </p:txBody>
      </p:sp>
      <p:sp>
        <p:nvSpPr>
          <p:cNvPr id="5" name="Text Placeholder 4"/>
          <p:cNvSpPr>
            <a:spLocks noGrp="1"/>
          </p:cNvSpPr>
          <p:nvPr>
            <p:ph type="body" idx="4294967295"/>
          </p:nvPr>
        </p:nvSpPr>
        <p:spPr/>
        <p:txBody>
          <a:bodyPr/>
          <a:lstStyle/>
          <a:p>
            <a:r>
              <a:rPr lang="en-US" dirty="0" smtClean="0"/>
              <a:t>The basic VLAN configuration steps are</a:t>
            </a:r>
          </a:p>
          <a:p>
            <a:pPr lvl="1"/>
            <a:r>
              <a:rPr lang="en-US" dirty="0" smtClean="0"/>
              <a:t>Add the VLANs</a:t>
            </a:r>
          </a:p>
          <a:p>
            <a:pPr lvl="1"/>
            <a:r>
              <a:rPr lang="en-US" dirty="0" smtClean="0"/>
              <a:t>Assign</a:t>
            </a:r>
            <a:r>
              <a:rPr lang="en-US" baseline="0" dirty="0" smtClean="0"/>
              <a:t> the ports to the VLANs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VLAN</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49</a:t>
            </a:fld>
            <a:endParaRPr lang="en-US" dirty="0"/>
          </a:p>
        </p:txBody>
      </p:sp>
      <p:pic>
        <p:nvPicPr>
          <p:cNvPr id="1026" name="Picture 2"/>
          <p:cNvPicPr>
            <a:picLocks noChangeAspect="1" noChangeArrowheads="1"/>
          </p:cNvPicPr>
          <p:nvPr/>
        </p:nvPicPr>
        <p:blipFill>
          <a:blip r:embed="rId2" cstate="print"/>
          <a:srcRect l="30625" t="21875" r="21875" b="34375"/>
          <a:stretch>
            <a:fillRect/>
          </a:stretch>
        </p:blipFill>
        <p:spPr bwMode="auto">
          <a:xfrm>
            <a:off x="1600200" y="1600200"/>
            <a:ext cx="5791200" cy="3200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l="33750" t="36458" r="19375" b="43750"/>
          <a:stretch>
            <a:fillRect/>
          </a:stretch>
        </p:blipFill>
        <p:spPr bwMode="auto">
          <a:xfrm>
            <a:off x="1524000" y="4800600"/>
            <a:ext cx="5867400" cy="14864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7171" name="Rectangle 2"/>
          <p:cNvSpPr>
            <a:spLocks noGrp="1" noChangeArrowheads="1"/>
          </p:cNvSpPr>
          <p:nvPr>
            <p:ph type="title"/>
          </p:nvPr>
        </p:nvSpPr>
        <p:spPr/>
        <p:txBody>
          <a:bodyPr/>
          <a:lstStyle/>
          <a:p>
            <a:pPr eaLnBrk="1" hangingPunct="1"/>
            <a:r>
              <a:rPr lang="en-US" dirty="0" smtClean="0"/>
              <a:t>When to Use a VLAN</a:t>
            </a:r>
          </a:p>
        </p:txBody>
      </p:sp>
      <p:sp>
        <p:nvSpPr>
          <p:cNvPr id="7172" name="Rectangle 3"/>
          <p:cNvSpPr>
            <a:spLocks noGrp="1" noChangeArrowheads="1"/>
          </p:cNvSpPr>
          <p:nvPr>
            <p:ph type="body" idx="1"/>
          </p:nvPr>
        </p:nvSpPr>
        <p:spPr/>
        <p:txBody>
          <a:bodyPr/>
          <a:lstStyle/>
          <a:p>
            <a:pPr eaLnBrk="1" hangingPunct="1"/>
            <a:r>
              <a:rPr lang="en-US" dirty="0" smtClean="0"/>
              <a:t>The main reasons to divide a network are</a:t>
            </a:r>
          </a:p>
          <a:p>
            <a:pPr lvl="1" eaLnBrk="1" hangingPunct="1"/>
            <a:r>
              <a:rPr lang="en-US" dirty="0" smtClean="0"/>
              <a:t>Maintain security</a:t>
            </a:r>
          </a:p>
          <a:p>
            <a:pPr lvl="1" eaLnBrk="1" hangingPunct="1"/>
            <a:r>
              <a:rPr lang="en-US" dirty="0" smtClean="0"/>
              <a:t>Traffic</a:t>
            </a:r>
            <a:r>
              <a:rPr lang="en-US" baseline="0" dirty="0" smtClean="0"/>
              <a:t> management</a:t>
            </a:r>
            <a:endParaRPr lang="en-US" dirty="0" smtClean="0"/>
          </a:p>
          <a:p>
            <a:pPr lvl="1" eaLnBrk="1" hangingPunct="1"/>
            <a:r>
              <a:rPr lang="en-US" dirty="0" smtClean="0"/>
              <a:t>Control broadcast traffic</a:t>
            </a:r>
          </a:p>
        </p:txBody>
      </p:sp>
      <p:sp>
        <p:nvSpPr>
          <p:cNvPr id="7173" name="Slide Number Placeholder 5"/>
          <p:cNvSpPr>
            <a:spLocks noGrp="1"/>
          </p:cNvSpPr>
          <p:nvPr>
            <p:ph type="sldNum" sz="quarter" idx="12"/>
          </p:nvPr>
        </p:nvSpPr>
        <p:spPr>
          <a:noFill/>
        </p:spPr>
        <p:txBody>
          <a:bodyPr/>
          <a:lstStyle/>
          <a:p>
            <a:fld id="{7BF0D277-0DCC-4A1F-BF57-DDA3BC8275BC}" type="slidenum">
              <a:rPr lang="en-US"/>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a:t>
            </a:r>
            <a:r>
              <a:rPr lang="en-US" baseline="0" dirty="0" smtClean="0"/>
              <a:t> the Ports</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50</a:t>
            </a:fld>
            <a:endParaRPr lang="en-US" dirty="0"/>
          </a:p>
        </p:txBody>
      </p:sp>
      <p:pic>
        <p:nvPicPr>
          <p:cNvPr id="2050" name="Picture 2"/>
          <p:cNvPicPr>
            <a:picLocks noChangeAspect="1" noChangeArrowheads="1"/>
          </p:cNvPicPr>
          <p:nvPr/>
        </p:nvPicPr>
        <p:blipFill>
          <a:blip r:embed="rId2" cstate="print"/>
          <a:srcRect l="34375" t="40625" r="19375" b="16667"/>
          <a:stretch>
            <a:fillRect/>
          </a:stretch>
        </p:blipFill>
        <p:spPr bwMode="auto">
          <a:xfrm>
            <a:off x="1676400" y="1600200"/>
            <a:ext cx="56388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 Ports</a:t>
            </a:r>
            <a:r>
              <a:rPr lang="en-US" baseline="0" dirty="0" smtClean="0"/>
              <a:t> to VLANs</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51</a:t>
            </a:fld>
            <a:endParaRPr lang="en-US" dirty="0"/>
          </a:p>
        </p:txBody>
      </p:sp>
      <p:pic>
        <p:nvPicPr>
          <p:cNvPr id="3074" name="Picture 2"/>
          <p:cNvPicPr>
            <a:picLocks noChangeAspect="1" noChangeArrowheads="1"/>
          </p:cNvPicPr>
          <p:nvPr/>
        </p:nvPicPr>
        <p:blipFill>
          <a:blip r:embed="rId2" cstate="print"/>
          <a:srcRect l="31875" t="42708" r="22500" b="36459"/>
          <a:stretch>
            <a:fillRect/>
          </a:stretch>
        </p:blipFill>
        <p:spPr bwMode="auto">
          <a:xfrm>
            <a:off x="1752600" y="1600200"/>
            <a:ext cx="55626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41987" name="Rectangle 2"/>
          <p:cNvSpPr>
            <a:spLocks noGrp="1" noChangeArrowheads="1"/>
          </p:cNvSpPr>
          <p:nvPr>
            <p:ph type="title"/>
          </p:nvPr>
        </p:nvSpPr>
        <p:spPr/>
        <p:txBody>
          <a:bodyPr/>
          <a:lstStyle/>
          <a:p>
            <a:pPr eaLnBrk="1" hangingPunct="1"/>
            <a:r>
              <a:rPr lang="en-US" dirty="0" smtClean="0"/>
              <a:t>Verifying VLAN Configuration</a:t>
            </a:r>
          </a:p>
        </p:txBody>
      </p:sp>
      <p:sp>
        <p:nvSpPr>
          <p:cNvPr id="41990" name="Slide Number Placeholder 6"/>
          <p:cNvSpPr>
            <a:spLocks noGrp="1"/>
          </p:cNvSpPr>
          <p:nvPr>
            <p:ph type="sldNum" sz="quarter" idx="12"/>
          </p:nvPr>
        </p:nvSpPr>
        <p:spPr>
          <a:noFill/>
        </p:spPr>
        <p:txBody>
          <a:bodyPr/>
          <a:lstStyle/>
          <a:p>
            <a:fld id="{A3D4969F-9AEC-4A90-8D5C-093A9CFF1833}" type="slidenum">
              <a:rPr lang="en-US"/>
              <a:pPr/>
              <a:t>52</a:t>
            </a:fld>
            <a:endParaRPr lang="en-US" dirty="0"/>
          </a:p>
        </p:txBody>
      </p:sp>
      <p:pic>
        <p:nvPicPr>
          <p:cNvPr id="4098" name="Picture 2"/>
          <p:cNvPicPr>
            <a:picLocks noChangeAspect="1" noChangeArrowheads="1"/>
          </p:cNvPicPr>
          <p:nvPr/>
        </p:nvPicPr>
        <p:blipFill>
          <a:blip r:embed="rId2" cstate="print"/>
          <a:srcRect l="34375" t="17708" r="19375" b="2083"/>
          <a:stretch>
            <a:fillRect/>
          </a:stretch>
        </p:blipFill>
        <p:spPr bwMode="auto">
          <a:xfrm>
            <a:off x="2311730" y="1600200"/>
            <a:ext cx="439387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a VLAN Assignment</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53</a:t>
            </a:fld>
            <a:endParaRPr lang="en-US" dirty="0"/>
          </a:p>
        </p:txBody>
      </p:sp>
      <p:pic>
        <p:nvPicPr>
          <p:cNvPr id="5122" name="Picture 2"/>
          <p:cNvPicPr>
            <a:picLocks noChangeAspect="1" noChangeArrowheads="1"/>
          </p:cNvPicPr>
          <p:nvPr/>
        </p:nvPicPr>
        <p:blipFill>
          <a:blip r:embed="rId2" cstate="print"/>
          <a:srcRect l="31875" t="42708" r="21875" b="25000"/>
          <a:stretch>
            <a:fillRect/>
          </a:stretch>
        </p:blipFill>
        <p:spPr bwMode="auto">
          <a:xfrm>
            <a:off x="1676400" y="1600200"/>
            <a:ext cx="56388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Deleting</a:t>
            </a:r>
            <a:r>
              <a:rPr lang="en-US" baseline="0" dirty="0" smtClean="0"/>
              <a:t> a VLAN</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54</a:t>
            </a:fld>
            <a:endParaRPr lang="en-US" dirty="0"/>
          </a:p>
        </p:txBody>
      </p:sp>
      <p:pic>
        <p:nvPicPr>
          <p:cNvPr id="6146" name="Picture 2"/>
          <p:cNvPicPr>
            <a:picLocks noChangeAspect="1" noChangeArrowheads="1"/>
          </p:cNvPicPr>
          <p:nvPr/>
        </p:nvPicPr>
        <p:blipFill>
          <a:blip r:embed="rId2" cstate="print"/>
          <a:srcRect l="31250" t="25000" r="22500" b="28125"/>
          <a:stretch>
            <a:fillRect/>
          </a:stretch>
        </p:blipFill>
        <p:spPr bwMode="auto">
          <a:xfrm>
            <a:off x="1752600" y="1600200"/>
            <a:ext cx="56388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VLAN Trunks</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55</a:t>
            </a:fld>
            <a:endParaRPr lang="en-US" dirty="0"/>
          </a:p>
        </p:txBody>
      </p:sp>
      <p:pic>
        <p:nvPicPr>
          <p:cNvPr id="7170" name="Picture 2"/>
          <p:cNvPicPr>
            <a:picLocks noChangeAspect="1" noChangeArrowheads="1"/>
          </p:cNvPicPr>
          <p:nvPr/>
        </p:nvPicPr>
        <p:blipFill>
          <a:blip r:embed="rId2" cstate="print"/>
          <a:srcRect l="34375" t="36458" r="19375" b="20833"/>
          <a:stretch>
            <a:fillRect/>
          </a:stretch>
        </p:blipFill>
        <p:spPr bwMode="auto">
          <a:xfrm>
            <a:off x="1752600" y="1600200"/>
            <a:ext cx="56388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VLAN Trunks</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56</a:t>
            </a:fld>
            <a:endParaRPr lang="en-US" dirty="0"/>
          </a:p>
        </p:txBody>
      </p:sp>
      <p:sp>
        <p:nvSpPr>
          <p:cNvPr id="5" name="Text Placeholder 4"/>
          <p:cNvSpPr>
            <a:spLocks noGrp="1"/>
          </p:cNvSpPr>
          <p:nvPr>
            <p:ph type="body" idx="4294967295"/>
          </p:nvPr>
        </p:nvSpPr>
        <p:spPr/>
        <p:txBody>
          <a:bodyPr/>
          <a:lstStyle/>
          <a:p>
            <a:r>
              <a:rPr lang="en-US" dirty="0" smtClean="0"/>
              <a:t>You can also restrict</a:t>
            </a:r>
            <a:r>
              <a:rPr lang="en-US" baseline="0" dirty="0" smtClean="0"/>
              <a:t> which VLANs may be sent over a trunk</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VLAN Trunks</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57</a:t>
            </a:fld>
            <a:endParaRPr lang="en-US" dirty="0"/>
          </a:p>
        </p:txBody>
      </p:sp>
      <p:pic>
        <p:nvPicPr>
          <p:cNvPr id="8194" name="Picture 2"/>
          <p:cNvPicPr>
            <a:picLocks noChangeAspect="1" noChangeArrowheads="1"/>
          </p:cNvPicPr>
          <p:nvPr/>
        </p:nvPicPr>
        <p:blipFill>
          <a:blip r:embed="rId2" cstate="print"/>
          <a:srcRect l="31250" t="38542" r="22500" b="36458"/>
          <a:stretch>
            <a:fillRect/>
          </a:stretch>
        </p:blipFill>
        <p:spPr bwMode="auto">
          <a:xfrm>
            <a:off x="1752600" y="1600200"/>
            <a:ext cx="56388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t>
            </a:r>
            <a:endParaRPr lang="en-US" dirty="0"/>
          </a:p>
        </p:txBody>
      </p:sp>
      <p:sp>
        <p:nvSpPr>
          <p:cNvPr id="3" name="Content Placeholder 2"/>
          <p:cNvSpPr>
            <a:spLocks noGrp="1"/>
          </p:cNvSpPr>
          <p:nvPr>
            <p:ph idx="1"/>
          </p:nvPr>
        </p:nvSpPr>
        <p:spPr/>
        <p:txBody>
          <a:bodyPr/>
          <a:lstStyle/>
          <a:p>
            <a:r>
              <a:rPr lang="en-US" dirty="0" smtClean="0"/>
              <a:t>Let’s make some VLANs</a:t>
            </a:r>
          </a:p>
          <a:p>
            <a:r>
              <a:rPr lang="en-US" dirty="0" smtClean="0"/>
              <a:t>Start Packet Tracer</a:t>
            </a:r>
          </a:p>
          <a:p>
            <a:r>
              <a:rPr lang="en-US" dirty="0" smtClean="0"/>
              <a:t>Open file e3-3344.pka</a:t>
            </a:r>
            <a:endParaRPr lang="en-US" dirty="0"/>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a Trunk</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59</a:t>
            </a:fld>
            <a:endParaRPr lang="en-US" dirty="0"/>
          </a:p>
        </p:txBody>
      </p:sp>
      <p:pic>
        <p:nvPicPr>
          <p:cNvPr id="10242" name="Picture 2"/>
          <p:cNvPicPr>
            <a:picLocks noChangeAspect="1" noChangeArrowheads="1"/>
          </p:cNvPicPr>
          <p:nvPr/>
        </p:nvPicPr>
        <p:blipFill>
          <a:blip r:embed="rId2" cstate="print"/>
          <a:srcRect l="31250" t="34375" r="21875" b="15625"/>
          <a:stretch>
            <a:fillRect/>
          </a:stretch>
        </p:blipFill>
        <p:spPr bwMode="auto">
          <a:xfrm>
            <a:off x="1676400" y="1600200"/>
            <a:ext cx="57150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12291" name="Rectangle 2"/>
          <p:cNvSpPr>
            <a:spLocks noGrp="1" noChangeArrowheads="1"/>
          </p:cNvSpPr>
          <p:nvPr>
            <p:ph type="title"/>
          </p:nvPr>
        </p:nvSpPr>
        <p:spPr/>
        <p:txBody>
          <a:bodyPr/>
          <a:lstStyle/>
          <a:p>
            <a:pPr eaLnBrk="1" hangingPunct="1"/>
            <a:r>
              <a:rPr lang="en-US" dirty="0" smtClean="0"/>
              <a:t>Security</a:t>
            </a:r>
          </a:p>
        </p:txBody>
      </p:sp>
      <p:sp>
        <p:nvSpPr>
          <p:cNvPr id="12292" name="Rectangle 3"/>
          <p:cNvSpPr>
            <a:spLocks noGrp="1" noChangeArrowheads="1"/>
          </p:cNvSpPr>
          <p:nvPr>
            <p:ph type="body" idx="1"/>
          </p:nvPr>
        </p:nvSpPr>
        <p:spPr/>
        <p:txBody>
          <a:bodyPr/>
          <a:lstStyle/>
          <a:p>
            <a:pPr eaLnBrk="1" hangingPunct="1"/>
            <a:r>
              <a:rPr lang="en-US" dirty="0" smtClean="0"/>
              <a:t>Security is another concern these days as we find more and more security holes on the inside of the network</a:t>
            </a:r>
          </a:p>
          <a:p>
            <a:pPr eaLnBrk="1" hangingPunct="1"/>
            <a:r>
              <a:rPr lang="en-US" dirty="0" smtClean="0"/>
              <a:t>When a group of users belongs to the same broadcast domain, all of the network traffic generated within that broadcast domain is accessible by each user</a:t>
            </a:r>
          </a:p>
        </p:txBody>
      </p:sp>
      <p:sp>
        <p:nvSpPr>
          <p:cNvPr id="12293" name="Slide Number Placeholder 5"/>
          <p:cNvSpPr>
            <a:spLocks noGrp="1"/>
          </p:cNvSpPr>
          <p:nvPr>
            <p:ph type="sldNum" sz="quarter" idx="12"/>
          </p:nvPr>
        </p:nvSpPr>
        <p:spPr>
          <a:noFill/>
        </p:spPr>
        <p:txBody>
          <a:bodyPr/>
          <a:lstStyle/>
          <a:p>
            <a:fld id="{D3DCD35A-B008-4248-97F2-3EE91E5F4CD0}" type="slidenum">
              <a:rPr lang="en-US"/>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VLAN</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60</a:t>
            </a:fld>
            <a:endParaRPr lang="en-US" dirty="0"/>
          </a:p>
        </p:txBody>
      </p:sp>
      <p:sp>
        <p:nvSpPr>
          <p:cNvPr id="5" name="Text Placeholder 4"/>
          <p:cNvSpPr>
            <a:spLocks noGrp="1"/>
          </p:cNvSpPr>
          <p:nvPr>
            <p:ph type="body" idx="4294967295"/>
          </p:nvPr>
        </p:nvSpPr>
        <p:spPr/>
        <p:txBody>
          <a:bodyPr/>
          <a:lstStyle/>
          <a:p>
            <a:r>
              <a:rPr lang="en-US" dirty="0" smtClean="0"/>
              <a:t>A single switch port can be carry the traffic for two VLANs even while set to access mode if the second VLAN is for voice traffic</a:t>
            </a:r>
          </a:p>
        </p:txBody>
      </p:sp>
    </p:spTree>
    <p:extLst>
      <p:ext uri="{BB962C8B-B14F-4D97-AF65-F5344CB8AC3E}">
        <p14:creationId xmlns:p14="http://schemas.microsoft.com/office/powerpoint/2010/main" val="18071228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Trunk Configuration</a:t>
            </a:r>
            <a:endParaRPr lang="en-US" dirty="0"/>
          </a:p>
        </p:txBody>
      </p:sp>
      <p:sp>
        <p:nvSpPr>
          <p:cNvPr id="3" name="Footer Placeholder 2"/>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4" name="Slide Number Placeholder 3"/>
          <p:cNvSpPr>
            <a:spLocks noGrp="1"/>
          </p:cNvSpPr>
          <p:nvPr>
            <p:ph type="sldNum" sz="quarter" idx="12"/>
          </p:nvPr>
        </p:nvSpPr>
        <p:spPr/>
        <p:txBody>
          <a:bodyPr/>
          <a:lstStyle/>
          <a:p>
            <a:pPr>
              <a:defRPr/>
            </a:pPr>
            <a:fld id="{E50F59E5-2BB9-4FC2-8A9C-C1D624CDBE51}" type="slidenum">
              <a:rPr lang="en-US" smtClean="0"/>
              <a:pPr>
                <a:defRPr/>
              </a:pPr>
              <a:t>61</a:t>
            </a:fld>
            <a:endParaRPr lang="en-US" dirty="0"/>
          </a:p>
        </p:txBody>
      </p:sp>
      <p:pic>
        <p:nvPicPr>
          <p:cNvPr id="9218" name="Picture 2"/>
          <p:cNvPicPr>
            <a:picLocks noChangeAspect="1" noChangeArrowheads="1"/>
          </p:cNvPicPr>
          <p:nvPr/>
        </p:nvPicPr>
        <p:blipFill>
          <a:blip r:embed="rId2" cstate="print"/>
          <a:srcRect l="31875" t="23958" r="22500" b="10417"/>
          <a:stretch>
            <a:fillRect/>
          </a:stretch>
        </p:blipFill>
        <p:spPr bwMode="auto">
          <a:xfrm>
            <a:off x="1905000" y="1600200"/>
            <a:ext cx="5257800" cy="45375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47107" name="Rectangle 2"/>
          <p:cNvSpPr>
            <a:spLocks noGrp="1" noChangeArrowheads="1"/>
          </p:cNvSpPr>
          <p:nvPr>
            <p:ph type="title"/>
          </p:nvPr>
        </p:nvSpPr>
        <p:spPr/>
        <p:txBody>
          <a:bodyPr/>
          <a:lstStyle/>
          <a:p>
            <a:pPr eaLnBrk="1" hangingPunct="1"/>
            <a:r>
              <a:rPr lang="en-US" dirty="0" smtClean="0"/>
              <a:t>Common VLAN Problems</a:t>
            </a:r>
          </a:p>
        </p:txBody>
      </p:sp>
      <p:grpSp>
        <p:nvGrpSpPr>
          <p:cNvPr id="2" name="Group 5"/>
          <p:cNvGrpSpPr>
            <a:grpSpLocks/>
          </p:cNvGrpSpPr>
          <p:nvPr/>
        </p:nvGrpSpPr>
        <p:grpSpPr bwMode="auto">
          <a:xfrm>
            <a:off x="2286000" y="1600200"/>
            <a:ext cx="4419600" cy="4724400"/>
            <a:chOff x="1626" y="820"/>
            <a:chExt cx="2934" cy="3207"/>
          </a:xfrm>
        </p:grpSpPr>
        <p:pic>
          <p:nvPicPr>
            <p:cNvPr id="47110" name="Picture 3"/>
            <p:cNvPicPr>
              <a:picLocks noChangeAspect="1" noChangeArrowheads="1"/>
            </p:cNvPicPr>
            <p:nvPr/>
          </p:nvPicPr>
          <p:blipFill>
            <a:blip r:embed="rId2" cstate="print"/>
            <a:srcRect/>
            <a:stretch>
              <a:fillRect/>
            </a:stretch>
          </p:blipFill>
          <p:spPr bwMode="auto">
            <a:xfrm>
              <a:off x="1632" y="820"/>
              <a:ext cx="2928" cy="1954"/>
            </a:xfrm>
            <a:prstGeom prst="rect">
              <a:avLst/>
            </a:prstGeom>
            <a:noFill/>
            <a:ln w="9525">
              <a:noFill/>
              <a:miter lim="800000"/>
              <a:headEnd/>
              <a:tailEnd/>
            </a:ln>
          </p:spPr>
        </p:pic>
        <p:pic>
          <p:nvPicPr>
            <p:cNvPr id="47111" name="Picture 4"/>
            <p:cNvPicPr>
              <a:picLocks noChangeAspect="1" noChangeArrowheads="1"/>
            </p:cNvPicPr>
            <p:nvPr/>
          </p:nvPicPr>
          <p:blipFill>
            <a:blip r:embed="rId3" cstate="print"/>
            <a:srcRect/>
            <a:stretch>
              <a:fillRect/>
            </a:stretch>
          </p:blipFill>
          <p:spPr bwMode="auto">
            <a:xfrm>
              <a:off x="1626" y="2736"/>
              <a:ext cx="2934" cy="1291"/>
            </a:xfrm>
            <a:prstGeom prst="rect">
              <a:avLst/>
            </a:prstGeom>
            <a:noFill/>
            <a:ln w="9525">
              <a:noFill/>
              <a:miter lim="800000"/>
              <a:headEnd/>
              <a:tailEnd/>
            </a:ln>
          </p:spPr>
        </p:pic>
      </p:grpSp>
      <p:sp>
        <p:nvSpPr>
          <p:cNvPr id="47109" name="Slide Number Placeholder 7"/>
          <p:cNvSpPr>
            <a:spLocks noGrp="1"/>
          </p:cNvSpPr>
          <p:nvPr>
            <p:ph type="sldNum" sz="quarter" idx="12"/>
          </p:nvPr>
        </p:nvSpPr>
        <p:spPr>
          <a:noFill/>
        </p:spPr>
        <p:txBody>
          <a:bodyPr/>
          <a:lstStyle/>
          <a:p>
            <a:fld id="{272FDF7C-6AAA-4069-920A-9F105DBEDFD6}" type="slidenum">
              <a:rPr lang="en-US"/>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44035" name="Rectangle 2"/>
          <p:cNvSpPr>
            <a:spLocks noGrp="1" noChangeArrowheads="1"/>
          </p:cNvSpPr>
          <p:nvPr>
            <p:ph type="title"/>
          </p:nvPr>
        </p:nvSpPr>
        <p:spPr/>
        <p:txBody>
          <a:bodyPr/>
          <a:lstStyle/>
          <a:p>
            <a:pPr eaLnBrk="1" hangingPunct="1"/>
            <a:r>
              <a:rPr lang="en-US" dirty="0" smtClean="0"/>
              <a:t>VLAN Problem Isolation</a:t>
            </a:r>
          </a:p>
        </p:txBody>
      </p:sp>
      <p:pic>
        <p:nvPicPr>
          <p:cNvPr id="44036" name="Picture 3"/>
          <p:cNvPicPr>
            <a:picLocks noChangeAspect="1" noChangeArrowheads="1"/>
          </p:cNvPicPr>
          <p:nvPr/>
        </p:nvPicPr>
        <p:blipFill>
          <a:blip r:embed="rId2" cstate="print"/>
          <a:srcRect/>
          <a:stretch>
            <a:fillRect/>
          </a:stretch>
        </p:blipFill>
        <p:spPr bwMode="auto">
          <a:xfrm>
            <a:off x="1219200" y="1447800"/>
            <a:ext cx="6629400" cy="4733925"/>
          </a:xfrm>
          <a:prstGeom prst="rect">
            <a:avLst/>
          </a:prstGeom>
          <a:noFill/>
          <a:ln w="9525">
            <a:noFill/>
            <a:miter lim="800000"/>
            <a:headEnd/>
            <a:tailEnd/>
          </a:ln>
        </p:spPr>
      </p:pic>
      <p:sp>
        <p:nvSpPr>
          <p:cNvPr id="44037" name="Slide Number Placeholder 5"/>
          <p:cNvSpPr>
            <a:spLocks noGrp="1"/>
          </p:cNvSpPr>
          <p:nvPr>
            <p:ph type="sldNum" sz="quarter" idx="12"/>
          </p:nvPr>
        </p:nvSpPr>
        <p:spPr>
          <a:noFill/>
        </p:spPr>
        <p:txBody>
          <a:bodyPr/>
          <a:lstStyle/>
          <a:p>
            <a:fld id="{8D4EB6EC-8F9F-4B81-97BD-6C02A3C139A3}" type="slidenum">
              <a:rPr lang="en-US"/>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45059" name="Rectangle 2"/>
          <p:cNvSpPr>
            <a:spLocks noGrp="1" noChangeArrowheads="1"/>
          </p:cNvSpPr>
          <p:nvPr>
            <p:ph type="title"/>
          </p:nvPr>
        </p:nvSpPr>
        <p:spPr/>
        <p:txBody>
          <a:bodyPr/>
          <a:lstStyle/>
          <a:p>
            <a:pPr eaLnBrk="1" hangingPunct="1"/>
            <a:r>
              <a:rPr lang="en-US" dirty="0" smtClean="0"/>
              <a:t>VLAN Problem Isolation</a:t>
            </a:r>
          </a:p>
        </p:txBody>
      </p:sp>
      <p:pic>
        <p:nvPicPr>
          <p:cNvPr id="45060" name="Picture 3"/>
          <p:cNvPicPr>
            <a:picLocks noChangeAspect="1" noChangeArrowheads="1"/>
          </p:cNvPicPr>
          <p:nvPr/>
        </p:nvPicPr>
        <p:blipFill>
          <a:blip r:embed="rId2" cstate="print"/>
          <a:srcRect t="3067" r="2307" b="3067"/>
          <a:stretch>
            <a:fillRect/>
          </a:stretch>
        </p:blipFill>
        <p:spPr bwMode="auto">
          <a:xfrm>
            <a:off x="1295400" y="1447800"/>
            <a:ext cx="6477000" cy="4681538"/>
          </a:xfrm>
          <a:prstGeom prst="rect">
            <a:avLst/>
          </a:prstGeom>
          <a:noFill/>
          <a:ln w="9525">
            <a:noFill/>
            <a:miter lim="800000"/>
            <a:headEnd/>
            <a:tailEnd/>
          </a:ln>
        </p:spPr>
      </p:pic>
      <p:sp>
        <p:nvSpPr>
          <p:cNvPr id="45061" name="Slide Number Placeholder 5"/>
          <p:cNvSpPr>
            <a:spLocks noGrp="1"/>
          </p:cNvSpPr>
          <p:nvPr>
            <p:ph type="sldNum" sz="quarter" idx="12"/>
          </p:nvPr>
        </p:nvSpPr>
        <p:spPr>
          <a:noFill/>
        </p:spPr>
        <p:txBody>
          <a:bodyPr/>
          <a:lstStyle/>
          <a:p>
            <a:fld id="{3F9429B2-16C5-4DC5-99CA-BFCF58BC7772}" type="slidenum">
              <a:rPr lang="en-US"/>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51203" name="Rectangle 2"/>
          <p:cNvSpPr>
            <a:spLocks noGrp="1" noChangeArrowheads="1"/>
          </p:cNvSpPr>
          <p:nvPr>
            <p:ph type="title"/>
          </p:nvPr>
        </p:nvSpPr>
        <p:spPr/>
        <p:txBody>
          <a:bodyPr/>
          <a:lstStyle/>
          <a:p>
            <a:pPr eaLnBrk="1" hangingPunct="1"/>
            <a:r>
              <a:rPr lang="en-US" dirty="0" smtClean="0"/>
              <a:t>Sources</a:t>
            </a:r>
          </a:p>
        </p:txBody>
      </p:sp>
      <p:sp>
        <p:nvSpPr>
          <p:cNvPr id="51204" name="Rectangle 3"/>
          <p:cNvSpPr>
            <a:spLocks noGrp="1" noChangeArrowheads="1"/>
          </p:cNvSpPr>
          <p:nvPr>
            <p:ph type="body" idx="1"/>
          </p:nvPr>
        </p:nvSpPr>
        <p:spPr/>
        <p:txBody>
          <a:bodyPr/>
          <a:lstStyle/>
          <a:p>
            <a:pPr eaLnBrk="1" hangingPunct="1"/>
            <a:r>
              <a:rPr lang="en-US" dirty="0" smtClean="0"/>
              <a:t>The information on the frame alterations for VLANs was copied word for word from a paper on VLANs from Fluke Networks</a:t>
            </a:r>
          </a:p>
        </p:txBody>
      </p:sp>
      <p:sp>
        <p:nvSpPr>
          <p:cNvPr id="51205" name="Slide Number Placeholder 5"/>
          <p:cNvSpPr>
            <a:spLocks noGrp="1"/>
          </p:cNvSpPr>
          <p:nvPr>
            <p:ph type="sldNum" sz="quarter" idx="12"/>
          </p:nvPr>
        </p:nvSpPr>
        <p:spPr>
          <a:noFill/>
        </p:spPr>
        <p:txBody>
          <a:bodyPr/>
          <a:lstStyle/>
          <a:p>
            <a:fld id="{9D3AB942-5398-4FBD-948B-1636EBD9FA22}" type="slidenum">
              <a:rPr lang="en-US"/>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a:t>
            </a:r>
            <a:endParaRPr lang="en-US" dirty="0"/>
          </a:p>
        </p:txBody>
      </p:sp>
      <p:sp>
        <p:nvSpPr>
          <p:cNvPr id="3" name="Content Placeholder 2"/>
          <p:cNvSpPr>
            <a:spLocks noGrp="1"/>
          </p:cNvSpPr>
          <p:nvPr>
            <p:ph idx="1"/>
          </p:nvPr>
        </p:nvSpPr>
        <p:spPr/>
        <p:txBody>
          <a:bodyPr/>
          <a:lstStyle/>
          <a:p>
            <a:r>
              <a:rPr lang="en-US" dirty="0" smtClean="0"/>
              <a:t>Let’s make some VLANs</a:t>
            </a:r>
          </a:p>
          <a:p>
            <a:r>
              <a:rPr lang="en-US" dirty="0" smtClean="0"/>
              <a:t>Lab 3-1</a:t>
            </a:r>
          </a:p>
        </p:txBody>
      </p:sp>
      <p:sp>
        <p:nvSpPr>
          <p:cNvPr id="4" name="Footer Placeholder 3"/>
          <p:cNvSpPr>
            <a:spLocks noGrp="1"/>
          </p:cNvSpPr>
          <p:nvPr>
            <p:ph type="ftr" sz="quarter" idx="11"/>
          </p:nvPr>
        </p:nvSpPr>
        <p:spPr/>
        <p:txBody>
          <a:bodyPr/>
          <a:lstStyle/>
          <a:p>
            <a:pPr>
              <a:defRPr/>
            </a:pPr>
            <a:r>
              <a:rPr lang="en-US" smtClean="0"/>
              <a:t>Copyright 2008-2015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CFDAE3D8-E2DB-452F-B617-6686889251E5}"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13315" name="Rectangle 2"/>
          <p:cNvSpPr>
            <a:spLocks noGrp="1" noChangeArrowheads="1"/>
          </p:cNvSpPr>
          <p:nvPr>
            <p:ph type="title"/>
          </p:nvPr>
        </p:nvSpPr>
        <p:spPr/>
        <p:txBody>
          <a:bodyPr/>
          <a:lstStyle/>
          <a:p>
            <a:pPr eaLnBrk="1" hangingPunct="1"/>
            <a:r>
              <a:rPr lang="en-US" dirty="0" smtClean="0"/>
              <a:t>Security</a:t>
            </a:r>
          </a:p>
        </p:txBody>
      </p:sp>
      <p:sp>
        <p:nvSpPr>
          <p:cNvPr id="13316" name="Rectangle 3"/>
          <p:cNvSpPr>
            <a:spLocks noGrp="1" noChangeArrowheads="1"/>
          </p:cNvSpPr>
          <p:nvPr>
            <p:ph type="body" idx="1"/>
          </p:nvPr>
        </p:nvSpPr>
        <p:spPr/>
        <p:txBody>
          <a:bodyPr/>
          <a:lstStyle/>
          <a:p>
            <a:pPr eaLnBrk="1" hangingPunct="1"/>
            <a:r>
              <a:rPr lang="en-US" dirty="0" smtClean="0"/>
              <a:t>Thus, if a user is running a network analyzer, they can see every frame that crosses the network</a:t>
            </a:r>
          </a:p>
          <a:p>
            <a:pPr eaLnBrk="1" hangingPunct="1"/>
            <a:r>
              <a:rPr lang="en-US" dirty="0" smtClean="0"/>
              <a:t>Security issues arise when programs send data that needs to be protected, such as payroll data</a:t>
            </a:r>
          </a:p>
        </p:txBody>
      </p:sp>
      <p:sp>
        <p:nvSpPr>
          <p:cNvPr id="13317" name="Slide Number Placeholder 5"/>
          <p:cNvSpPr>
            <a:spLocks noGrp="1"/>
          </p:cNvSpPr>
          <p:nvPr>
            <p:ph type="sldNum" sz="quarter" idx="12"/>
          </p:nvPr>
        </p:nvSpPr>
        <p:spPr>
          <a:noFill/>
        </p:spPr>
        <p:txBody>
          <a:bodyPr/>
          <a:lstStyle/>
          <a:p>
            <a:fld id="{46C2AEBA-2C50-4214-8995-03504AE84382}" type="slidenum">
              <a:rPr lang="en-US"/>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14339" name="Rectangle 2"/>
          <p:cNvSpPr>
            <a:spLocks noGrp="1" noChangeArrowheads="1"/>
          </p:cNvSpPr>
          <p:nvPr>
            <p:ph type="title"/>
          </p:nvPr>
        </p:nvSpPr>
        <p:spPr/>
        <p:txBody>
          <a:bodyPr/>
          <a:lstStyle/>
          <a:p>
            <a:pPr eaLnBrk="1" hangingPunct="1"/>
            <a:r>
              <a:rPr lang="en-US" dirty="0" smtClean="0"/>
              <a:t>Security</a:t>
            </a:r>
          </a:p>
        </p:txBody>
      </p:sp>
      <p:sp>
        <p:nvSpPr>
          <p:cNvPr id="14340" name="Rectangle 3"/>
          <p:cNvSpPr>
            <a:spLocks noGrp="1" noChangeArrowheads="1"/>
          </p:cNvSpPr>
          <p:nvPr>
            <p:ph type="body" idx="1"/>
          </p:nvPr>
        </p:nvSpPr>
        <p:spPr/>
        <p:txBody>
          <a:bodyPr/>
          <a:lstStyle/>
          <a:p>
            <a:pPr eaLnBrk="1" hangingPunct="1"/>
            <a:r>
              <a:rPr lang="en-US" dirty="0" smtClean="0"/>
              <a:t>For example, if all human resource computers are assigned to a VLAN, access to that virtual network could be limited to only those computers that are part of the HR department</a:t>
            </a:r>
          </a:p>
          <a:p>
            <a:pPr eaLnBrk="1" hangingPunct="1"/>
            <a:r>
              <a:rPr lang="en-US" dirty="0" smtClean="0"/>
              <a:t>This is done by restricting which MAC addresses are allowed access to any VLAN</a:t>
            </a:r>
          </a:p>
        </p:txBody>
      </p:sp>
      <p:sp>
        <p:nvSpPr>
          <p:cNvPr id="14341" name="Slide Number Placeholder 5"/>
          <p:cNvSpPr>
            <a:spLocks noGrp="1"/>
          </p:cNvSpPr>
          <p:nvPr>
            <p:ph type="sldNum" sz="quarter" idx="12"/>
          </p:nvPr>
        </p:nvSpPr>
        <p:spPr>
          <a:noFill/>
        </p:spPr>
        <p:txBody>
          <a:bodyPr/>
          <a:lstStyle/>
          <a:p>
            <a:fld id="{8EC648A8-F129-49E7-9671-8084B071A3D3}" type="slidenum">
              <a:rPr lang="en-US"/>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smtClean="0"/>
              <a:t>Copyright 2008-2015 Kenneth M. Chipps Ph.D. www.chipps.com</a:t>
            </a:r>
            <a:endParaRPr lang="en-US" dirty="0"/>
          </a:p>
        </p:txBody>
      </p:sp>
      <p:sp>
        <p:nvSpPr>
          <p:cNvPr id="15363" name="Rectangle 2"/>
          <p:cNvSpPr>
            <a:spLocks noGrp="1" noChangeArrowheads="1"/>
          </p:cNvSpPr>
          <p:nvPr>
            <p:ph type="title"/>
          </p:nvPr>
        </p:nvSpPr>
        <p:spPr/>
        <p:txBody>
          <a:bodyPr/>
          <a:lstStyle/>
          <a:p>
            <a:pPr eaLnBrk="1" hangingPunct="1"/>
            <a:r>
              <a:rPr lang="en-US" dirty="0" smtClean="0"/>
              <a:t>Security</a:t>
            </a:r>
          </a:p>
        </p:txBody>
      </p:sp>
      <p:sp>
        <p:nvSpPr>
          <p:cNvPr id="15364" name="Rectangle 3"/>
          <p:cNvSpPr>
            <a:spLocks noGrp="1" noChangeArrowheads="1"/>
          </p:cNvSpPr>
          <p:nvPr>
            <p:ph type="body" idx="1"/>
          </p:nvPr>
        </p:nvSpPr>
        <p:spPr/>
        <p:txBody>
          <a:bodyPr/>
          <a:lstStyle/>
          <a:p>
            <a:pPr eaLnBrk="1" hangingPunct="1"/>
            <a:r>
              <a:rPr lang="en-US" dirty="0" smtClean="0"/>
              <a:t>Keeping track of which MAC address is assigned to a particular VLAN and switch port can be a difficult task of course</a:t>
            </a:r>
          </a:p>
        </p:txBody>
      </p:sp>
      <p:sp>
        <p:nvSpPr>
          <p:cNvPr id="15365" name="Slide Number Placeholder 5"/>
          <p:cNvSpPr>
            <a:spLocks noGrp="1"/>
          </p:cNvSpPr>
          <p:nvPr>
            <p:ph type="sldNum" sz="quarter" idx="12"/>
          </p:nvPr>
        </p:nvSpPr>
        <p:spPr>
          <a:noFill/>
        </p:spPr>
        <p:txBody>
          <a:bodyPr/>
          <a:lstStyle/>
          <a:p>
            <a:fld id="{8B5F46FD-63E5-4EEA-9358-1F0A61ED98CF}" type="slidenum">
              <a:rPr lang="en-US"/>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9242</TotalTime>
  <Words>2321</Words>
  <Application>Microsoft Office PowerPoint</Application>
  <PresentationFormat>On-screen Show (4:3)</PresentationFormat>
  <Paragraphs>339</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CiscoAcademy</vt:lpstr>
      <vt:lpstr>VLANs</vt:lpstr>
      <vt:lpstr>Objective</vt:lpstr>
      <vt:lpstr>What is a VLAN</vt:lpstr>
      <vt:lpstr>What is a VLAN</vt:lpstr>
      <vt:lpstr>When to Use a VLAN</vt:lpstr>
      <vt:lpstr>Security</vt:lpstr>
      <vt:lpstr>Security</vt:lpstr>
      <vt:lpstr>Security</vt:lpstr>
      <vt:lpstr>Security</vt:lpstr>
      <vt:lpstr>Traffic Management</vt:lpstr>
      <vt:lpstr>Control of Broadcast Traffic</vt:lpstr>
      <vt:lpstr>Control of Broadcast Traffic</vt:lpstr>
      <vt:lpstr>Control of Broadcast Traffic</vt:lpstr>
      <vt:lpstr>VLANs</vt:lpstr>
      <vt:lpstr>VLAN ID Ranges</vt:lpstr>
      <vt:lpstr>VLAN ID Ranges</vt:lpstr>
      <vt:lpstr>VLAN Database File</vt:lpstr>
      <vt:lpstr>VLAN Database File</vt:lpstr>
      <vt:lpstr>VLAN Database File</vt:lpstr>
      <vt:lpstr>Types of VLANs</vt:lpstr>
      <vt:lpstr>Management VLAN</vt:lpstr>
      <vt:lpstr>Native VLAN</vt:lpstr>
      <vt:lpstr>Management VLAN</vt:lpstr>
      <vt:lpstr>VLAN Trunk</vt:lpstr>
      <vt:lpstr>VLAN Trunk</vt:lpstr>
      <vt:lpstr>Tagging Frames</vt:lpstr>
      <vt:lpstr>Tagging Frames</vt:lpstr>
      <vt:lpstr>Tagging Frames</vt:lpstr>
      <vt:lpstr>Tagging Frames</vt:lpstr>
      <vt:lpstr>Tagging Frames</vt:lpstr>
      <vt:lpstr>Tagging Frames</vt:lpstr>
      <vt:lpstr>Tagging Frames</vt:lpstr>
      <vt:lpstr>Tagging Frames</vt:lpstr>
      <vt:lpstr>Tagging Frames</vt:lpstr>
      <vt:lpstr>Tagging Frames</vt:lpstr>
      <vt:lpstr>Tagging Frames</vt:lpstr>
      <vt:lpstr>Tagging Frames</vt:lpstr>
      <vt:lpstr>Tagging Frames</vt:lpstr>
      <vt:lpstr>Tagging Frames</vt:lpstr>
      <vt:lpstr>Tagging Frames</vt:lpstr>
      <vt:lpstr>Tagging Frames</vt:lpstr>
      <vt:lpstr>Tagging Frames</vt:lpstr>
      <vt:lpstr>Frame Tags</vt:lpstr>
      <vt:lpstr>VLAN 1</vt:lpstr>
      <vt:lpstr>VLAN 2</vt:lpstr>
      <vt:lpstr>VLAN 3</vt:lpstr>
      <vt:lpstr>VLANs and Subnets</vt:lpstr>
      <vt:lpstr>VLAN Configuration</vt:lpstr>
      <vt:lpstr>Add a VLAN</vt:lpstr>
      <vt:lpstr>Where Are the Ports</vt:lpstr>
      <vt:lpstr>Assign Ports to VLANs</vt:lpstr>
      <vt:lpstr>Verifying VLAN Configuration</vt:lpstr>
      <vt:lpstr>Changing a VLAN Assignment</vt:lpstr>
      <vt:lpstr>Deleting a VLAN</vt:lpstr>
      <vt:lpstr>Configuring VLAN Trunks</vt:lpstr>
      <vt:lpstr>Configuring VLAN Trunks</vt:lpstr>
      <vt:lpstr>Configuring VLAN Trunks</vt:lpstr>
      <vt:lpstr>Lab</vt:lpstr>
      <vt:lpstr>Remove a Trunk</vt:lpstr>
      <vt:lpstr>Voice VLAN</vt:lpstr>
      <vt:lpstr>Verifying Trunk Configuration</vt:lpstr>
      <vt:lpstr>Common VLAN Problems</vt:lpstr>
      <vt:lpstr>VLAN Problem Isolation</vt:lpstr>
      <vt:lpstr>VLAN Problem Isolation</vt:lpstr>
      <vt:lpstr>Sources</vt:lpstr>
      <vt:lpstr>Lab</vt:lpstr>
    </vt:vector>
  </TitlesOfParts>
  <Company>Cisco Systems,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VLANS</dc:title>
  <dc:creator>Kenneth M. Chipps Ph.D.</dc:creator>
  <cp:lastModifiedBy>Kenneth M. Chipps Ph.D.</cp:lastModifiedBy>
  <cp:revision>257</cp:revision>
  <dcterms:created xsi:type="dcterms:W3CDTF">2003-05-01T16:03:04Z</dcterms:created>
  <dcterms:modified xsi:type="dcterms:W3CDTF">2015-06-10T15:45:32Z</dcterms:modified>
</cp:coreProperties>
</file>