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53"/>
  </p:notesMasterIdLst>
  <p:sldIdLst>
    <p:sldId id="712" r:id="rId2"/>
    <p:sldId id="479" r:id="rId3"/>
    <p:sldId id="480" r:id="rId4"/>
    <p:sldId id="481" r:id="rId5"/>
    <p:sldId id="482" r:id="rId6"/>
    <p:sldId id="618" r:id="rId7"/>
    <p:sldId id="487" r:id="rId8"/>
    <p:sldId id="488" r:id="rId9"/>
    <p:sldId id="489" r:id="rId10"/>
    <p:sldId id="490" r:id="rId11"/>
    <p:sldId id="491" r:id="rId12"/>
    <p:sldId id="492" r:id="rId13"/>
    <p:sldId id="493" r:id="rId14"/>
    <p:sldId id="494" r:id="rId15"/>
    <p:sldId id="495" r:id="rId16"/>
    <p:sldId id="496" r:id="rId17"/>
    <p:sldId id="497" r:id="rId18"/>
    <p:sldId id="498" r:id="rId19"/>
    <p:sldId id="499" r:id="rId20"/>
    <p:sldId id="502" r:id="rId21"/>
    <p:sldId id="503" r:id="rId22"/>
    <p:sldId id="506" r:id="rId23"/>
    <p:sldId id="507" r:id="rId24"/>
    <p:sldId id="508" r:id="rId25"/>
    <p:sldId id="509" r:id="rId26"/>
    <p:sldId id="510" r:id="rId27"/>
    <p:sldId id="511" r:id="rId28"/>
    <p:sldId id="512" r:id="rId29"/>
    <p:sldId id="513" r:id="rId30"/>
    <p:sldId id="514" r:id="rId31"/>
    <p:sldId id="515" r:id="rId32"/>
    <p:sldId id="516" r:id="rId33"/>
    <p:sldId id="517" r:id="rId34"/>
    <p:sldId id="518" r:id="rId35"/>
    <p:sldId id="519" r:id="rId36"/>
    <p:sldId id="520" r:id="rId37"/>
    <p:sldId id="521" r:id="rId38"/>
    <p:sldId id="523" r:id="rId39"/>
    <p:sldId id="524" r:id="rId40"/>
    <p:sldId id="525" r:id="rId41"/>
    <p:sldId id="526" r:id="rId42"/>
    <p:sldId id="527" r:id="rId43"/>
    <p:sldId id="528" r:id="rId44"/>
    <p:sldId id="529" r:id="rId45"/>
    <p:sldId id="530" r:id="rId46"/>
    <p:sldId id="619" r:id="rId47"/>
    <p:sldId id="620" r:id="rId48"/>
    <p:sldId id="531" r:id="rId49"/>
    <p:sldId id="532" r:id="rId50"/>
    <p:sldId id="533" r:id="rId51"/>
    <p:sldId id="534" r:id="rId52"/>
    <p:sldId id="535" r:id="rId53"/>
    <p:sldId id="536" r:id="rId54"/>
    <p:sldId id="537" r:id="rId55"/>
    <p:sldId id="538" r:id="rId56"/>
    <p:sldId id="539" r:id="rId57"/>
    <p:sldId id="540" r:id="rId58"/>
    <p:sldId id="541" r:id="rId59"/>
    <p:sldId id="542" r:id="rId60"/>
    <p:sldId id="543" r:id="rId61"/>
    <p:sldId id="544" r:id="rId62"/>
    <p:sldId id="545" r:id="rId63"/>
    <p:sldId id="546" r:id="rId64"/>
    <p:sldId id="547" r:id="rId65"/>
    <p:sldId id="548" r:id="rId66"/>
    <p:sldId id="549" r:id="rId67"/>
    <p:sldId id="686" r:id="rId68"/>
    <p:sldId id="701" r:id="rId69"/>
    <p:sldId id="702" r:id="rId70"/>
    <p:sldId id="703" r:id="rId71"/>
    <p:sldId id="704" r:id="rId72"/>
    <p:sldId id="705" r:id="rId73"/>
    <p:sldId id="623" r:id="rId74"/>
    <p:sldId id="624" r:id="rId75"/>
    <p:sldId id="626" r:id="rId76"/>
    <p:sldId id="627" r:id="rId77"/>
    <p:sldId id="628" r:id="rId78"/>
    <p:sldId id="691" r:id="rId79"/>
    <p:sldId id="684" r:id="rId80"/>
    <p:sldId id="563" r:id="rId81"/>
    <p:sldId id="564" r:id="rId82"/>
    <p:sldId id="565" r:id="rId83"/>
    <p:sldId id="566" r:id="rId84"/>
    <p:sldId id="567" r:id="rId85"/>
    <p:sldId id="568" r:id="rId86"/>
    <p:sldId id="569" r:id="rId87"/>
    <p:sldId id="570" r:id="rId88"/>
    <p:sldId id="574" r:id="rId89"/>
    <p:sldId id="575" r:id="rId90"/>
    <p:sldId id="576" r:id="rId91"/>
    <p:sldId id="599" r:id="rId92"/>
    <p:sldId id="600" r:id="rId93"/>
    <p:sldId id="692" r:id="rId94"/>
    <p:sldId id="693" r:id="rId95"/>
    <p:sldId id="694" r:id="rId96"/>
    <p:sldId id="695" r:id="rId97"/>
    <p:sldId id="696" r:id="rId98"/>
    <p:sldId id="697" r:id="rId99"/>
    <p:sldId id="698" r:id="rId100"/>
    <p:sldId id="699" r:id="rId101"/>
    <p:sldId id="633" r:id="rId102"/>
    <p:sldId id="617" r:id="rId103"/>
    <p:sldId id="636" r:id="rId104"/>
    <p:sldId id="685" r:id="rId105"/>
    <p:sldId id="640" r:id="rId106"/>
    <p:sldId id="641" r:id="rId107"/>
    <p:sldId id="642" r:id="rId108"/>
    <p:sldId id="643" r:id="rId109"/>
    <p:sldId id="644" r:id="rId110"/>
    <p:sldId id="645" r:id="rId111"/>
    <p:sldId id="646" r:id="rId112"/>
    <p:sldId id="647" r:id="rId113"/>
    <p:sldId id="648" r:id="rId114"/>
    <p:sldId id="649" r:id="rId115"/>
    <p:sldId id="650" r:id="rId116"/>
    <p:sldId id="651" r:id="rId117"/>
    <p:sldId id="653" r:id="rId118"/>
    <p:sldId id="654" r:id="rId119"/>
    <p:sldId id="688" r:id="rId120"/>
    <p:sldId id="708" r:id="rId121"/>
    <p:sldId id="709" r:id="rId122"/>
    <p:sldId id="710" r:id="rId123"/>
    <p:sldId id="711" r:id="rId124"/>
    <p:sldId id="657" r:id="rId125"/>
    <p:sldId id="658" r:id="rId126"/>
    <p:sldId id="655" r:id="rId127"/>
    <p:sldId id="656" r:id="rId128"/>
    <p:sldId id="659" r:id="rId129"/>
    <p:sldId id="660" r:id="rId130"/>
    <p:sldId id="661" r:id="rId131"/>
    <p:sldId id="663" r:id="rId132"/>
    <p:sldId id="664" r:id="rId133"/>
    <p:sldId id="665" r:id="rId134"/>
    <p:sldId id="666" r:id="rId135"/>
    <p:sldId id="667" r:id="rId136"/>
    <p:sldId id="668" r:id="rId137"/>
    <p:sldId id="669" r:id="rId138"/>
    <p:sldId id="670" r:id="rId139"/>
    <p:sldId id="671" r:id="rId140"/>
    <p:sldId id="672" r:id="rId141"/>
    <p:sldId id="674" r:id="rId142"/>
    <p:sldId id="682" r:id="rId143"/>
    <p:sldId id="683" r:id="rId144"/>
    <p:sldId id="675" r:id="rId145"/>
    <p:sldId id="676" r:id="rId146"/>
    <p:sldId id="677" r:id="rId147"/>
    <p:sldId id="678" r:id="rId148"/>
    <p:sldId id="680" r:id="rId149"/>
    <p:sldId id="707" r:id="rId150"/>
    <p:sldId id="706" r:id="rId151"/>
    <p:sldId id="690" r:id="rId1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15" autoAdjust="0"/>
    <p:restoredTop sz="86354" autoAdjust="0"/>
  </p:normalViewPr>
  <p:slideViewPr>
    <p:cSldViewPr>
      <p:cViewPr varScale="1">
        <p:scale>
          <a:sx n="58" d="100"/>
          <a:sy n="58" d="100"/>
        </p:scale>
        <p:origin x="-768" y="-84"/>
      </p:cViewPr>
      <p:guideLst>
        <p:guide orient="horz" pos="12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8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atin typeface="Times New Roman" pitchFamily="18" charset="0"/>
              </a:defRPr>
            </a:lvl1pPr>
          </a:lstStyle>
          <a:p>
            <a:pPr>
              <a:defRPr/>
            </a:pPr>
            <a:endParaRPr lang="en-US" dirty="0"/>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Times New Roman" pitchFamily="18" charset="0"/>
              </a:defRPr>
            </a:lvl1pPr>
          </a:lstStyle>
          <a:p>
            <a:pPr>
              <a:defRPr/>
            </a:pPr>
            <a:endParaRPr lang="en-US" dirty="0"/>
          </a:p>
        </p:txBody>
      </p:sp>
      <p:sp>
        <p:nvSpPr>
          <p:cNvPr id="138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atin typeface="Times New Roman" pitchFamily="18" charset="0"/>
              </a:defRPr>
            </a:lvl1pPr>
          </a:lstStyle>
          <a:p>
            <a:pPr>
              <a:defRPr/>
            </a:pPr>
            <a:endParaRPr lang="en-US" dirty="0"/>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4017C9F8-6F60-4546-A11C-6BF616766406}" type="slidenum">
              <a:rPr lang="en-US"/>
              <a:pPr>
                <a:defRPr/>
              </a:pPr>
              <a:t>‹#›</a:t>
            </a:fld>
            <a:endParaRPr lang="en-US" dirty="0"/>
          </a:p>
        </p:txBody>
      </p:sp>
    </p:spTree>
    <p:extLst>
      <p:ext uri="{BB962C8B-B14F-4D97-AF65-F5344CB8AC3E}">
        <p14:creationId xmlns:p14="http://schemas.microsoft.com/office/powerpoint/2010/main" val="26960745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552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dirty="0"/>
            </a:lvl1pPr>
          </a:lstStyle>
          <a:p>
            <a:pPr>
              <a:defRPr/>
            </a:pPr>
            <a:endParaRPr lang="en-US" dirty="0"/>
          </a:p>
        </p:txBody>
      </p:sp>
      <p:sp>
        <p:nvSpPr>
          <p:cNvPr id="5" name="Rectangle 5"/>
          <p:cNvSpPr>
            <a:spLocks noGrp="1" noChangeArrowheads="1"/>
          </p:cNvSpPr>
          <p:nvPr>
            <p:ph type="ftr" sz="quarter" idx="11"/>
          </p:nvPr>
        </p:nvSpPr>
        <p:spPr>
          <a:xfrm>
            <a:off x="2667000" y="6245225"/>
            <a:ext cx="3810000" cy="476250"/>
          </a:xfrm>
        </p:spPr>
        <p:txBody>
          <a:bodyPr/>
          <a:lstStyle>
            <a:lvl1pPr>
              <a:defRPr sz="1400" dirty="0"/>
            </a:lvl1pPr>
          </a:lstStyle>
          <a:p>
            <a:pPr>
              <a:defRPr/>
            </a:pPr>
            <a:r>
              <a:rPr lang="en-US" smtClean="0"/>
              <a:t>Copyright 2008-2012 Kenneth M. Chipps Ph.D. www.chipps.com</a:t>
            </a:r>
            <a:endParaRPr lang="en-US" dirty="0"/>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3E090D99-A8E9-451F-BB7E-604471D52A4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2008-2012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F9E8C0B-0F9C-4E67-B182-29CC711EEE6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2008-2012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B105EFB-A2DB-4C9D-9E61-8A715E58E005}"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Copyright 2008-2012 Kenneth M. Chipps Ph.D. www.chipps.com</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BEBC60FE-66B0-40EE-A525-1DB84F59D639}"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2008-2012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CFCFFBA-E63A-4554-AFA0-79D65B19207D}"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2008-2012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C0170C0-83CC-4470-AF12-95A8AF987C5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2008-2012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FDAE3D8-E2DB-452F-B617-6686889251E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2008-2012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3AD6013-2053-46BF-B5AF-A2CFBC96FF5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2008-2012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8D9E2BD-FCC1-465F-B935-242FD8534E2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Copyright 2008-2012 Kenneth M. Chipps Ph.D. www.chipps.com</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A365395-398D-4EBD-B935-18DA01AD780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Copyright 2008-2012 Kenneth M. Chipps Ph.D. www.chipps.com</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E50F59E5-2BB9-4FC2-8A9C-C1D624CDBE5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Copyright 2008-2012 Kenneth M. Chipps Ph.D. www.chipps.com</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72E7DE3-4388-4086-8021-81C8419E25E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2008-2012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B3E53D2-E510-43FC-AA7A-8006655CB61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2008-2012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5A90586-734D-49C3-BCB8-6C58DF1A0B4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2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vl1pPr>
          </a:lstStyle>
          <a:p>
            <a:pPr>
              <a:defRPr/>
            </a:pPr>
            <a:endParaRPr lang="en-US" dirty="0"/>
          </a:p>
        </p:txBody>
      </p:sp>
      <p:sp>
        <p:nvSpPr>
          <p:cNvPr id="54277"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dirty="0"/>
            </a:lvl1pPr>
          </a:lstStyle>
          <a:p>
            <a:pPr>
              <a:defRPr/>
            </a:pPr>
            <a:r>
              <a:rPr lang="en-US" smtClean="0"/>
              <a:t>Copyright 2008-2012 Kenneth M. Chipps Ph.D. www.chipps.com</a:t>
            </a:r>
            <a:endParaRPr lang="en-US" dirty="0"/>
          </a:p>
        </p:txBody>
      </p:sp>
      <p:sp>
        <p:nvSpPr>
          <p:cNvPr id="54278"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8E448D4-E664-4CAB-A123-F9ADC9E9A83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40"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1" r:id="rId14"/>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Basic Switch Concepts and Configuration</a:t>
            </a:r>
            <a:endParaRPr lang="en-US" dirty="0"/>
          </a:p>
        </p:txBody>
      </p:sp>
      <p:sp>
        <p:nvSpPr>
          <p:cNvPr id="3" name="Subtitle 2"/>
          <p:cNvSpPr>
            <a:spLocks noGrp="1"/>
          </p:cNvSpPr>
          <p:nvPr>
            <p:ph type="subTitle" idx="1"/>
          </p:nvPr>
        </p:nvSpPr>
        <p:spPr/>
        <p:txBody>
          <a:bodyPr/>
          <a:lstStyle/>
          <a:p>
            <a:r>
              <a:rPr lang="en-US" sz="2400" dirty="0" smtClean="0"/>
              <a:t>Last Update </a:t>
            </a:r>
            <a:r>
              <a:rPr lang="en-US" sz="2400" dirty="0" smtClean="0"/>
              <a:t>2012.03.10</a:t>
            </a:r>
            <a:endParaRPr lang="en-US" sz="2400" dirty="0" smtClean="0"/>
          </a:p>
          <a:p>
            <a:r>
              <a:rPr lang="en-US" sz="2400" dirty="0" smtClean="0"/>
              <a:t>1.4.0</a:t>
            </a:r>
            <a:endParaRPr lang="en-US" sz="2400" dirty="0" smtClean="0"/>
          </a:p>
        </p:txBody>
      </p:sp>
      <p:sp>
        <p:nvSpPr>
          <p:cNvPr id="4" name="Slide Number Placeholder 3"/>
          <p:cNvSpPr>
            <a:spLocks noGrp="1"/>
          </p:cNvSpPr>
          <p:nvPr>
            <p:ph type="sldNum" sz="quarter" idx="12"/>
          </p:nvPr>
        </p:nvSpPr>
        <p:spPr/>
        <p:txBody>
          <a:bodyPr/>
          <a:lstStyle/>
          <a:p>
            <a:fld id="{42EA3B9E-2404-4367-A734-1461D95241CD}" type="slidenum">
              <a:rPr lang="en-US" smtClean="0"/>
              <a:pPr/>
              <a:t>1</a:t>
            </a:fld>
            <a:endParaRPr lang="en-US" dirty="0"/>
          </a:p>
        </p:txBody>
      </p:sp>
      <p:sp>
        <p:nvSpPr>
          <p:cNvPr id="5" name="Footer Placeholder 4"/>
          <p:cNvSpPr>
            <a:spLocks noGrp="1"/>
          </p:cNvSpPr>
          <p:nvPr>
            <p:ph type="ftr" sz="quarter" idx="11"/>
          </p:nvPr>
        </p:nvSpPr>
        <p:spPr>
          <a:xfrm>
            <a:off x="2667000" y="6245225"/>
            <a:ext cx="4114800" cy="476250"/>
          </a:xfrm>
        </p:spPr>
        <p:txBody>
          <a:bodyPr/>
          <a:lstStyle/>
          <a:p>
            <a:r>
              <a:rPr lang="en-US" dirty="0" smtClean="0"/>
              <a:t>Copyright </a:t>
            </a:r>
            <a:r>
              <a:rPr lang="en-US" dirty="0" smtClean="0"/>
              <a:t>2008-2012 </a:t>
            </a:r>
            <a:r>
              <a:rPr lang="en-US" dirty="0" smtClean="0"/>
              <a:t>Kenneth M. </a:t>
            </a:r>
            <a:r>
              <a:rPr lang="en-US" dirty="0" err="1" smtClean="0"/>
              <a:t>Chipps</a:t>
            </a:r>
            <a:r>
              <a:rPr lang="en-US" dirty="0" smtClean="0"/>
              <a:t> Ph.D. www.chipps.com</a:t>
            </a:r>
            <a:endParaRPr lang="en-US" dirty="0"/>
          </a:p>
        </p:txBody>
      </p:sp>
    </p:spTree>
    <p:extLst>
      <p:ext uri="{BB962C8B-B14F-4D97-AF65-F5344CB8AC3E}">
        <p14:creationId xmlns:p14="http://schemas.microsoft.com/office/powerpoint/2010/main" val="171644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14339" name="Slide Number Placeholder 5"/>
          <p:cNvSpPr>
            <a:spLocks noGrp="1"/>
          </p:cNvSpPr>
          <p:nvPr>
            <p:ph type="sldNum" sz="quarter" idx="12"/>
          </p:nvPr>
        </p:nvSpPr>
        <p:spPr>
          <a:noFill/>
        </p:spPr>
        <p:txBody>
          <a:bodyPr/>
          <a:lstStyle/>
          <a:p>
            <a:fld id="{DF435362-2617-4981-9566-946D1BBD151E}" type="slidenum">
              <a:rPr lang="en-US" smtClean="0"/>
              <a:pPr/>
              <a:t>10</a:t>
            </a:fld>
            <a:endParaRPr lang="en-US" dirty="0" smtClean="0"/>
          </a:p>
        </p:txBody>
      </p:sp>
      <p:sp>
        <p:nvSpPr>
          <p:cNvPr id="14340" name="Rectangle 2"/>
          <p:cNvSpPr>
            <a:spLocks noGrp="1" noChangeArrowheads="1"/>
          </p:cNvSpPr>
          <p:nvPr>
            <p:ph type="title"/>
          </p:nvPr>
        </p:nvSpPr>
        <p:spPr/>
        <p:txBody>
          <a:bodyPr/>
          <a:lstStyle/>
          <a:p>
            <a:pPr eaLnBrk="1" hangingPunct="1"/>
            <a:r>
              <a:rPr lang="en-US" dirty="0" smtClean="0"/>
              <a:t>Half Duplex</a:t>
            </a:r>
          </a:p>
        </p:txBody>
      </p:sp>
      <p:sp>
        <p:nvSpPr>
          <p:cNvPr id="14341" name="Rectangle 3"/>
          <p:cNvSpPr>
            <a:spLocks noGrp="1" noChangeArrowheads="1"/>
          </p:cNvSpPr>
          <p:nvPr>
            <p:ph type="body" idx="1"/>
          </p:nvPr>
        </p:nvSpPr>
        <p:spPr/>
        <p:txBody>
          <a:bodyPr/>
          <a:lstStyle/>
          <a:p>
            <a:pPr eaLnBrk="1" hangingPunct="1"/>
            <a:r>
              <a:rPr lang="en-US" dirty="0" smtClean="0"/>
              <a:t>But before any station can access the network in order to place a frame on the network it must follow the rules of CSMA/CD</a:t>
            </a:r>
          </a:p>
          <a:p>
            <a:pPr eaLnBrk="1" hangingPunct="1"/>
            <a:r>
              <a:rPr lang="en-US" dirty="0" smtClean="0"/>
              <a:t>CSMA/CD - Carrier Sense Multiple Access/ Collision Detection is how half duplex Ethernet networks decide who gets first crack at this shared network that only one of them can use at a time</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Autonegotiation</a:t>
            </a:r>
            <a:endParaRPr lang="en-US" dirty="0"/>
          </a:p>
        </p:txBody>
      </p:sp>
      <p:sp>
        <p:nvSpPr>
          <p:cNvPr id="3" name="Content Placeholder 2"/>
          <p:cNvSpPr>
            <a:spLocks noGrp="1"/>
          </p:cNvSpPr>
          <p:nvPr>
            <p:ph idx="1"/>
          </p:nvPr>
        </p:nvSpPr>
        <p:spPr/>
        <p:txBody>
          <a:bodyPr/>
          <a:lstStyle/>
          <a:p>
            <a:pPr lvl="1"/>
            <a:r>
              <a:rPr lang="en-US" sz="2800" baseline="0" dirty="0" smtClean="0">
                <a:solidFill>
                  <a:schemeClr val="tx1"/>
                </a:solidFill>
                <a:latin typeface="+mn-lt"/>
                <a:ea typeface="+mn-ea"/>
                <a:cs typeface="+mn-cs"/>
              </a:rPr>
              <a:t>The default state for some switches is to disable any port involved in too many collisions, regardless of whether or not it negotiated to half duplex</a:t>
            </a:r>
          </a:p>
          <a:p>
            <a:pPr lvl="1"/>
            <a:r>
              <a:rPr lang="en-US" sz="2800" baseline="0" dirty="0" smtClean="0">
                <a:solidFill>
                  <a:schemeClr val="tx1"/>
                </a:solidFill>
                <a:latin typeface="+mn-lt"/>
                <a:ea typeface="+mn-ea"/>
                <a:cs typeface="+mn-cs"/>
              </a:rPr>
              <a:t>This results in normal 802.3 medium arbitration collisions on a shared media collision domain causing the switch to block or disable the affected port</a:t>
            </a:r>
          </a:p>
          <a:p>
            <a:pPr lvl="1"/>
            <a:r>
              <a:rPr lang="en-US" sz="2800" baseline="0" dirty="0" smtClean="0">
                <a:solidFill>
                  <a:schemeClr val="tx1"/>
                </a:solidFill>
                <a:latin typeface="+mn-lt"/>
                <a:ea typeface="+mn-ea"/>
                <a:cs typeface="+mn-cs"/>
              </a:rPr>
              <a:t>As an example, Cisco calls this parameter errdisable</a:t>
            </a:r>
            <a:endParaRPr lang="en-US" dirty="0"/>
          </a:p>
        </p:txBody>
      </p:sp>
      <p:sp>
        <p:nvSpPr>
          <p:cNvPr id="4" name="Footer Placeholder 3"/>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100</a:t>
            </a:fld>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4"/>
          <p:cNvSpPr>
            <a:spLocks noGrp="1"/>
          </p:cNvSpPr>
          <p:nvPr>
            <p:ph type="ftr" sz="quarter" idx="11"/>
          </p:nvPr>
        </p:nvSpPr>
        <p:spPr>
          <a:noFill/>
        </p:spPr>
        <p:txBody>
          <a:bodyPr/>
          <a:lstStyle/>
          <a:p>
            <a:r>
              <a:rPr lang="en-US" smtClean="0"/>
              <a:t>Copyright 2008-2012 Kenneth M. Chipps Ph.D. www.chipps.com</a:t>
            </a:r>
            <a:endParaRPr lang="en-US" dirty="0"/>
          </a:p>
        </p:txBody>
      </p:sp>
      <p:sp>
        <p:nvSpPr>
          <p:cNvPr id="46083" name="Slide Number Placeholder 5"/>
          <p:cNvSpPr>
            <a:spLocks noGrp="1"/>
          </p:cNvSpPr>
          <p:nvPr>
            <p:ph type="sldNum" sz="quarter" idx="12"/>
          </p:nvPr>
        </p:nvSpPr>
        <p:spPr>
          <a:noFill/>
        </p:spPr>
        <p:txBody>
          <a:bodyPr/>
          <a:lstStyle/>
          <a:p>
            <a:fld id="{9D32D67D-885A-4061-B8D3-3FFD742D8AD0}" type="slidenum">
              <a:rPr lang="en-US"/>
              <a:pPr/>
              <a:t>101</a:t>
            </a:fld>
            <a:endParaRPr lang="en-US" dirty="0"/>
          </a:p>
        </p:txBody>
      </p:sp>
      <p:sp>
        <p:nvSpPr>
          <p:cNvPr id="46084" name="Rectangle 2"/>
          <p:cNvSpPr>
            <a:spLocks noGrp="1" noChangeArrowheads="1"/>
          </p:cNvSpPr>
          <p:nvPr>
            <p:ph type="title"/>
          </p:nvPr>
        </p:nvSpPr>
        <p:spPr/>
        <p:txBody>
          <a:bodyPr/>
          <a:lstStyle/>
          <a:p>
            <a:pPr eaLnBrk="1" hangingPunct="1"/>
            <a:r>
              <a:rPr lang="en-US" dirty="0" smtClean="0"/>
              <a:t>Memory Buffering</a:t>
            </a:r>
          </a:p>
        </p:txBody>
      </p:sp>
      <p:sp>
        <p:nvSpPr>
          <p:cNvPr id="46085" name="Rectangle 3"/>
          <p:cNvSpPr>
            <a:spLocks noGrp="1" noChangeArrowheads="1"/>
          </p:cNvSpPr>
          <p:nvPr>
            <p:ph type="body" idx="1"/>
          </p:nvPr>
        </p:nvSpPr>
        <p:spPr/>
        <p:txBody>
          <a:bodyPr/>
          <a:lstStyle/>
          <a:p>
            <a:pPr eaLnBrk="1" hangingPunct="1">
              <a:lnSpc>
                <a:spcPct val="85000"/>
              </a:lnSpc>
            </a:pPr>
            <a:r>
              <a:rPr lang="en-US" altLang="en-US" sz="3200" dirty="0" smtClean="0"/>
              <a:t>Frames can be stored in a switch while being processed in one of two ways</a:t>
            </a:r>
          </a:p>
          <a:p>
            <a:pPr lvl="1" eaLnBrk="1" hangingPunct="1">
              <a:lnSpc>
                <a:spcPct val="85000"/>
              </a:lnSpc>
            </a:pPr>
            <a:r>
              <a:rPr lang="en-US" altLang="en-US" sz="2800" dirty="0" smtClean="0"/>
              <a:t>Port-based memory buffering</a:t>
            </a:r>
          </a:p>
          <a:p>
            <a:pPr lvl="2" eaLnBrk="1" hangingPunct="1">
              <a:lnSpc>
                <a:spcPct val="85000"/>
              </a:lnSpc>
            </a:pPr>
            <a:r>
              <a:rPr lang="en-US" altLang="en-US" sz="2400" dirty="0" smtClean="0"/>
              <a:t>Frames are stored in queues that are linked to specific incoming ports</a:t>
            </a:r>
          </a:p>
          <a:p>
            <a:pPr lvl="2" eaLnBrk="1" hangingPunct="1">
              <a:lnSpc>
                <a:spcPct val="85000"/>
              </a:lnSpc>
            </a:pPr>
            <a:r>
              <a:rPr lang="en-GB" altLang="en-US" sz="2400" dirty="0" smtClean="0"/>
              <a:t>A</a:t>
            </a:r>
            <a:r>
              <a:rPr lang="en-US" altLang="en-US" sz="2400" dirty="0" smtClean="0"/>
              <a:t> single frame could block all other frames because its destination port is busy, even if the other frames could be delivered</a:t>
            </a:r>
          </a:p>
          <a:p>
            <a:pPr lvl="1" eaLnBrk="1" hangingPunct="1">
              <a:lnSpc>
                <a:spcPct val="85000"/>
              </a:lnSpc>
            </a:pPr>
            <a:r>
              <a:rPr lang="en-US" altLang="en-US" sz="2800" dirty="0" smtClean="0"/>
              <a:t>Shared</a:t>
            </a:r>
            <a:r>
              <a:rPr lang="en-GB" altLang="en-US" sz="2800" dirty="0" smtClean="0"/>
              <a:t>-</a:t>
            </a:r>
            <a:r>
              <a:rPr lang="en-US" altLang="en-US" sz="2800" dirty="0" smtClean="0"/>
              <a:t>memory buffering</a:t>
            </a:r>
          </a:p>
          <a:p>
            <a:pPr lvl="2" eaLnBrk="1" hangingPunct="1">
              <a:lnSpc>
                <a:spcPct val="85000"/>
              </a:lnSpc>
            </a:pPr>
            <a:r>
              <a:rPr lang="en-US" altLang="en-US" sz="2400" dirty="0" smtClean="0"/>
              <a:t>All frames use a common memory buffer</a:t>
            </a:r>
          </a:p>
          <a:p>
            <a:pPr lvl="2" eaLnBrk="1" hangingPunct="1">
              <a:lnSpc>
                <a:spcPct val="85000"/>
              </a:lnSpc>
            </a:pPr>
            <a:r>
              <a:rPr lang="en-US" altLang="en-US" sz="2400" dirty="0" smtClean="0"/>
              <a:t>Frames in the buffer are then linked</a:t>
            </a:r>
            <a:r>
              <a:rPr lang="en-US" altLang="en-US" sz="2400" baseline="0" dirty="0" smtClean="0"/>
              <a:t> </a:t>
            </a:r>
            <a:r>
              <a:rPr lang="en-US" altLang="en-US" sz="2400" dirty="0" smtClean="0"/>
              <a:t>dynamically to the appropriate destination port</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rial" charset="0"/>
              </a:rPr>
              <a:t>Symmetric Switching</a:t>
            </a:r>
            <a:endParaRPr lang="en-US" dirty="0"/>
          </a:p>
        </p:txBody>
      </p:sp>
      <p:sp>
        <p:nvSpPr>
          <p:cNvPr id="3" name="Content Placeholder 2"/>
          <p:cNvSpPr>
            <a:spLocks noGrp="1"/>
          </p:cNvSpPr>
          <p:nvPr>
            <p:ph idx="1"/>
          </p:nvPr>
        </p:nvSpPr>
        <p:spPr/>
        <p:txBody>
          <a:bodyPr/>
          <a:lstStyle/>
          <a:p>
            <a:r>
              <a:rPr lang="en-US" dirty="0" smtClean="0"/>
              <a:t>The link from a switch to a set</a:t>
            </a:r>
            <a:r>
              <a:rPr lang="en-US" baseline="0" dirty="0" smtClean="0"/>
              <a:t> of devices c</a:t>
            </a:r>
            <a:r>
              <a:rPr lang="en-US" dirty="0" smtClean="0"/>
              <a:t>an be symmetric or asymmetric</a:t>
            </a:r>
          </a:p>
          <a:p>
            <a:r>
              <a:rPr lang="en-US" dirty="0" smtClean="0"/>
              <a:t>In that the connection to the server attached to</a:t>
            </a:r>
            <a:r>
              <a:rPr lang="en-US" baseline="0" dirty="0" smtClean="0"/>
              <a:t> the switch is the same speed or a higher speed than the other devices</a:t>
            </a:r>
            <a:endParaRPr lang="en-US" dirty="0"/>
          </a:p>
        </p:txBody>
      </p:sp>
      <p:sp>
        <p:nvSpPr>
          <p:cNvPr id="4" name="Footer Placeholder 3"/>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102</a:t>
            </a:fld>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p:cNvSpPr>
            <a:spLocks noGrp="1"/>
          </p:cNvSpPr>
          <p:nvPr>
            <p:ph type="ftr" sz="quarter" idx="11"/>
          </p:nvPr>
        </p:nvSpPr>
        <p:spPr>
          <a:noFill/>
        </p:spPr>
        <p:txBody>
          <a:bodyPr/>
          <a:lstStyle/>
          <a:p>
            <a:r>
              <a:rPr lang="en-US" smtClean="0"/>
              <a:t>Copyright 2008-2012 Kenneth M. Chipps Ph.D. www.chipps.com</a:t>
            </a:r>
            <a:endParaRPr lang="en-US" dirty="0"/>
          </a:p>
        </p:txBody>
      </p:sp>
      <p:sp>
        <p:nvSpPr>
          <p:cNvPr id="45059" name="Slide Number Placeholder 4"/>
          <p:cNvSpPr>
            <a:spLocks noGrp="1"/>
          </p:cNvSpPr>
          <p:nvPr>
            <p:ph type="sldNum" sz="quarter" idx="12"/>
          </p:nvPr>
        </p:nvSpPr>
        <p:spPr>
          <a:noFill/>
        </p:spPr>
        <p:txBody>
          <a:bodyPr/>
          <a:lstStyle/>
          <a:p>
            <a:fld id="{E999F412-C344-43A6-8228-1CC49130AF8D}" type="slidenum">
              <a:rPr lang="en-US"/>
              <a:pPr/>
              <a:t>103</a:t>
            </a:fld>
            <a:endParaRPr lang="en-US" dirty="0"/>
          </a:p>
        </p:txBody>
      </p:sp>
      <p:sp>
        <p:nvSpPr>
          <p:cNvPr id="45060" name="Rectangle 2"/>
          <p:cNvSpPr>
            <a:spLocks noGrp="1" noChangeArrowheads="1"/>
          </p:cNvSpPr>
          <p:nvPr>
            <p:ph type="title"/>
          </p:nvPr>
        </p:nvSpPr>
        <p:spPr/>
        <p:txBody>
          <a:bodyPr/>
          <a:lstStyle/>
          <a:p>
            <a:pPr eaLnBrk="1" hangingPunct="1"/>
            <a:r>
              <a:rPr lang="en-US" dirty="0" smtClean="0">
                <a:cs typeface="Arial" charset="0"/>
              </a:rPr>
              <a:t>Asymmetric Switching</a:t>
            </a:r>
          </a:p>
        </p:txBody>
      </p:sp>
      <p:pic>
        <p:nvPicPr>
          <p:cNvPr id="45061" name="Picture 3"/>
          <p:cNvPicPr>
            <a:picLocks noChangeAspect="1" noChangeArrowheads="1"/>
          </p:cNvPicPr>
          <p:nvPr/>
        </p:nvPicPr>
        <p:blipFill>
          <a:blip r:embed="rId2" cstate="print"/>
          <a:srcRect/>
          <a:stretch>
            <a:fillRect/>
          </a:stretch>
        </p:blipFill>
        <p:spPr bwMode="auto">
          <a:xfrm>
            <a:off x="1447800" y="1371600"/>
            <a:ext cx="6172200" cy="4500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 3 Switch</a:t>
            </a:r>
            <a:endParaRPr lang="en-US" dirty="0"/>
          </a:p>
        </p:txBody>
      </p:sp>
      <p:sp>
        <p:nvSpPr>
          <p:cNvPr id="3" name="Footer Placeholder 2"/>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104</a:t>
            </a:fld>
            <a:endParaRPr lang="en-US" dirty="0"/>
          </a:p>
        </p:txBody>
      </p:sp>
      <p:sp>
        <p:nvSpPr>
          <p:cNvPr id="5" name="Text Placeholder 4"/>
          <p:cNvSpPr>
            <a:spLocks noGrp="1"/>
          </p:cNvSpPr>
          <p:nvPr>
            <p:ph type="body" idx="4294967295"/>
          </p:nvPr>
        </p:nvSpPr>
        <p:spPr/>
        <p:txBody>
          <a:bodyPr/>
          <a:lstStyle/>
          <a:p>
            <a:r>
              <a:rPr lang="en-US" dirty="0" smtClean="0"/>
              <a:t>A switch</a:t>
            </a:r>
            <a:r>
              <a:rPr lang="en-US" baseline="0" dirty="0" smtClean="0"/>
              <a:t> operates at layer 2</a:t>
            </a:r>
          </a:p>
          <a:p>
            <a:r>
              <a:rPr lang="en-US" baseline="0" dirty="0" smtClean="0"/>
              <a:t>However, some marketing folks decided to sell routers without WAN ports</a:t>
            </a:r>
          </a:p>
          <a:p>
            <a:r>
              <a:rPr lang="en-US" baseline="0" dirty="0" smtClean="0"/>
              <a:t>They call these layer 3 switches</a:t>
            </a:r>
          </a:p>
          <a:p>
            <a:r>
              <a:rPr lang="en-US" baseline="0" dirty="0" smtClean="0"/>
              <a:t>This is a router in disguise</a:t>
            </a:r>
          </a:p>
          <a:p>
            <a:r>
              <a:rPr lang="en-US" dirty="0" smtClean="0"/>
              <a:t>It routes</a:t>
            </a:r>
            <a:r>
              <a:rPr lang="en-US" baseline="0" dirty="0" smtClean="0"/>
              <a:t> in hardware rather than software</a:t>
            </a:r>
          </a:p>
          <a:p>
            <a:r>
              <a:rPr lang="en-US" baseline="0" dirty="0" smtClean="0"/>
              <a:t>It does not have WAN type ports</a:t>
            </a:r>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 Configuration</a:t>
            </a:r>
            <a:endParaRPr lang="en-US" dirty="0"/>
          </a:p>
        </p:txBody>
      </p:sp>
      <p:sp>
        <p:nvSpPr>
          <p:cNvPr id="3" name="Footer Placeholder 2"/>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105</a:t>
            </a:fld>
            <a:endParaRPr lang="en-US" dirty="0"/>
          </a:p>
        </p:txBody>
      </p:sp>
      <p:sp>
        <p:nvSpPr>
          <p:cNvPr id="5" name="Text Placeholder 4"/>
          <p:cNvSpPr>
            <a:spLocks noGrp="1"/>
          </p:cNvSpPr>
          <p:nvPr>
            <p:ph type="body" idx="4294967295"/>
          </p:nvPr>
        </p:nvSpPr>
        <p:spPr/>
        <p:txBody>
          <a:bodyPr/>
          <a:lstStyle/>
          <a:p>
            <a:r>
              <a:rPr lang="en-US" dirty="0" smtClean="0"/>
              <a:t>Now we</a:t>
            </a:r>
            <a:r>
              <a:rPr lang="en-US" baseline="0" dirty="0" smtClean="0"/>
              <a:t> will switch to switch configuration</a:t>
            </a:r>
            <a:endParaRPr lang="en-US" dirty="0" smtClean="0"/>
          </a:p>
          <a:p>
            <a:r>
              <a:rPr lang="en-US" dirty="0" smtClean="0"/>
              <a:t>Just as on a router there</a:t>
            </a:r>
            <a:r>
              <a:rPr lang="en-US" baseline="0" dirty="0" smtClean="0"/>
              <a:t> are two basic levels on a Cisco switch</a:t>
            </a:r>
          </a:p>
          <a:p>
            <a:pPr lvl="1"/>
            <a:r>
              <a:rPr lang="en-US" dirty="0" smtClean="0"/>
              <a:t>User</a:t>
            </a:r>
          </a:p>
          <a:p>
            <a:pPr lvl="2"/>
            <a:r>
              <a:rPr lang="en-US" dirty="0" smtClean="0"/>
              <a:t>You</a:t>
            </a:r>
            <a:r>
              <a:rPr lang="en-US" baseline="0" dirty="0" smtClean="0"/>
              <a:t> may look around</a:t>
            </a:r>
            <a:endParaRPr lang="en-US" dirty="0" smtClean="0"/>
          </a:p>
          <a:p>
            <a:pPr lvl="1"/>
            <a:r>
              <a:rPr lang="en-US" dirty="0" smtClean="0"/>
              <a:t>Privileged</a:t>
            </a:r>
          </a:p>
          <a:p>
            <a:pPr lvl="2"/>
            <a:r>
              <a:rPr lang="en-US" dirty="0" smtClean="0"/>
              <a:t>You</a:t>
            </a:r>
            <a:r>
              <a:rPr lang="en-US" baseline="0" dirty="0" smtClean="0"/>
              <a:t> have total control</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a:t>
            </a:r>
            <a:endParaRPr lang="en-US" dirty="0"/>
          </a:p>
        </p:txBody>
      </p:sp>
      <p:sp>
        <p:nvSpPr>
          <p:cNvPr id="3" name="Footer Placeholder 2"/>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106</a:t>
            </a:fld>
            <a:endParaRPr lang="en-US" dirty="0"/>
          </a:p>
        </p:txBody>
      </p:sp>
      <p:sp>
        <p:nvSpPr>
          <p:cNvPr id="5" name="Text Placeholder 4"/>
          <p:cNvSpPr>
            <a:spLocks noGrp="1"/>
          </p:cNvSpPr>
          <p:nvPr>
            <p:ph type="body" idx="4294967295"/>
          </p:nvPr>
        </p:nvSpPr>
        <p:spPr/>
        <p:txBody>
          <a:bodyPr/>
          <a:lstStyle/>
          <a:p>
            <a:r>
              <a:rPr lang="en-US" dirty="0" smtClean="0"/>
              <a:t>To move from one to the other</a:t>
            </a:r>
          </a:p>
          <a:p>
            <a:pPr lvl="1"/>
            <a:r>
              <a:rPr lang="en-US" dirty="0" smtClean="0"/>
              <a:t>Enable</a:t>
            </a:r>
          </a:p>
          <a:p>
            <a:pPr lvl="1"/>
            <a:r>
              <a:rPr lang="en-US" dirty="0" smtClean="0"/>
              <a:t>Disable</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a:t>
            </a:r>
            <a:r>
              <a:rPr lang="en-US" baseline="0" dirty="0" smtClean="0"/>
              <a:t> Levels</a:t>
            </a:r>
            <a:endParaRPr lang="en-US" dirty="0"/>
          </a:p>
        </p:txBody>
      </p:sp>
      <p:sp>
        <p:nvSpPr>
          <p:cNvPr id="3" name="Footer Placeholder 2"/>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107</a:t>
            </a:fld>
            <a:endParaRPr lang="en-US" dirty="0"/>
          </a:p>
        </p:txBody>
      </p:sp>
      <p:sp>
        <p:nvSpPr>
          <p:cNvPr id="5" name="Text Placeholder 4"/>
          <p:cNvSpPr>
            <a:spLocks noGrp="1"/>
          </p:cNvSpPr>
          <p:nvPr>
            <p:ph type="body" idx="4294967295"/>
          </p:nvPr>
        </p:nvSpPr>
        <p:spPr/>
        <p:txBody>
          <a:bodyPr/>
          <a:lstStyle/>
          <a:p>
            <a:r>
              <a:rPr lang="en-US" dirty="0" smtClean="0"/>
              <a:t>The top level configuration is called the global config level</a:t>
            </a:r>
          </a:p>
          <a:p>
            <a:r>
              <a:rPr lang="en-US" dirty="0" smtClean="0"/>
              <a:t>You go there</a:t>
            </a:r>
            <a:r>
              <a:rPr lang="en-US" baseline="0" dirty="0" smtClean="0"/>
              <a:t> by entering</a:t>
            </a:r>
            <a:endParaRPr lang="en-US" dirty="0" smtClean="0"/>
          </a:p>
          <a:p>
            <a:pPr lvl="1"/>
            <a:r>
              <a:rPr lang="en-US" dirty="0" smtClean="0"/>
              <a:t>config</a:t>
            </a:r>
            <a:r>
              <a:rPr lang="en-US" baseline="0" dirty="0" smtClean="0"/>
              <a:t> t</a:t>
            </a:r>
          </a:p>
          <a:p>
            <a:pPr lvl="0"/>
            <a:r>
              <a:rPr lang="en-US" dirty="0" smtClean="0"/>
              <a:t>Where as</a:t>
            </a:r>
          </a:p>
          <a:p>
            <a:pPr lvl="1"/>
            <a:r>
              <a:rPr lang="en-US" dirty="0" smtClean="0"/>
              <a:t>exit</a:t>
            </a:r>
          </a:p>
          <a:p>
            <a:pPr lvl="0"/>
            <a:r>
              <a:rPr lang="en-US" dirty="0" smtClean="0"/>
              <a:t>Takes you back out of it</a:t>
            </a:r>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 Access</a:t>
            </a:r>
            <a:endParaRPr lang="en-US" dirty="0"/>
          </a:p>
        </p:txBody>
      </p:sp>
      <p:sp>
        <p:nvSpPr>
          <p:cNvPr id="3" name="Footer Placeholder 2"/>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108</a:t>
            </a:fld>
            <a:endParaRPr lang="en-US" dirty="0"/>
          </a:p>
        </p:txBody>
      </p:sp>
      <p:sp>
        <p:nvSpPr>
          <p:cNvPr id="5" name="Text Placeholder 4"/>
          <p:cNvSpPr>
            <a:spLocks noGrp="1"/>
          </p:cNvSpPr>
          <p:nvPr>
            <p:ph type="body" idx="4294967295"/>
          </p:nvPr>
        </p:nvSpPr>
        <p:spPr/>
        <p:txBody>
          <a:bodyPr/>
          <a:lstStyle/>
          <a:p>
            <a:r>
              <a:rPr lang="en-US" dirty="0" smtClean="0"/>
              <a:t>Although</a:t>
            </a:r>
            <a:r>
              <a:rPr lang="en-US" baseline="0" dirty="0" smtClean="0"/>
              <a:t> real nerds use the command line, for wimps there are three GUI interfaces</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 Access</a:t>
            </a:r>
            <a:endParaRPr lang="en-US" dirty="0"/>
          </a:p>
        </p:txBody>
      </p:sp>
      <p:sp>
        <p:nvSpPr>
          <p:cNvPr id="3" name="Footer Placeholder 2"/>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109</a:t>
            </a:fld>
            <a:endParaRPr lang="en-US" dirty="0"/>
          </a:p>
        </p:txBody>
      </p:sp>
      <p:sp>
        <p:nvSpPr>
          <p:cNvPr id="5" name="Text Placeholder 4"/>
          <p:cNvSpPr>
            <a:spLocks noGrp="1"/>
          </p:cNvSpPr>
          <p:nvPr>
            <p:ph type="body" idx="4294967295"/>
          </p:nvPr>
        </p:nvSpPr>
        <p:spPr/>
        <p:txBody>
          <a:bodyPr/>
          <a:lstStyle/>
          <a:p>
            <a:pPr lvl="1"/>
            <a:r>
              <a:rPr lang="en-US" dirty="0" smtClean="0"/>
              <a:t>Cisco</a:t>
            </a:r>
            <a:r>
              <a:rPr lang="en-US" baseline="0" dirty="0" smtClean="0"/>
              <a:t> Device Manager</a:t>
            </a:r>
          </a:p>
          <a:p>
            <a:pPr lvl="2"/>
            <a:r>
              <a:rPr lang="en-US" dirty="0" smtClean="0"/>
              <a:t>Free</a:t>
            </a:r>
          </a:p>
          <a:p>
            <a:pPr lvl="2"/>
            <a:r>
              <a:rPr lang="en-US" dirty="0" smtClean="0"/>
              <a:t>Runs on the</a:t>
            </a:r>
            <a:r>
              <a:rPr lang="en-US" baseline="0" dirty="0" smtClean="0"/>
              <a:t> switch</a:t>
            </a:r>
            <a:endParaRPr lang="en-US" dirty="0" smtClean="0"/>
          </a:p>
          <a:p>
            <a:pPr lvl="1"/>
            <a:r>
              <a:rPr lang="en-US" dirty="0" smtClean="0"/>
              <a:t>Cisco Network Assistant</a:t>
            </a:r>
          </a:p>
          <a:p>
            <a:pPr lvl="2"/>
            <a:r>
              <a:rPr lang="en-US" dirty="0" smtClean="0"/>
              <a:t>Free</a:t>
            </a:r>
          </a:p>
          <a:p>
            <a:pPr lvl="2"/>
            <a:r>
              <a:rPr lang="en-US" dirty="0" smtClean="0"/>
              <a:t>Runs on PC</a:t>
            </a:r>
          </a:p>
          <a:p>
            <a:pPr lvl="1"/>
            <a:r>
              <a:rPr lang="en-US" dirty="0" smtClean="0"/>
              <a:t>CiscoView</a:t>
            </a:r>
          </a:p>
          <a:p>
            <a:pPr lvl="2"/>
            <a:r>
              <a:rPr lang="en-US" dirty="0" smtClean="0"/>
              <a:t>Extra cost</a:t>
            </a:r>
          </a:p>
          <a:p>
            <a:pPr lvl="2"/>
            <a:r>
              <a:rPr lang="en-US" dirty="0" smtClean="0"/>
              <a:t>Runs on PC</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15363" name="Slide Number Placeholder 5"/>
          <p:cNvSpPr>
            <a:spLocks noGrp="1"/>
          </p:cNvSpPr>
          <p:nvPr>
            <p:ph type="sldNum" sz="quarter" idx="12"/>
          </p:nvPr>
        </p:nvSpPr>
        <p:spPr>
          <a:noFill/>
        </p:spPr>
        <p:txBody>
          <a:bodyPr/>
          <a:lstStyle/>
          <a:p>
            <a:fld id="{07EF76AF-BF39-4229-877D-B76A1828E77C}" type="slidenum">
              <a:rPr lang="en-US" smtClean="0"/>
              <a:pPr/>
              <a:t>11</a:t>
            </a:fld>
            <a:endParaRPr lang="en-US" dirty="0" smtClean="0"/>
          </a:p>
        </p:txBody>
      </p:sp>
      <p:sp>
        <p:nvSpPr>
          <p:cNvPr id="15364" name="Rectangle 2"/>
          <p:cNvSpPr>
            <a:spLocks noGrp="1" noChangeArrowheads="1"/>
          </p:cNvSpPr>
          <p:nvPr>
            <p:ph type="title"/>
          </p:nvPr>
        </p:nvSpPr>
        <p:spPr/>
        <p:txBody>
          <a:bodyPr/>
          <a:lstStyle/>
          <a:p>
            <a:pPr eaLnBrk="1" hangingPunct="1"/>
            <a:r>
              <a:rPr lang="en-US" dirty="0" smtClean="0"/>
              <a:t>Half Duplex</a:t>
            </a:r>
          </a:p>
        </p:txBody>
      </p:sp>
      <p:sp>
        <p:nvSpPr>
          <p:cNvPr id="15365" name="Rectangle 3"/>
          <p:cNvSpPr>
            <a:spLocks noGrp="1" noChangeArrowheads="1"/>
          </p:cNvSpPr>
          <p:nvPr>
            <p:ph type="body" idx="1"/>
          </p:nvPr>
        </p:nvSpPr>
        <p:spPr/>
        <p:txBody>
          <a:bodyPr/>
          <a:lstStyle/>
          <a:p>
            <a:pPr eaLnBrk="1" hangingPunct="1"/>
            <a:r>
              <a:rPr lang="en-US" dirty="0" smtClean="0"/>
              <a:t>I’ll explain this with an example</a:t>
            </a:r>
          </a:p>
          <a:p>
            <a:pPr lvl="1" eaLnBrk="1" hangingPunct="1"/>
            <a:r>
              <a:rPr lang="en-US" dirty="0" smtClean="0"/>
              <a:t>Recall that a basic network consists of a NIC, a cable, a hub, another cable, and another NIC</a:t>
            </a:r>
          </a:p>
          <a:p>
            <a:pPr lvl="1" eaLnBrk="1" hangingPunct="1"/>
            <a:r>
              <a:rPr lang="en-US" dirty="0" smtClean="0"/>
              <a:t>One NIC is in a device that needs to send something to the device with the other NIC</a:t>
            </a:r>
          </a:p>
          <a:p>
            <a:pPr lvl="1" eaLnBrk="1" hangingPunct="1"/>
            <a:r>
              <a:rPr lang="en-US" dirty="0" smtClean="0"/>
              <a:t>Let’s take this example and apply it to two classrooms</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a:t>
            </a:r>
            <a:endParaRPr lang="en-US" dirty="0"/>
          </a:p>
        </p:txBody>
      </p:sp>
      <p:sp>
        <p:nvSpPr>
          <p:cNvPr id="3" name="Footer Placeholder 2"/>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110</a:t>
            </a:fld>
            <a:endParaRPr lang="en-US" dirty="0"/>
          </a:p>
        </p:txBody>
      </p:sp>
      <p:sp>
        <p:nvSpPr>
          <p:cNvPr id="5" name="Text Placeholder 4"/>
          <p:cNvSpPr>
            <a:spLocks noGrp="1"/>
          </p:cNvSpPr>
          <p:nvPr>
            <p:ph type="body" idx="4294967295"/>
          </p:nvPr>
        </p:nvSpPr>
        <p:spPr/>
        <p:txBody>
          <a:bodyPr/>
          <a:lstStyle/>
          <a:p>
            <a:r>
              <a:rPr lang="en-US" dirty="0" smtClean="0"/>
              <a:t>For help use the</a:t>
            </a:r>
            <a:r>
              <a:rPr lang="en-US" baseline="0" dirty="0" smtClean="0"/>
              <a:t> ? either to have a command shown or to compete a command</a:t>
            </a:r>
          </a:p>
          <a:p>
            <a:pPr lvl="1"/>
            <a:r>
              <a:rPr lang="en-US" dirty="0" smtClean="0"/>
              <a:t>cl?</a:t>
            </a:r>
          </a:p>
          <a:p>
            <a:pPr lvl="1"/>
            <a:r>
              <a:rPr lang="en-US" dirty="0" smtClean="0"/>
              <a:t>clock ?</a:t>
            </a:r>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a:t>
            </a:r>
            <a:r>
              <a:rPr lang="en-US" baseline="0" dirty="0" smtClean="0"/>
              <a:t> Bootup</a:t>
            </a:r>
            <a:endParaRPr lang="en-US" dirty="0"/>
          </a:p>
        </p:txBody>
      </p:sp>
      <p:sp>
        <p:nvSpPr>
          <p:cNvPr id="3" name="Footer Placeholder 2"/>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111</a:t>
            </a:fld>
            <a:endParaRPr lang="en-US" dirty="0"/>
          </a:p>
        </p:txBody>
      </p:sp>
      <p:sp>
        <p:nvSpPr>
          <p:cNvPr id="5" name="Text Placeholder 4"/>
          <p:cNvSpPr>
            <a:spLocks noGrp="1"/>
          </p:cNvSpPr>
          <p:nvPr>
            <p:ph type="body" idx="4294967295"/>
          </p:nvPr>
        </p:nvSpPr>
        <p:spPr/>
        <p:txBody>
          <a:bodyPr/>
          <a:lstStyle/>
          <a:p>
            <a:r>
              <a:rPr lang="en-US" sz="3200" baseline="0" dirty="0" smtClean="0">
                <a:solidFill>
                  <a:schemeClr val="tx1"/>
                </a:solidFill>
                <a:latin typeface="+mn-lt"/>
                <a:ea typeface="+mn-ea"/>
                <a:cs typeface="+mn-cs"/>
              </a:rPr>
              <a:t>On bootup the switch loads the boot loader software stored in NVRAM</a:t>
            </a:r>
          </a:p>
          <a:p>
            <a:r>
              <a:rPr lang="en-US" sz="3200" baseline="0" dirty="0" smtClean="0">
                <a:solidFill>
                  <a:schemeClr val="tx1"/>
                </a:solidFill>
                <a:latin typeface="+mn-lt"/>
                <a:ea typeface="+mn-ea"/>
                <a:cs typeface="+mn-cs"/>
              </a:rPr>
              <a:t>The boot loader then</a:t>
            </a:r>
          </a:p>
          <a:p>
            <a:pPr lvl="1"/>
            <a:r>
              <a:rPr lang="en-US" sz="2800" baseline="0" dirty="0" smtClean="0">
                <a:solidFill>
                  <a:schemeClr val="tx1"/>
                </a:solidFill>
                <a:latin typeface="+mn-lt"/>
                <a:ea typeface="+mn-ea"/>
                <a:cs typeface="+mn-cs"/>
              </a:rPr>
              <a:t>Initializes the CPU registers</a:t>
            </a:r>
          </a:p>
          <a:p>
            <a:pPr lvl="1"/>
            <a:r>
              <a:rPr lang="en-US" sz="2800" baseline="0" dirty="0" smtClean="0">
                <a:solidFill>
                  <a:schemeClr val="tx1"/>
                </a:solidFill>
                <a:latin typeface="+mn-lt"/>
                <a:ea typeface="+mn-ea"/>
                <a:cs typeface="+mn-cs"/>
              </a:rPr>
              <a:t>Runs the POST</a:t>
            </a:r>
          </a:p>
          <a:p>
            <a:pPr lvl="1"/>
            <a:r>
              <a:rPr lang="en-US" sz="2800" baseline="0" dirty="0" smtClean="0">
                <a:solidFill>
                  <a:schemeClr val="tx1"/>
                </a:solidFill>
                <a:latin typeface="+mn-lt"/>
                <a:ea typeface="+mn-ea"/>
                <a:cs typeface="+mn-cs"/>
              </a:rPr>
              <a:t>Sets up the flash file system</a:t>
            </a:r>
          </a:p>
          <a:p>
            <a:pPr lvl="1"/>
            <a:r>
              <a:rPr lang="en-US" sz="2800" baseline="0" dirty="0" smtClean="0">
                <a:solidFill>
                  <a:schemeClr val="tx1"/>
                </a:solidFill>
                <a:latin typeface="+mn-lt"/>
                <a:ea typeface="+mn-ea"/>
                <a:cs typeface="+mn-cs"/>
              </a:rPr>
              <a:t>Loads the operating system</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Switch Configuration</a:t>
            </a:r>
            <a:endParaRPr lang="en-US" dirty="0"/>
          </a:p>
        </p:txBody>
      </p:sp>
      <p:sp>
        <p:nvSpPr>
          <p:cNvPr id="3" name="Footer Placeholder 2"/>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112</a:t>
            </a:fld>
            <a:endParaRPr lang="en-US" dirty="0"/>
          </a:p>
        </p:txBody>
      </p:sp>
      <p:sp>
        <p:nvSpPr>
          <p:cNvPr id="5" name="Text Placeholder 4"/>
          <p:cNvSpPr>
            <a:spLocks noGrp="1"/>
          </p:cNvSpPr>
          <p:nvPr>
            <p:ph type="body" idx="4294967295"/>
          </p:nvPr>
        </p:nvSpPr>
        <p:spPr/>
        <p:txBody>
          <a:bodyPr/>
          <a:lstStyle/>
          <a:p>
            <a:r>
              <a:rPr lang="en-US" dirty="0" smtClean="0"/>
              <a:t>The most basic level of switch configuration is to do nothing</a:t>
            </a:r>
          </a:p>
          <a:p>
            <a:r>
              <a:rPr lang="en-US" dirty="0" smtClean="0"/>
              <a:t>You do not have to do any configuration to a switch</a:t>
            </a:r>
          </a:p>
          <a:p>
            <a:r>
              <a:rPr lang="en-US" dirty="0" smtClean="0"/>
              <a:t>It will work just fine out of</a:t>
            </a:r>
            <a:r>
              <a:rPr lang="en-US" baseline="0" dirty="0" smtClean="0"/>
              <a:t> the box</a:t>
            </a:r>
          </a:p>
          <a:p>
            <a:r>
              <a:rPr lang="en-US" baseline="0" dirty="0" smtClean="0"/>
              <a:t>However, for a network of any size some basic configuration will make management easier and performance better</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Switch Configuration</a:t>
            </a:r>
            <a:endParaRPr lang="en-US" dirty="0"/>
          </a:p>
        </p:txBody>
      </p:sp>
      <p:sp>
        <p:nvSpPr>
          <p:cNvPr id="3" name="Footer Placeholder 2"/>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113</a:t>
            </a:fld>
            <a:endParaRPr lang="en-US" dirty="0"/>
          </a:p>
        </p:txBody>
      </p:sp>
      <p:sp>
        <p:nvSpPr>
          <p:cNvPr id="5" name="Text Placeholder 4"/>
          <p:cNvSpPr>
            <a:spLocks noGrp="1"/>
          </p:cNvSpPr>
          <p:nvPr>
            <p:ph type="body" idx="4294967295"/>
          </p:nvPr>
        </p:nvSpPr>
        <p:spPr/>
        <p:txBody>
          <a:bodyPr/>
          <a:lstStyle/>
          <a:p>
            <a:r>
              <a:rPr lang="en-US" dirty="0" smtClean="0"/>
              <a:t>The basic configuration tasks are</a:t>
            </a:r>
          </a:p>
          <a:p>
            <a:pPr lvl="1"/>
            <a:r>
              <a:rPr lang="en-US" dirty="0" smtClean="0"/>
              <a:t>Setup the</a:t>
            </a:r>
            <a:r>
              <a:rPr lang="en-US" baseline="0" dirty="0" smtClean="0"/>
              <a:t> management interface</a:t>
            </a:r>
          </a:p>
          <a:p>
            <a:pPr lvl="1"/>
            <a:r>
              <a:rPr lang="en-US" baseline="0" dirty="0" smtClean="0"/>
              <a:t>Set a default gateway</a:t>
            </a:r>
          </a:p>
          <a:p>
            <a:pPr lvl="1"/>
            <a:r>
              <a:rPr lang="en-US" baseline="0" dirty="0" smtClean="0"/>
              <a:t>Set speed and duplexing of all ports</a:t>
            </a:r>
          </a:p>
          <a:p>
            <a:pPr lvl="1"/>
            <a:r>
              <a:rPr lang="en-US" baseline="0" dirty="0" smtClean="0"/>
              <a:t>Setup support for GUI access</a:t>
            </a:r>
          </a:p>
          <a:p>
            <a:pPr lvl="1"/>
            <a:r>
              <a:rPr lang="en-US" baseline="0" dirty="0" smtClean="0"/>
              <a:t>Setup MAC address table management</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Interface</a:t>
            </a:r>
            <a:endParaRPr lang="en-US" dirty="0"/>
          </a:p>
        </p:txBody>
      </p:sp>
      <p:sp>
        <p:nvSpPr>
          <p:cNvPr id="3" name="Footer Placeholder 2"/>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114</a:t>
            </a:fld>
            <a:endParaRPr lang="en-US" dirty="0"/>
          </a:p>
        </p:txBody>
      </p:sp>
      <p:sp>
        <p:nvSpPr>
          <p:cNvPr id="5" name="Text Placeholder 4"/>
          <p:cNvSpPr>
            <a:spLocks noGrp="1"/>
          </p:cNvSpPr>
          <p:nvPr>
            <p:ph type="body" idx="4294967295"/>
          </p:nvPr>
        </p:nvSpPr>
        <p:spPr/>
        <p:txBody>
          <a:bodyPr/>
          <a:lstStyle/>
          <a:p>
            <a:r>
              <a:rPr lang="en-US" dirty="0" smtClean="0"/>
              <a:t>T</a:t>
            </a:r>
            <a:r>
              <a:rPr lang="en-US" baseline="0" dirty="0" smtClean="0"/>
              <a:t>o m</a:t>
            </a:r>
            <a:r>
              <a:rPr lang="en-US" dirty="0" smtClean="0"/>
              <a:t>anage a switch remotely</a:t>
            </a:r>
            <a:r>
              <a:rPr lang="en-US" baseline="0" dirty="0" smtClean="0"/>
              <a:t> layer 3 access must be setup</a:t>
            </a:r>
          </a:p>
          <a:p>
            <a:r>
              <a:rPr lang="en-US" baseline="0" dirty="0" smtClean="0"/>
              <a:t>This requires assigning an IP address to the management VLAN</a:t>
            </a:r>
          </a:p>
          <a:p>
            <a:r>
              <a:rPr lang="en-US" baseline="0" dirty="0" smtClean="0"/>
              <a:t>By default that VLAN is 1</a:t>
            </a:r>
          </a:p>
          <a:p>
            <a:r>
              <a:rPr lang="en-US" baseline="0" dirty="0" smtClean="0"/>
              <a:t>This can be changed to another VLAN for security reasons</a:t>
            </a:r>
          </a:p>
          <a:p>
            <a:r>
              <a:rPr lang="en-US" baseline="0" dirty="0" smtClean="0"/>
              <a:t>For example</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Interface</a:t>
            </a:r>
            <a:endParaRPr lang="en-US" dirty="0"/>
          </a:p>
        </p:txBody>
      </p:sp>
      <p:sp>
        <p:nvSpPr>
          <p:cNvPr id="3" name="Footer Placeholder 2"/>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115</a:t>
            </a:fld>
            <a:endParaRPr lang="en-US" dirty="0"/>
          </a:p>
        </p:txBody>
      </p:sp>
      <p:pic>
        <p:nvPicPr>
          <p:cNvPr id="1026" name="Picture 2"/>
          <p:cNvPicPr>
            <a:picLocks noChangeAspect="1" noChangeArrowheads="1"/>
          </p:cNvPicPr>
          <p:nvPr/>
        </p:nvPicPr>
        <p:blipFill>
          <a:blip r:embed="rId2" cstate="print"/>
          <a:srcRect l="31875" t="22917" r="22500" b="18750"/>
          <a:stretch>
            <a:fillRect/>
          </a:stretch>
        </p:blipFill>
        <p:spPr bwMode="auto">
          <a:xfrm>
            <a:off x="1600200" y="1600200"/>
            <a:ext cx="5936796" cy="45542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Default Gateway</a:t>
            </a:r>
            <a:endParaRPr lang="en-US" dirty="0"/>
          </a:p>
        </p:txBody>
      </p:sp>
      <p:sp>
        <p:nvSpPr>
          <p:cNvPr id="3" name="Footer Placeholder 2"/>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116</a:t>
            </a:fld>
            <a:endParaRPr lang="en-US" dirty="0"/>
          </a:p>
        </p:txBody>
      </p:sp>
      <p:sp>
        <p:nvSpPr>
          <p:cNvPr id="5" name="Text Placeholder 4"/>
          <p:cNvSpPr>
            <a:spLocks noGrp="1"/>
          </p:cNvSpPr>
          <p:nvPr>
            <p:ph type="body" idx="4294967295"/>
          </p:nvPr>
        </p:nvSpPr>
        <p:spPr/>
        <p:txBody>
          <a:bodyPr/>
          <a:lstStyle/>
          <a:p>
            <a:r>
              <a:rPr lang="en-US" dirty="0" smtClean="0"/>
              <a:t>In order to send</a:t>
            </a:r>
            <a:r>
              <a:rPr lang="en-US" baseline="0" dirty="0" smtClean="0"/>
              <a:t> packets back and forth a default gateway must also be set</a:t>
            </a:r>
          </a:p>
          <a:p>
            <a:r>
              <a:rPr lang="en-US" baseline="0" dirty="0" smtClean="0"/>
              <a:t>As in</a:t>
            </a:r>
          </a:p>
          <a:p>
            <a:pPr lvl="1"/>
            <a:r>
              <a:rPr lang="en-US" dirty="0" smtClean="0"/>
              <a:t>ip default-gateway 192.168.1.1</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 Access</a:t>
            </a:r>
            <a:endParaRPr lang="en-US" dirty="0"/>
          </a:p>
        </p:txBody>
      </p:sp>
      <p:sp>
        <p:nvSpPr>
          <p:cNvPr id="3" name="Footer Placeholder 2"/>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117</a:t>
            </a:fld>
            <a:endParaRPr lang="en-US" dirty="0"/>
          </a:p>
        </p:txBody>
      </p:sp>
      <p:sp>
        <p:nvSpPr>
          <p:cNvPr id="5" name="Text Placeholder 4"/>
          <p:cNvSpPr>
            <a:spLocks noGrp="1"/>
          </p:cNvSpPr>
          <p:nvPr>
            <p:ph type="body" idx="4294967295"/>
          </p:nvPr>
        </p:nvSpPr>
        <p:spPr/>
        <p:txBody>
          <a:bodyPr/>
          <a:lstStyle/>
          <a:p>
            <a:r>
              <a:rPr lang="en-US" dirty="0" smtClean="0"/>
              <a:t>To be a wimp and use a GUI interface</a:t>
            </a:r>
            <a:r>
              <a:rPr lang="en-US" baseline="0" dirty="0" smtClean="0"/>
              <a:t> http access must be turned on</a:t>
            </a:r>
          </a:p>
          <a:p>
            <a:r>
              <a:rPr lang="en-US" baseline="0" dirty="0" smtClean="0"/>
              <a:t>To do so from global configuration level enter</a:t>
            </a:r>
          </a:p>
          <a:p>
            <a:pPr lvl="1"/>
            <a:r>
              <a:rPr lang="en-US" dirty="0" smtClean="0"/>
              <a:t>ip http server</a:t>
            </a:r>
          </a:p>
          <a:p>
            <a:pPr lvl="0"/>
            <a:r>
              <a:rPr lang="en-US" dirty="0" smtClean="0"/>
              <a:t>If authentication is desired</a:t>
            </a:r>
          </a:p>
          <a:p>
            <a:pPr lvl="1"/>
            <a:r>
              <a:rPr lang="en-US" dirty="0" smtClean="0"/>
              <a:t>ip http authentication enable</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 Address Table</a:t>
            </a:r>
            <a:endParaRPr lang="en-US" dirty="0"/>
          </a:p>
        </p:txBody>
      </p:sp>
      <p:sp>
        <p:nvSpPr>
          <p:cNvPr id="3" name="Footer Placeholder 2"/>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118</a:t>
            </a:fld>
            <a:endParaRPr lang="en-US" dirty="0"/>
          </a:p>
        </p:txBody>
      </p:sp>
      <p:sp>
        <p:nvSpPr>
          <p:cNvPr id="5" name="Text Placeholder 4"/>
          <p:cNvSpPr>
            <a:spLocks noGrp="1"/>
          </p:cNvSpPr>
          <p:nvPr>
            <p:ph type="body" idx="4294967295"/>
          </p:nvPr>
        </p:nvSpPr>
        <p:spPr/>
        <p:txBody>
          <a:bodyPr/>
          <a:lstStyle/>
          <a:p>
            <a:r>
              <a:rPr lang="en-US" dirty="0" smtClean="0"/>
              <a:t>The MAC address table is maintained automatically by the switch as frames come and go</a:t>
            </a:r>
          </a:p>
          <a:p>
            <a:r>
              <a:rPr lang="en-US" dirty="0" smtClean="0"/>
              <a:t>These aspects can be adjusted if desired</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a:t>
            </a:r>
            <a:endParaRPr lang="en-US" dirty="0"/>
          </a:p>
        </p:txBody>
      </p:sp>
      <p:sp>
        <p:nvSpPr>
          <p:cNvPr id="3" name="Content Placeholder 2"/>
          <p:cNvSpPr>
            <a:spLocks noGrp="1"/>
          </p:cNvSpPr>
          <p:nvPr>
            <p:ph idx="1"/>
          </p:nvPr>
        </p:nvSpPr>
        <p:spPr/>
        <p:txBody>
          <a:bodyPr/>
          <a:lstStyle/>
          <a:p>
            <a:r>
              <a:rPr lang="en-US" dirty="0" smtClean="0"/>
              <a:t>Let’s configure a switch</a:t>
            </a:r>
          </a:p>
          <a:p>
            <a:r>
              <a:rPr lang="en-US" dirty="0" smtClean="0"/>
              <a:t>Start Packet Tracer</a:t>
            </a:r>
          </a:p>
          <a:p>
            <a:r>
              <a:rPr lang="en-US" dirty="0" smtClean="0"/>
              <a:t>Open file e3-2384.pka</a:t>
            </a:r>
            <a:endParaRPr lang="en-US" dirty="0"/>
          </a:p>
        </p:txBody>
      </p:sp>
      <p:sp>
        <p:nvSpPr>
          <p:cNvPr id="4" name="Footer Placeholder 3"/>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119</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16387" name="Slide Number Placeholder 5"/>
          <p:cNvSpPr>
            <a:spLocks noGrp="1"/>
          </p:cNvSpPr>
          <p:nvPr>
            <p:ph type="sldNum" sz="quarter" idx="12"/>
          </p:nvPr>
        </p:nvSpPr>
        <p:spPr>
          <a:noFill/>
        </p:spPr>
        <p:txBody>
          <a:bodyPr/>
          <a:lstStyle/>
          <a:p>
            <a:fld id="{E6B0ED58-EADB-4D4E-BE82-4A996CCF59CA}" type="slidenum">
              <a:rPr lang="en-US" smtClean="0"/>
              <a:pPr/>
              <a:t>12</a:t>
            </a:fld>
            <a:endParaRPr lang="en-US" dirty="0" smtClean="0"/>
          </a:p>
        </p:txBody>
      </p:sp>
      <p:sp>
        <p:nvSpPr>
          <p:cNvPr id="16388" name="Rectangle 2"/>
          <p:cNvSpPr>
            <a:spLocks noGrp="1" noChangeArrowheads="1"/>
          </p:cNvSpPr>
          <p:nvPr>
            <p:ph type="title"/>
          </p:nvPr>
        </p:nvSpPr>
        <p:spPr/>
        <p:txBody>
          <a:bodyPr/>
          <a:lstStyle/>
          <a:p>
            <a:pPr eaLnBrk="1" hangingPunct="1"/>
            <a:r>
              <a:rPr lang="en-US" dirty="0" smtClean="0"/>
              <a:t>Half Duplex Ethernet Operation</a:t>
            </a:r>
          </a:p>
        </p:txBody>
      </p:sp>
      <p:pic>
        <p:nvPicPr>
          <p:cNvPr id="16390" name="Picture 4" descr="HowEthernetWorks"/>
          <p:cNvPicPr>
            <a:picLocks noChangeAspect="1" noChangeArrowheads="1"/>
          </p:cNvPicPr>
          <p:nvPr/>
        </p:nvPicPr>
        <p:blipFill>
          <a:blip r:embed="rId2" cstate="print"/>
          <a:srcRect/>
          <a:stretch>
            <a:fillRect/>
          </a:stretch>
        </p:blipFill>
        <p:spPr bwMode="auto">
          <a:xfrm>
            <a:off x="1295400" y="1600200"/>
            <a:ext cx="6724650" cy="4545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a:t>
            </a:r>
            <a:r>
              <a:rPr lang="en-US" baseline="0" dirty="0" smtClean="0"/>
              <a:t> Configuration</a:t>
            </a:r>
            <a:endParaRPr lang="en-US" dirty="0"/>
          </a:p>
        </p:txBody>
      </p:sp>
      <p:sp>
        <p:nvSpPr>
          <p:cNvPr id="3" name="Content Placeholder 2"/>
          <p:cNvSpPr>
            <a:spLocks noGrp="1"/>
          </p:cNvSpPr>
          <p:nvPr>
            <p:ph idx="1"/>
          </p:nvPr>
        </p:nvSpPr>
        <p:spPr/>
        <p:txBody>
          <a:bodyPr/>
          <a:lstStyle/>
          <a:p>
            <a:r>
              <a:rPr lang="en-US" dirty="0" smtClean="0"/>
              <a:t>Cisco has a method to automatically configure</a:t>
            </a:r>
            <a:r>
              <a:rPr lang="en-US" baseline="0" dirty="0" smtClean="0"/>
              <a:t> a set of switches once a master switch has been setup</a:t>
            </a:r>
          </a:p>
          <a:p>
            <a:r>
              <a:rPr lang="en-US" baseline="0" dirty="0" smtClean="0"/>
              <a:t>This is called Smart Install</a:t>
            </a:r>
          </a:p>
          <a:p>
            <a:r>
              <a:rPr lang="en-US" dirty="0" smtClean="0"/>
              <a:t>Here is what Cisco said</a:t>
            </a:r>
            <a:r>
              <a:rPr lang="en-US" baseline="0" dirty="0" smtClean="0"/>
              <a:t> about this in a 2012 white paper</a:t>
            </a:r>
          </a:p>
          <a:p>
            <a:pPr lvl="1"/>
            <a:r>
              <a:rPr lang="en-US" sz="2800" b="0" i="0" u="none" strike="noStrike" baseline="0" dirty="0" smtClean="0">
                <a:solidFill>
                  <a:schemeClr val="tx1"/>
                </a:solidFill>
                <a:latin typeface="+mn-lt"/>
              </a:rPr>
              <a:t>Smart Install is a plug-and-play configuration and image-management feature that provides zero-touch deployment for new switches</a:t>
            </a:r>
          </a:p>
        </p:txBody>
      </p:sp>
      <p:sp>
        <p:nvSpPr>
          <p:cNvPr id="4" name="Footer Placeholder 3"/>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120</a:t>
            </a:fld>
            <a:endParaRPr lang="en-US" dirty="0"/>
          </a:p>
        </p:txBody>
      </p:sp>
    </p:spTree>
    <p:extLst>
      <p:ext uri="{BB962C8B-B14F-4D97-AF65-F5344CB8AC3E}">
        <p14:creationId xmlns:p14="http://schemas.microsoft.com/office/powerpoint/2010/main" val="380309046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Automatic Configuration</a:t>
            </a:r>
          </a:p>
        </p:txBody>
      </p:sp>
      <p:sp>
        <p:nvSpPr>
          <p:cNvPr id="3" name="Content Placeholder 2"/>
          <p:cNvSpPr>
            <a:spLocks noGrp="1"/>
          </p:cNvSpPr>
          <p:nvPr>
            <p:ph idx="1"/>
          </p:nvPr>
        </p:nvSpPr>
        <p:spPr/>
        <p:txBody>
          <a:bodyPr/>
          <a:lstStyle/>
          <a:p>
            <a:pPr lvl="1"/>
            <a:r>
              <a:rPr lang="en-US" sz="2800" b="0" i="0" u="none" strike="noStrike" baseline="0" dirty="0" smtClean="0">
                <a:solidFill>
                  <a:schemeClr val="tx1"/>
                </a:solidFill>
                <a:latin typeface="+mn-lt"/>
              </a:rPr>
              <a:t>You can use it to set up a primary switch as a centralized management “director” that then </a:t>
            </a:r>
            <a:r>
              <a:rPr lang="en-US" sz="2800" b="0" i="0" u="none" strike="noStrike" baseline="0" dirty="0" err="1" smtClean="0">
                <a:solidFill>
                  <a:schemeClr val="tx1"/>
                </a:solidFill>
                <a:latin typeface="+mn-lt"/>
              </a:rPr>
              <a:t>autoconfigures</a:t>
            </a:r>
            <a:r>
              <a:rPr lang="en-US" sz="2800" b="0" i="0" u="none" strike="noStrike" baseline="0" dirty="0" smtClean="0">
                <a:solidFill>
                  <a:schemeClr val="tx1"/>
                </a:solidFill>
                <a:latin typeface="+mn-lt"/>
              </a:rPr>
              <a:t> additional equipment with the same software images or different images based on rules setup</a:t>
            </a:r>
          </a:p>
          <a:p>
            <a:pPr lvl="1"/>
            <a:r>
              <a:rPr lang="en-US" sz="2800" b="0" i="0" u="none" strike="noStrike" baseline="0" dirty="0" smtClean="0">
                <a:solidFill>
                  <a:schemeClr val="tx1"/>
                </a:solidFill>
                <a:latin typeface="+mn-lt"/>
              </a:rPr>
              <a:t>A typical use case is in organizations with a number of distributed branch-office sites, such as a bank or a school district</a:t>
            </a:r>
          </a:p>
        </p:txBody>
      </p:sp>
      <p:sp>
        <p:nvSpPr>
          <p:cNvPr id="4" name="Footer Placeholder 3"/>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121</a:t>
            </a:fld>
            <a:endParaRPr lang="en-US" dirty="0"/>
          </a:p>
        </p:txBody>
      </p:sp>
    </p:spTree>
    <p:extLst>
      <p:ext uri="{BB962C8B-B14F-4D97-AF65-F5344CB8AC3E}">
        <p14:creationId xmlns:p14="http://schemas.microsoft.com/office/powerpoint/2010/main" val="217742123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Automatic Configuration</a:t>
            </a:r>
          </a:p>
        </p:txBody>
      </p:sp>
      <p:sp>
        <p:nvSpPr>
          <p:cNvPr id="3" name="Content Placeholder 2"/>
          <p:cNvSpPr>
            <a:spLocks noGrp="1"/>
          </p:cNvSpPr>
          <p:nvPr>
            <p:ph idx="1"/>
          </p:nvPr>
        </p:nvSpPr>
        <p:spPr/>
        <p:txBody>
          <a:bodyPr/>
          <a:lstStyle/>
          <a:p>
            <a:pPr lvl="1"/>
            <a:r>
              <a:rPr lang="en-US" sz="2800" b="0" i="0" u="none" strike="noStrike" baseline="0" dirty="0" smtClean="0">
                <a:solidFill>
                  <a:schemeClr val="tx1"/>
                </a:solidFill>
                <a:latin typeface="+mn-lt"/>
              </a:rPr>
              <a:t>If branch sites have more than one switch, centralized IT staff can configure one switch or router in each branch over the network; that device serves as the director</a:t>
            </a:r>
          </a:p>
          <a:p>
            <a:pPr lvl="1"/>
            <a:r>
              <a:rPr lang="en-US" sz="2800" b="0" i="0" u="none" strike="noStrike" baseline="0" dirty="0" smtClean="0">
                <a:solidFill>
                  <a:schemeClr val="tx1"/>
                </a:solidFill>
                <a:latin typeface="+mn-lt"/>
              </a:rPr>
              <a:t>Local personnel then simply plug the other switches into the director to automatically download their configurations</a:t>
            </a:r>
          </a:p>
        </p:txBody>
      </p:sp>
      <p:sp>
        <p:nvSpPr>
          <p:cNvPr id="4" name="Footer Placeholder 3"/>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122</a:t>
            </a:fld>
            <a:endParaRPr lang="en-US" dirty="0"/>
          </a:p>
        </p:txBody>
      </p:sp>
    </p:spTree>
    <p:extLst>
      <p:ext uri="{BB962C8B-B14F-4D97-AF65-F5344CB8AC3E}">
        <p14:creationId xmlns:p14="http://schemas.microsoft.com/office/powerpoint/2010/main" val="287346664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Automatic Configuration</a:t>
            </a:r>
          </a:p>
        </p:txBody>
      </p:sp>
      <p:sp>
        <p:nvSpPr>
          <p:cNvPr id="3" name="Content Placeholder 2"/>
          <p:cNvSpPr>
            <a:spLocks noGrp="1"/>
          </p:cNvSpPr>
          <p:nvPr>
            <p:ph idx="1"/>
          </p:nvPr>
        </p:nvSpPr>
        <p:spPr/>
        <p:txBody>
          <a:bodyPr/>
          <a:lstStyle/>
          <a:p>
            <a:pPr lvl="1"/>
            <a:r>
              <a:rPr lang="en-US" sz="2800" b="0" i="0" u="none" strike="noStrike" baseline="0" smtClean="0">
                <a:solidFill>
                  <a:schemeClr val="tx1"/>
                </a:solidFill>
                <a:latin typeface="+mn-lt"/>
              </a:rPr>
              <a:t>In cases where there’s a large central site and several single-switch branch locations, the enterprise might want to have all switches shipped to the central location for staging, image them using a director switch, then send autoconfigured switches to the sites where they are simply plugged in</a:t>
            </a:r>
            <a:endParaRPr lang="en-US"/>
          </a:p>
        </p:txBody>
      </p:sp>
      <p:sp>
        <p:nvSpPr>
          <p:cNvPr id="4" name="Footer Placeholder 3"/>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123</a:t>
            </a:fld>
            <a:endParaRPr lang="en-US" dirty="0"/>
          </a:p>
        </p:txBody>
      </p:sp>
    </p:spTree>
    <p:extLst>
      <p:ext uri="{BB962C8B-B14F-4D97-AF65-F5344CB8AC3E}">
        <p14:creationId xmlns:p14="http://schemas.microsoft.com/office/powerpoint/2010/main" val="88656723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on the Configuration</a:t>
            </a:r>
            <a:endParaRPr lang="en-US" dirty="0"/>
          </a:p>
        </p:txBody>
      </p:sp>
      <p:sp>
        <p:nvSpPr>
          <p:cNvPr id="3" name="Footer Placeholder 2"/>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124</a:t>
            </a:fld>
            <a:endParaRPr lang="en-US" dirty="0"/>
          </a:p>
        </p:txBody>
      </p:sp>
      <p:sp>
        <p:nvSpPr>
          <p:cNvPr id="5" name="Text Placeholder 4"/>
          <p:cNvSpPr>
            <a:spLocks noGrp="1"/>
          </p:cNvSpPr>
          <p:nvPr>
            <p:ph type="body" idx="4294967295"/>
          </p:nvPr>
        </p:nvSpPr>
        <p:spPr/>
        <p:txBody>
          <a:bodyPr/>
          <a:lstStyle/>
          <a:p>
            <a:r>
              <a:rPr lang="en-US" dirty="0" smtClean="0"/>
              <a:t>As always show</a:t>
            </a:r>
            <a:r>
              <a:rPr lang="en-US" baseline="0" dirty="0" smtClean="0"/>
              <a:t> commands are used to check on the actual configuration</a:t>
            </a:r>
          </a:p>
          <a:p>
            <a:r>
              <a:rPr lang="en-US" baseline="0" dirty="0" smtClean="0"/>
              <a:t>Common ones include</a:t>
            </a:r>
            <a:endParaRPr lang="en-US"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on the Configuration</a:t>
            </a:r>
            <a:endParaRPr lang="en-US" dirty="0"/>
          </a:p>
        </p:txBody>
      </p:sp>
      <p:sp>
        <p:nvSpPr>
          <p:cNvPr id="3" name="Footer Placeholder 2"/>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125</a:t>
            </a:fld>
            <a:endParaRPr lang="en-US" dirty="0"/>
          </a:p>
        </p:txBody>
      </p:sp>
      <p:pic>
        <p:nvPicPr>
          <p:cNvPr id="3074" name="Picture 2"/>
          <p:cNvPicPr>
            <a:picLocks noChangeAspect="1" noChangeArrowheads="1"/>
          </p:cNvPicPr>
          <p:nvPr/>
        </p:nvPicPr>
        <p:blipFill>
          <a:blip r:embed="rId2" cstate="print"/>
          <a:srcRect l="31250" t="32292" r="21875" b="16667"/>
          <a:stretch>
            <a:fillRect/>
          </a:stretch>
        </p:blipFill>
        <p:spPr bwMode="auto">
          <a:xfrm>
            <a:off x="1066799" y="1600200"/>
            <a:ext cx="6934201" cy="45303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Backing</a:t>
            </a:r>
            <a:r>
              <a:rPr lang="en-US" baseline="0" dirty="0" smtClean="0"/>
              <a:t> Up the Configuration</a:t>
            </a:r>
            <a:endParaRPr lang="en-US" dirty="0"/>
          </a:p>
        </p:txBody>
      </p:sp>
      <p:sp>
        <p:nvSpPr>
          <p:cNvPr id="3" name="Footer Placeholder 2"/>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126</a:t>
            </a:fld>
            <a:endParaRPr lang="en-US" dirty="0"/>
          </a:p>
        </p:txBody>
      </p:sp>
      <p:sp>
        <p:nvSpPr>
          <p:cNvPr id="5" name="Text Placeholder 4"/>
          <p:cNvSpPr>
            <a:spLocks noGrp="1"/>
          </p:cNvSpPr>
          <p:nvPr>
            <p:ph type="body" idx="4294967295"/>
          </p:nvPr>
        </p:nvSpPr>
        <p:spPr/>
        <p:txBody>
          <a:bodyPr/>
          <a:lstStyle/>
          <a:p>
            <a:r>
              <a:rPr lang="en-US" dirty="0" smtClean="0"/>
              <a:t>Backing up the configuration to the switch itself can be done</a:t>
            </a:r>
            <a:r>
              <a:rPr lang="en-US" baseline="0" dirty="0" smtClean="0"/>
              <a:t> one of three ways</a:t>
            </a:r>
          </a:p>
          <a:p>
            <a:r>
              <a:rPr lang="en-US" baseline="0" dirty="0" smtClean="0"/>
              <a:t>For example</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Backing Up the Configuration</a:t>
            </a:r>
            <a:endParaRPr lang="en-US" dirty="0"/>
          </a:p>
        </p:txBody>
      </p:sp>
      <p:sp>
        <p:nvSpPr>
          <p:cNvPr id="3" name="Footer Placeholder 2"/>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127</a:t>
            </a:fld>
            <a:endParaRPr lang="en-US" dirty="0"/>
          </a:p>
        </p:txBody>
      </p:sp>
      <p:pic>
        <p:nvPicPr>
          <p:cNvPr id="2050" name="Picture 2"/>
          <p:cNvPicPr>
            <a:picLocks noChangeAspect="1" noChangeArrowheads="1"/>
          </p:cNvPicPr>
          <p:nvPr/>
        </p:nvPicPr>
        <p:blipFill>
          <a:blip r:embed="rId2" cstate="print"/>
          <a:srcRect l="34375" t="33333" r="18125" b="26042"/>
          <a:stretch>
            <a:fillRect/>
          </a:stretch>
        </p:blipFill>
        <p:spPr bwMode="auto">
          <a:xfrm>
            <a:off x="1524000" y="1600200"/>
            <a:ext cx="5791200"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Backing Up the Configuration</a:t>
            </a:r>
            <a:endParaRPr lang="en-US" dirty="0"/>
          </a:p>
        </p:txBody>
      </p:sp>
      <p:sp>
        <p:nvSpPr>
          <p:cNvPr id="3" name="Footer Placeholder 2"/>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128</a:t>
            </a:fld>
            <a:endParaRPr lang="en-US" dirty="0"/>
          </a:p>
        </p:txBody>
      </p:sp>
      <p:sp>
        <p:nvSpPr>
          <p:cNvPr id="5" name="Text Placeholder 4"/>
          <p:cNvSpPr>
            <a:spLocks noGrp="1"/>
          </p:cNvSpPr>
          <p:nvPr>
            <p:ph type="body" idx="4294967295"/>
          </p:nvPr>
        </p:nvSpPr>
        <p:spPr/>
        <p:txBody>
          <a:bodyPr/>
          <a:lstStyle/>
          <a:p>
            <a:r>
              <a:rPr lang="en-US" dirty="0" smtClean="0"/>
              <a:t>Backing</a:t>
            </a:r>
            <a:r>
              <a:rPr lang="en-US" baseline="0" dirty="0" smtClean="0"/>
              <a:t> up the configuration to another device is done using tftp</a:t>
            </a:r>
          </a:p>
          <a:p>
            <a:r>
              <a:rPr lang="en-US" baseline="0" dirty="0" smtClean="0"/>
              <a:t>This is done this way</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Backing Up the Configuration</a:t>
            </a:r>
            <a:endParaRPr lang="en-US" dirty="0"/>
          </a:p>
        </p:txBody>
      </p:sp>
      <p:sp>
        <p:nvSpPr>
          <p:cNvPr id="3" name="Footer Placeholder 2"/>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129</a:t>
            </a:fld>
            <a:endParaRPr lang="en-US" dirty="0"/>
          </a:p>
        </p:txBody>
      </p:sp>
      <p:pic>
        <p:nvPicPr>
          <p:cNvPr id="4098" name="Picture 2"/>
          <p:cNvPicPr>
            <a:picLocks noChangeAspect="1" noChangeArrowheads="1"/>
          </p:cNvPicPr>
          <p:nvPr/>
        </p:nvPicPr>
        <p:blipFill>
          <a:blip r:embed="rId2" cstate="print"/>
          <a:srcRect l="34375" t="42708" r="19375" b="42709"/>
          <a:stretch>
            <a:fillRect/>
          </a:stretch>
        </p:blipFill>
        <p:spPr bwMode="auto">
          <a:xfrm>
            <a:off x="1905000" y="1600200"/>
            <a:ext cx="5638800" cy="106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17411" name="Slide Number Placeholder 5"/>
          <p:cNvSpPr>
            <a:spLocks noGrp="1"/>
          </p:cNvSpPr>
          <p:nvPr>
            <p:ph type="sldNum" sz="quarter" idx="12"/>
          </p:nvPr>
        </p:nvSpPr>
        <p:spPr>
          <a:noFill/>
        </p:spPr>
        <p:txBody>
          <a:bodyPr/>
          <a:lstStyle/>
          <a:p>
            <a:fld id="{1C9F481B-BB06-40FE-8B8C-45BC416DE292}" type="slidenum">
              <a:rPr lang="en-US" smtClean="0"/>
              <a:pPr/>
              <a:t>13</a:t>
            </a:fld>
            <a:endParaRPr lang="en-US" dirty="0" smtClean="0"/>
          </a:p>
        </p:txBody>
      </p:sp>
      <p:sp>
        <p:nvSpPr>
          <p:cNvPr id="17412" name="Rectangle 2"/>
          <p:cNvSpPr>
            <a:spLocks noGrp="1" noChangeArrowheads="1"/>
          </p:cNvSpPr>
          <p:nvPr>
            <p:ph type="title"/>
          </p:nvPr>
        </p:nvSpPr>
        <p:spPr/>
        <p:txBody>
          <a:bodyPr/>
          <a:lstStyle/>
          <a:p>
            <a:pPr eaLnBrk="1" hangingPunct="1"/>
            <a:r>
              <a:rPr lang="en-US" dirty="0" smtClean="0"/>
              <a:t>Half Duplex Ethernet Operation</a:t>
            </a:r>
          </a:p>
        </p:txBody>
      </p:sp>
      <p:sp>
        <p:nvSpPr>
          <p:cNvPr id="17413" name="Rectangle 3"/>
          <p:cNvSpPr>
            <a:spLocks noGrp="1" noChangeArrowheads="1"/>
          </p:cNvSpPr>
          <p:nvPr>
            <p:ph type="body" idx="1"/>
          </p:nvPr>
        </p:nvSpPr>
        <p:spPr/>
        <p:txBody>
          <a:bodyPr/>
          <a:lstStyle/>
          <a:p>
            <a:pPr eaLnBrk="1" hangingPunct="1"/>
            <a:r>
              <a:rPr lang="en-US" dirty="0" smtClean="0">
                <a:cs typeface="Times New Roman" pitchFamily="18" charset="0"/>
              </a:rPr>
              <a:t>Carrier Sense means before a station talks, it listens for the carrier signal generated when another station is talking</a:t>
            </a:r>
          </a:p>
          <a:p>
            <a:pPr eaLnBrk="1" hangingPunct="1"/>
            <a:r>
              <a:rPr lang="en-US" dirty="0" smtClean="0">
                <a:cs typeface="Times New Roman" pitchFamily="18" charset="0"/>
              </a:rPr>
              <a:t>If another station is talking, this station will wait until there is no carrier present, in other words when no one else is talking</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Clearing the Configuration</a:t>
            </a:r>
            <a:endParaRPr lang="en-US" dirty="0"/>
          </a:p>
        </p:txBody>
      </p:sp>
      <p:sp>
        <p:nvSpPr>
          <p:cNvPr id="3" name="Footer Placeholder 2"/>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130</a:t>
            </a:fld>
            <a:endParaRPr lang="en-US" dirty="0"/>
          </a:p>
        </p:txBody>
      </p:sp>
      <p:sp>
        <p:nvSpPr>
          <p:cNvPr id="5" name="Text Placeholder 4"/>
          <p:cNvSpPr>
            <a:spLocks noGrp="1"/>
          </p:cNvSpPr>
          <p:nvPr>
            <p:ph type="body" idx="4294967295"/>
          </p:nvPr>
        </p:nvSpPr>
        <p:spPr/>
        <p:txBody>
          <a:bodyPr/>
          <a:lstStyle/>
          <a:p>
            <a:r>
              <a:rPr lang="en-US" dirty="0" smtClean="0"/>
              <a:t>Sometimes you need to start over on a configuration</a:t>
            </a:r>
          </a:p>
          <a:p>
            <a:r>
              <a:rPr lang="en-US" dirty="0" smtClean="0"/>
              <a:t>To remove what is there type</a:t>
            </a:r>
          </a:p>
          <a:p>
            <a:pPr lvl="1"/>
            <a:r>
              <a:rPr lang="en-US" dirty="0" smtClean="0"/>
              <a:t>erase nvram</a:t>
            </a:r>
          </a:p>
          <a:p>
            <a:pPr lvl="1"/>
            <a:r>
              <a:rPr lang="en-US" dirty="0" smtClean="0"/>
              <a:t>reload</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Securing Access to a Switch</a:t>
            </a:r>
            <a:endParaRPr lang="en-US" dirty="0"/>
          </a:p>
        </p:txBody>
      </p:sp>
      <p:sp>
        <p:nvSpPr>
          <p:cNvPr id="3" name="Footer Placeholder 2"/>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131</a:t>
            </a:fld>
            <a:endParaRPr lang="en-US" dirty="0"/>
          </a:p>
        </p:txBody>
      </p:sp>
      <p:sp>
        <p:nvSpPr>
          <p:cNvPr id="5" name="Text Placeholder 4"/>
          <p:cNvSpPr>
            <a:spLocks noGrp="1"/>
          </p:cNvSpPr>
          <p:nvPr>
            <p:ph type="body" idx="4294967295"/>
          </p:nvPr>
        </p:nvSpPr>
        <p:spPr/>
        <p:txBody>
          <a:bodyPr/>
          <a:lstStyle/>
          <a:p>
            <a:r>
              <a:rPr lang="en-US" dirty="0" smtClean="0"/>
              <a:t>Passwords</a:t>
            </a:r>
            <a:r>
              <a:rPr lang="en-US" baseline="0" dirty="0" smtClean="0"/>
              <a:t> are used to control who may access a switch</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Console Access</a:t>
            </a:r>
            <a:endParaRPr lang="en-US" dirty="0"/>
          </a:p>
        </p:txBody>
      </p:sp>
      <p:sp>
        <p:nvSpPr>
          <p:cNvPr id="3" name="Footer Placeholder 2"/>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132</a:t>
            </a:fld>
            <a:endParaRPr lang="en-US" dirty="0"/>
          </a:p>
        </p:txBody>
      </p:sp>
      <p:pic>
        <p:nvPicPr>
          <p:cNvPr id="5122" name="Picture 2"/>
          <p:cNvPicPr>
            <a:picLocks noChangeAspect="1" noChangeArrowheads="1"/>
          </p:cNvPicPr>
          <p:nvPr/>
        </p:nvPicPr>
        <p:blipFill>
          <a:blip r:embed="rId2" cstate="print"/>
          <a:srcRect l="31250" t="30208" r="21875" b="32292"/>
          <a:stretch>
            <a:fillRect/>
          </a:stretch>
        </p:blipFill>
        <p:spPr bwMode="auto">
          <a:xfrm>
            <a:off x="1676400" y="1600200"/>
            <a:ext cx="5715000" cy="274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 Access</a:t>
            </a:r>
            <a:endParaRPr lang="en-US" dirty="0"/>
          </a:p>
        </p:txBody>
      </p:sp>
      <p:sp>
        <p:nvSpPr>
          <p:cNvPr id="3" name="Footer Placeholder 2"/>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133</a:t>
            </a:fld>
            <a:endParaRPr lang="en-US" dirty="0"/>
          </a:p>
        </p:txBody>
      </p:sp>
      <p:pic>
        <p:nvPicPr>
          <p:cNvPr id="6146" name="Picture 2"/>
          <p:cNvPicPr>
            <a:picLocks noChangeAspect="1" noChangeArrowheads="1"/>
          </p:cNvPicPr>
          <p:nvPr/>
        </p:nvPicPr>
        <p:blipFill>
          <a:blip r:embed="rId2" cstate="print"/>
          <a:srcRect l="34375" t="36458" r="19375" b="26042"/>
          <a:stretch>
            <a:fillRect/>
          </a:stretch>
        </p:blipFill>
        <p:spPr bwMode="auto">
          <a:xfrm>
            <a:off x="1752600" y="1600200"/>
            <a:ext cx="5638800" cy="274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Privileged Mode Access</a:t>
            </a:r>
            <a:endParaRPr lang="en-US" dirty="0"/>
          </a:p>
        </p:txBody>
      </p:sp>
      <p:sp>
        <p:nvSpPr>
          <p:cNvPr id="3" name="Footer Placeholder 2"/>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134</a:t>
            </a:fld>
            <a:endParaRPr lang="en-US" dirty="0"/>
          </a:p>
        </p:txBody>
      </p:sp>
      <p:pic>
        <p:nvPicPr>
          <p:cNvPr id="7170" name="Picture 2"/>
          <p:cNvPicPr>
            <a:picLocks noChangeAspect="1" noChangeArrowheads="1"/>
          </p:cNvPicPr>
          <p:nvPr/>
        </p:nvPicPr>
        <p:blipFill>
          <a:blip r:embed="rId2" cstate="print"/>
          <a:srcRect l="34375" t="39583" r="19375" b="36459"/>
          <a:stretch>
            <a:fillRect/>
          </a:stretch>
        </p:blipFill>
        <p:spPr bwMode="auto">
          <a:xfrm>
            <a:off x="1600200" y="1600200"/>
            <a:ext cx="5638800" cy="175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 Recovery</a:t>
            </a:r>
            <a:endParaRPr lang="en-US" dirty="0"/>
          </a:p>
        </p:txBody>
      </p:sp>
      <p:sp>
        <p:nvSpPr>
          <p:cNvPr id="3" name="Footer Placeholder 2"/>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135</a:t>
            </a:fld>
            <a:endParaRPr lang="en-US" dirty="0"/>
          </a:p>
        </p:txBody>
      </p:sp>
      <p:sp>
        <p:nvSpPr>
          <p:cNvPr id="5" name="Text Placeholder 4"/>
          <p:cNvSpPr>
            <a:spLocks noGrp="1"/>
          </p:cNvSpPr>
          <p:nvPr>
            <p:ph type="body" idx="4294967295"/>
          </p:nvPr>
        </p:nvSpPr>
        <p:spPr/>
        <p:txBody>
          <a:bodyPr/>
          <a:lstStyle/>
          <a:p>
            <a:r>
              <a:rPr lang="en-US" dirty="0" smtClean="0"/>
              <a:t>Sometimes the password needs</a:t>
            </a:r>
            <a:r>
              <a:rPr lang="en-US" baseline="0" dirty="0" smtClean="0"/>
              <a:t> to be recovered</a:t>
            </a:r>
          </a:p>
          <a:p>
            <a:r>
              <a:rPr lang="en-US" baseline="0" dirty="0" smtClean="0"/>
              <a:t>The exact procedure varies by device</a:t>
            </a:r>
          </a:p>
          <a:p>
            <a:r>
              <a:rPr lang="en-US" baseline="0" dirty="0" smtClean="0"/>
              <a:t>In general this requires physical access to the switch</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Login Banners</a:t>
            </a:r>
            <a:endParaRPr lang="en-US" dirty="0"/>
          </a:p>
        </p:txBody>
      </p:sp>
      <p:sp>
        <p:nvSpPr>
          <p:cNvPr id="3" name="Footer Placeholder 2"/>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136</a:t>
            </a:fld>
            <a:endParaRPr lang="en-US" dirty="0"/>
          </a:p>
        </p:txBody>
      </p:sp>
      <p:sp>
        <p:nvSpPr>
          <p:cNvPr id="5" name="Text Placeholder 4"/>
          <p:cNvSpPr>
            <a:spLocks noGrp="1"/>
          </p:cNvSpPr>
          <p:nvPr>
            <p:ph type="body" idx="4294967295"/>
          </p:nvPr>
        </p:nvSpPr>
        <p:spPr/>
        <p:txBody>
          <a:bodyPr/>
          <a:lstStyle/>
          <a:p>
            <a:r>
              <a:rPr lang="en-US" dirty="0" smtClean="0"/>
              <a:t>Some like to use login banners as a security feature</a:t>
            </a:r>
          </a:p>
          <a:p>
            <a:r>
              <a:rPr lang="en-US" dirty="0" smtClean="0"/>
              <a:t>These</a:t>
            </a:r>
            <a:r>
              <a:rPr lang="en-US" baseline="0" dirty="0" smtClean="0"/>
              <a:t> just say things like you do not belong here</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SSH Access</a:t>
            </a:r>
            <a:endParaRPr lang="en-US" dirty="0"/>
          </a:p>
        </p:txBody>
      </p:sp>
      <p:sp>
        <p:nvSpPr>
          <p:cNvPr id="3" name="Footer Placeholder 2"/>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137</a:t>
            </a:fld>
            <a:endParaRPr lang="en-US" dirty="0"/>
          </a:p>
        </p:txBody>
      </p:sp>
      <p:sp>
        <p:nvSpPr>
          <p:cNvPr id="5" name="Text Placeholder 4"/>
          <p:cNvSpPr>
            <a:spLocks noGrp="1"/>
          </p:cNvSpPr>
          <p:nvPr>
            <p:ph type="body" idx="4294967295"/>
          </p:nvPr>
        </p:nvSpPr>
        <p:spPr/>
        <p:txBody>
          <a:bodyPr/>
          <a:lstStyle/>
          <a:p>
            <a:r>
              <a:rPr lang="en-US" dirty="0" smtClean="0"/>
              <a:t>Remote</a:t>
            </a:r>
            <a:r>
              <a:rPr lang="en-US" baseline="0" dirty="0" smtClean="0"/>
              <a:t> access has traditionally been done using telnet</a:t>
            </a:r>
          </a:p>
          <a:p>
            <a:r>
              <a:rPr lang="en-US" baseline="0" dirty="0" smtClean="0"/>
              <a:t>However, this method is less secure than SSH</a:t>
            </a:r>
          </a:p>
          <a:p>
            <a:r>
              <a:rPr lang="en-US" baseline="0" dirty="0" smtClean="0"/>
              <a:t>SSH is the preferred method these days</a:t>
            </a:r>
          </a:p>
          <a:p>
            <a:r>
              <a:rPr lang="en-US" baseline="0" dirty="0" smtClean="0"/>
              <a:t>To enable SSH a SSH server must be setup on the switch</a:t>
            </a:r>
          </a:p>
          <a:p>
            <a:r>
              <a:rPr lang="en-US" baseline="0" dirty="0" smtClean="0"/>
              <a:t>For example</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SSH Access</a:t>
            </a:r>
            <a:endParaRPr lang="en-US" dirty="0"/>
          </a:p>
        </p:txBody>
      </p:sp>
      <p:sp>
        <p:nvSpPr>
          <p:cNvPr id="3" name="Footer Placeholder 2"/>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138</a:t>
            </a:fld>
            <a:endParaRPr lang="en-US" dirty="0"/>
          </a:p>
        </p:txBody>
      </p:sp>
      <p:pic>
        <p:nvPicPr>
          <p:cNvPr id="8194" name="Picture 2"/>
          <p:cNvPicPr>
            <a:picLocks noChangeAspect="1" noChangeArrowheads="1"/>
          </p:cNvPicPr>
          <p:nvPr/>
        </p:nvPicPr>
        <p:blipFill>
          <a:blip r:embed="rId2" cstate="print"/>
          <a:srcRect l="31875" t="46875" r="22500" b="37500"/>
          <a:stretch>
            <a:fillRect/>
          </a:stretch>
        </p:blipFill>
        <p:spPr bwMode="auto">
          <a:xfrm>
            <a:off x="1905000" y="1600200"/>
            <a:ext cx="5562600" cy="114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 Security</a:t>
            </a:r>
            <a:endParaRPr lang="en-US" dirty="0"/>
          </a:p>
        </p:txBody>
      </p:sp>
      <p:sp>
        <p:nvSpPr>
          <p:cNvPr id="3" name="Footer Placeholder 2"/>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139</a:t>
            </a:fld>
            <a:endParaRPr lang="en-US" dirty="0"/>
          </a:p>
        </p:txBody>
      </p:sp>
      <p:sp>
        <p:nvSpPr>
          <p:cNvPr id="5" name="Text Placeholder 4"/>
          <p:cNvSpPr>
            <a:spLocks noGrp="1"/>
          </p:cNvSpPr>
          <p:nvPr>
            <p:ph type="body" idx="4294967295"/>
          </p:nvPr>
        </p:nvSpPr>
        <p:spPr/>
        <p:txBody>
          <a:bodyPr/>
          <a:lstStyle/>
          <a:p>
            <a:r>
              <a:rPr lang="en-US" sz="3200" baseline="0" dirty="0" smtClean="0">
                <a:solidFill>
                  <a:schemeClr val="tx1"/>
                </a:solidFill>
                <a:latin typeface="+mn-lt"/>
                <a:ea typeface="+mn-ea"/>
                <a:cs typeface="+mn-cs"/>
              </a:rPr>
              <a:t>To prevent undesired access to a network all ports should be secured</a:t>
            </a:r>
          </a:p>
          <a:p>
            <a:r>
              <a:rPr lang="en-US" sz="3200" baseline="0" dirty="0" smtClean="0">
                <a:solidFill>
                  <a:schemeClr val="tx1"/>
                </a:solidFill>
                <a:latin typeface="+mn-lt"/>
                <a:ea typeface="+mn-ea"/>
                <a:cs typeface="+mn-cs"/>
              </a:rPr>
              <a:t>This limits the MAC addresses allowed on a port</a:t>
            </a:r>
          </a:p>
          <a:p>
            <a:r>
              <a:rPr lang="en-US" sz="3200" baseline="0" dirty="0" smtClean="0">
                <a:solidFill>
                  <a:schemeClr val="tx1"/>
                </a:solidFill>
                <a:latin typeface="+mn-lt"/>
                <a:ea typeface="+mn-ea"/>
                <a:cs typeface="+mn-cs"/>
              </a:rPr>
              <a:t>The suggested methods include</a:t>
            </a:r>
          </a:p>
          <a:p>
            <a:pPr lvl="1"/>
            <a:r>
              <a:rPr lang="en-US" dirty="0" smtClean="0"/>
              <a:t>Specify a group of MAC addresses allowed on a port</a:t>
            </a:r>
          </a:p>
          <a:p>
            <a:pPr lvl="1"/>
            <a:r>
              <a:rPr lang="en-US" dirty="0" smtClean="0"/>
              <a:t>Allow only one MAC address on a port</a:t>
            </a:r>
          </a:p>
          <a:p>
            <a:pPr lvl="1"/>
            <a:r>
              <a:rPr lang="en-US" dirty="0" smtClean="0"/>
              <a:t>Shutdown the port on a violation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18435" name="Slide Number Placeholder 5"/>
          <p:cNvSpPr>
            <a:spLocks noGrp="1"/>
          </p:cNvSpPr>
          <p:nvPr>
            <p:ph type="sldNum" sz="quarter" idx="12"/>
          </p:nvPr>
        </p:nvSpPr>
        <p:spPr>
          <a:noFill/>
        </p:spPr>
        <p:txBody>
          <a:bodyPr/>
          <a:lstStyle/>
          <a:p>
            <a:fld id="{219BABA9-C313-490F-8C80-BDFE5AD8EA38}" type="slidenum">
              <a:rPr lang="en-US" smtClean="0"/>
              <a:pPr/>
              <a:t>14</a:t>
            </a:fld>
            <a:endParaRPr lang="en-US" dirty="0" smtClean="0"/>
          </a:p>
        </p:txBody>
      </p:sp>
      <p:sp>
        <p:nvSpPr>
          <p:cNvPr id="18436" name="Rectangle 2"/>
          <p:cNvSpPr>
            <a:spLocks noGrp="1" noChangeArrowheads="1"/>
          </p:cNvSpPr>
          <p:nvPr>
            <p:ph type="title"/>
          </p:nvPr>
        </p:nvSpPr>
        <p:spPr/>
        <p:txBody>
          <a:bodyPr/>
          <a:lstStyle/>
          <a:p>
            <a:pPr eaLnBrk="1" hangingPunct="1"/>
            <a:r>
              <a:rPr lang="en-US" dirty="0" smtClean="0">
                <a:cs typeface="Times New Roman" pitchFamily="18" charset="0"/>
              </a:rPr>
              <a:t>Half Duplex Ethernet Operation</a:t>
            </a:r>
          </a:p>
        </p:txBody>
      </p:sp>
      <p:sp>
        <p:nvSpPr>
          <p:cNvPr id="18437" name="Rectangle 3"/>
          <p:cNvSpPr>
            <a:spLocks noGrp="1" noChangeArrowheads="1"/>
          </p:cNvSpPr>
          <p:nvPr>
            <p:ph type="body" idx="1"/>
          </p:nvPr>
        </p:nvSpPr>
        <p:spPr/>
        <p:txBody>
          <a:bodyPr/>
          <a:lstStyle/>
          <a:p>
            <a:pPr eaLnBrk="1" hangingPunct="1"/>
            <a:r>
              <a:rPr lang="en-US" dirty="0" smtClean="0">
                <a:cs typeface="Times New Roman" pitchFamily="18" charset="0"/>
              </a:rPr>
              <a:t>Multiple Access refers to the fact that when a station is done transmitting it is allowed to immediately transmit again or another station may access the network</a:t>
            </a:r>
          </a:p>
          <a:p>
            <a:pPr eaLnBrk="1" hangingPunct="1"/>
            <a:r>
              <a:rPr lang="en-US" dirty="0" smtClean="0">
                <a:cs typeface="Times New Roman" pitchFamily="18" charset="0"/>
              </a:rPr>
              <a:t>Turns do not have to be taken</a:t>
            </a:r>
          </a:p>
          <a:p>
            <a:pPr eaLnBrk="1" hangingPunct="1"/>
            <a:r>
              <a:rPr lang="en-US" dirty="0" smtClean="0">
                <a:cs typeface="Times New Roman" pitchFamily="18" charset="0"/>
              </a:rPr>
              <a:t>Everyone has an equal chance to transmit</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 Security</a:t>
            </a:r>
            <a:endParaRPr lang="en-US" dirty="0"/>
          </a:p>
        </p:txBody>
      </p:sp>
      <p:sp>
        <p:nvSpPr>
          <p:cNvPr id="3" name="Footer Placeholder 2"/>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140</a:t>
            </a:fld>
            <a:endParaRPr lang="en-US" dirty="0"/>
          </a:p>
        </p:txBody>
      </p:sp>
      <p:sp>
        <p:nvSpPr>
          <p:cNvPr id="5" name="Text Placeholder 4"/>
          <p:cNvSpPr>
            <a:spLocks noGrp="1"/>
          </p:cNvSpPr>
          <p:nvPr>
            <p:ph type="body" idx="4294967295"/>
          </p:nvPr>
        </p:nvSpPr>
        <p:spPr/>
        <p:txBody>
          <a:bodyPr/>
          <a:lstStyle/>
          <a:p>
            <a:r>
              <a:rPr lang="en-US" sz="3200" b="0" baseline="0" dirty="0" smtClean="0">
                <a:solidFill>
                  <a:schemeClr val="tx1"/>
                </a:solidFill>
                <a:latin typeface="+mn-lt"/>
                <a:ea typeface="+mn-ea"/>
                <a:cs typeface="+mn-cs"/>
              </a:rPr>
              <a:t>To do this</a:t>
            </a:r>
          </a:p>
          <a:p>
            <a:pPr lvl="1"/>
            <a:r>
              <a:rPr lang="en-US" sz="2800" b="0" baseline="0" dirty="0" smtClean="0">
                <a:solidFill>
                  <a:schemeClr val="tx1"/>
                </a:solidFill>
                <a:latin typeface="+mn-lt"/>
                <a:ea typeface="+mn-ea"/>
                <a:cs typeface="+mn-cs"/>
              </a:rPr>
              <a:t>Set static secure MAC addresses</a:t>
            </a:r>
          </a:p>
          <a:p>
            <a:pPr lvl="2"/>
            <a:r>
              <a:rPr lang="en-US" sz="2400" b="0" baseline="0" dirty="0" smtClean="0">
                <a:solidFill>
                  <a:schemeClr val="tx1"/>
                </a:solidFill>
                <a:latin typeface="+mn-lt"/>
                <a:ea typeface="+mn-ea"/>
                <a:cs typeface="+mn-cs"/>
              </a:rPr>
              <a:t>switchport port-security mac-address</a:t>
            </a:r>
            <a:endParaRPr lang="en-US" sz="2400" b="0" i="1" baseline="0" dirty="0" smtClean="0">
              <a:solidFill>
                <a:schemeClr val="tx1"/>
              </a:solidFill>
              <a:latin typeface="+mn-lt"/>
              <a:ea typeface="+mn-ea"/>
              <a:cs typeface="+mn-cs"/>
            </a:endParaRPr>
          </a:p>
          <a:p>
            <a:pPr lvl="1"/>
            <a:r>
              <a:rPr lang="en-US" sz="2800" b="0" baseline="0" dirty="0" smtClean="0">
                <a:solidFill>
                  <a:schemeClr val="tx1"/>
                </a:solidFill>
                <a:latin typeface="+mn-lt"/>
                <a:ea typeface="+mn-ea"/>
                <a:cs typeface="+mn-cs"/>
              </a:rPr>
              <a:t>Set dynamic secure MAC addresses</a:t>
            </a:r>
          </a:p>
          <a:p>
            <a:pPr lvl="2"/>
            <a:r>
              <a:rPr lang="en-US" sz="2400" b="0" baseline="0" dirty="0" smtClean="0">
                <a:solidFill>
                  <a:schemeClr val="tx1"/>
                </a:solidFill>
                <a:latin typeface="+mn-lt"/>
                <a:ea typeface="+mn-ea"/>
                <a:cs typeface="+mn-cs"/>
              </a:rPr>
              <a:t>These MAC addresses are dynamically learned and stored in the address table</a:t>
            </a:r>
          </a:p>
          <a:p>
            <a:pPr lvl="1"/>
            <a:r>
              <a:rPr lang="en-US" sz="2800" b="0" baseline="0" dirty="0" smtClean="0">
                <a:solidFill>
                  <a:schemeClr val="tx1"/>
                </a:solidFill>
                <a:latin typeface="+mn-lt"/>
                <a:ea typeface="+mn-ea"/>
                <a:cs typeface="+mn-cs"/>
              </a:rPr>
              <a:t>Use sticky secure MAC addresses</a:t>
            </a:r>
          </a:p>
          <a:p>
            <a:pPr lvl="2"/>
            <a:r>
              <a:rPr lang="en-US" sz="2400" b="0" baseline="0" dirty="0" smtClean="0">
                <a:solidFill>
                  <a:schemeClr val="tx1"/>
                </a:solidFill>
                <a:latin typeface="+mn-lt"/>
                <a:ea typeface="+mn-ea"/>
                <a:cs typeface="+mn-cs"/>
              </a:rPr>
              <a:t>This is the same as the dynamic secure MAC addressees except that these are stored in the running configuration</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 Security</a:t>
            </a:r>
            <a:endParaRPr lang="en-US" dirty="0"/>
          </a:p>
        </p:txBody>
      </p:sp>
      <p:sp>
        <p:nvSpPr>
          <p:cNvPr id="3" name="Footer Placeholder 2"/>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141</a:t>
            </a:fld>
            <a:endParaRPr lang="en-US" dirty="0"/>
          </a:p>
        </p:txBody>
      </p:sp>
      <p:sp>
        <p:nvSpPr>
          <p:cNvPr id="5" name="Text Placeholder 4"/>
          <p:cNvSpPr>
            <a:spLocks noGrp="1"/>
          </p:cNvSpPr>
          <p:nvPr>
            <p:ph type="body" idx="4294967295"/>
          </p:nvPr>
        </p:nvSpPr>
        <p:spPr/>
        <p:txBody>
          <a:bodyPr/>
          <a:lstStyle/>
          <a:p>
            <a:r>
              <a:rPr lang="en-US" sz="3200" b="0" baseline="0" dirty="0" smtClean="0">
                <a:solidFill>
                  <a:schemeClr val="tx1"/>
                </a:solidFill>
                <a:latin typeface="+mn-lt"/>
                <a:ea typeface="+mn-ea"/>
                <a:cs typeface="+mn-cs"/>
              </a:rPr>
              <a:t>If a violation occurs these actions can be used</a:t>
            </a:r>
          </a:p>
          <a:p>
            <a:pPr lvl="1"/>
            <a:r>
              <a:rPr lang="en-US" sz="2800" b="0" baseline="0" dirty="0" smtClean="0">
                <a:solidFill>
                  <a:schemeClr val="tx1"/>
                </a:solidFill>
                <a:latin typeface="+mn-lt"/>
                <a:ea typeface="+mn-ea"/>
                <a:cs typeface="+mn-cs"/>
              </a:rPr>
              <a:t>Protect</a:t>
            </a:r>
          </a:p>
          <a:p>
            <a:pPr lvl="2"/>
            <a:r>
              <a:rPr lang="en-US" sz="2400" b="0" baseline="0" dirty="0" smtClean="0">
                <a:solidFill>
                  <a:schemeClr val="tx1"/>
                </a:solidFill>
                <a:latin typeface="+mn-lt"/>
                <a:ea typeface="+mn-ea"/>
                <a:cs typeface="+mn-cs"/>
              </a:rPr>
              <a:t>When the number of MAC addresses reaches the limit allowed on the port, frames with an unknown source address are dropped</a:t>
            </a:r>
          </a:p>
          <a:p>
            <a:pPr lvl="2"/>
            <a:r>
              <a:rPr lang="en-US" sz="2400" b="0" baseline="0" dirty="0" smtClean="0">
                <a:solidFill>
                  <a:schemeClr val="tx1"/>
                </a:solidFill>
                <a:latin typeface="+mn-lt"/>
                <a:ea typeface="+mn-ea"/>
                <a:cs typeface="+mn-cs"/>
              </a:rPr>
              <a:t>You are not notified that a security violation has occurred</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 Security</a:t>
            </a:r>
            <a:endParaRPr lang="en-US" dirty="0"/>
          </a:p>
        </p:txBody>
      </p:sp>
      <p:sp>
        <p:nvSpPr>
          <p:cNvPr id="3" name="Footer Placeholder 2"/>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142</a:t>
            </a:fld>
            <a:endParaRPr lang="en-US" dirty="0"/>
          </a:p>
        </p:txBody>
      </p:sp>
      <p:sp>
        <p:nvSpPr>
          <p:cNvPr id="5" name="Text Placeholder 4"/>
          <p:cNvSpPr>
            <a:spLocks noGrp="1"/>
          </p:cNvSpPr>
          <p:nvPr>
            <p:ph type="body" idx="4294967295"/>
          </p:nvPr>
        </p:nvSpPr>
        <p:spPr/>
        <p:txBody>
          <a:bodyPr/>
          <a:lstStyle/>
          <a:p>
            <a:pPr lvl="1"/>
            <a:r>
              <a:rPr lang="en-US" sz="2800" b="0" baseline="0" dirty="0" smtClean="0">
                <a:solidFill>
                  <a:schemeClr val="tx1"/>
                </a:solidFill>
                <a:latin typeface="+mn-lt"/>
                <a:ea typeface="+mn-ea"/>
                <a:cs typeface="+mn-cs"/>
              </a:rPr>
              <a:t>Restrict</a:t>
            </a:r>
          </a:p>
          <a:p>
            <a:pPr lvl="2"/>
            <a:r>
              <a:rPr lang="en-US" sz="2400" b="0" baseline="0" dirty="0" smtClean="0">
                <a:solidFill>
                  <a:schemeClr val="tx1"/>
                </a:solidFill>
                <a:latin typeface="+mn-lt"/>
                <a:ea typeface="+mn-ea"/>
                <a:cs typeface="+mn-cs"/>
              </a:rPr>
              <a:t>When the number of secure MAC addresses reaches the limit allowed on the port, frames with unknown source addresses are dropped</a:t>
            </a:r>
          </a:p>
          <a:p>
            <a:pPr lvl="2"/>
            <a:r>
              <a:rPr lang="en-US" sz="2400" b="0" baseline="0" dirty="0" smtClean="0">
                <a:solidFill>
                  <a:schemeClr val="tx1"/>
                </a:solidFill>
                <a:latin typeface="+mn-lt"/>
                <a:ea typeface="+mn-ea"/>
                <a:cs typeface="+mn-cs"/>
              </a:rPr>
              <a:t>You are notified that a security violation has occurred through a SNMP trap or a Syslog message</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 Security</a:t>
            </a:r>
            <a:endParaRPr lang="en-US" dirty="0"/>
          </a:p>
        </p:txBody>
      </p:sp>
      <p:sp>
        <p:nvSpPr>
          <p:cNvPr id="3" name="Footer Placeholder 2"/>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143</a:t>
            </a:fld>
            <a:endParaRPr lang="en-US" dirty="0"/>
          </a:p>
        </p:txBody>
      </p:sp>
      <p:sp>
        <p:nvSpPr>
          <p:cNvPr id="5" name="Text Placeholder 4"/>
          <p:cNvSpPr>
            <a:spLocks noGrp="1"/>
          </p:cNvSpPr>
          <p:nvPr>
            <p:ph type="body" idx="4294967295"/>
          </p:nvPr>
        </p:nvSpPr>
        <p:spPr/>
        <p:txBody>
          <a:bodyPr/>
          <a:lstStyle/>
          <a:p>
            <a:pPr lvl="1"/>
            <a:r>
              <a:rPr lang="en-US" sz="2800" b="0" baseline="0" dirty="0" smtClean="0">
                <a:solidFill>
                  <a:schemeClr val="tx1"/>
                </a:solidFill>
                <a:latin typeface="+mn-lt"/>
                <a:ea typeface="+mn-ea"/>
                <a:cs typeface="+mn-cs"/>
              </a:rPr>
              <a:t>Shutdown</a:t>
            </a:r>
          </a:p>
          <a:p>
            <a:pPr lvl="2"/>
            <a:r>
              <a:rPr lang="en-US" sz="2400" b="0" baseline="0" dirty="0" smtClean="0">
                <a:solidFill>
                  <a:schemeClr val="tx1"/>
                </a:solidFill>
                <a:latin typeface="+mn-lt"/>
                <a:ea typeface="+mn-ea"/>
                <a:cs typeface="+mn-cs"/>
              </a:rPr>
              <a:t>When a violation occurs the interface is disabled</a:t>
            </a:r>
          </a:p>
          <a:p>
            <a:pPr lvl="2"/>
            <a:r>
              <a:rPr lang="en-US" sz="2400" b="0" baseline="0" dirty="0" smtClean="0">
                <a:solidFill>
                  <a:schemeClr val="tx1"/>
                </a:solidFill>
                <a:latin typeface="+mn-lt"/>
                <a:ea typeface="+mn-ea"/>
                <a:cs typeface="+mn-cs"/>
              </a:rPr>
              <a:t>A SNMP trap and a Syslog message are sent</a:t>
            </a:r>
            <a:endParaRPr lang="en-US" sz="2400"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 Security</a:t>
            </a:r>
            <a:endParaRPr lang="en-US" dirty="0"/>
          </a:p>
        </p:txBody>
      </p:sp>
      <p:sp>
        <p:nvSpPr>
          <p:cNvPr id="3" name="Footer Placeholder 2"/>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144</a:t>
            </a:fld>
            <a:endParaRPr lang="en-US" dirty="0"/>
          </a:p>
        </p:txBody>
      </p:sp>
      <p:pic>
        <p:nvPicPr>
          <p:cNvPr id="9218" name="Picture 2"/>
          <p:cNvPicPr>
            <a:picLocks noChangeAspect="1" noChangeArrowheads="1"/>
          </p:cNvPicPr>
          <p:nvPr/>
        </p:nvPicPr>
        <p:blipFill>
          <a:blip r:embed="rId2" cstate="print"/>
          <a:srcRect l="34375" t="17708" r="19375" b="56250"/>
          <a:stretch>
            <a:fillRect/>
          </a:stretch>
        </p:blipFill>
        <p:spPr bwMode="auto">
          <a:xfrm>
            <a:off x="1676400" y="1600200"/>
            <a:ext cx="5638800" cy="190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 Security</a:t>
            </a:r>
            <a:endParaRPr lang="en-US" dirty="0"/>
          </a:p>
        </p:txBody>
      </p:sp>
      <p:sp>
        <p:nvSpPr>
          <p:cNvPr id="3" name="Footer Placeholder 2"/>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145</a:t>
            </a:fld>
            <a:endParaRPr lang="en-US" dirty="0"/>
          </a:p>
        </p:txBody>
      </p:sp>
      <p:pic>
        <p:nvPicPr>
          <p:cNvPr id="10242" name="Picture 2"/>
          <p:cNvPicPr>
            <a:picLocks noChangeAspect="1" noChangeArrowheads="1"/>
          </p:cNvPicPr>
          <p:nvPr/>
        </p:nvPicPr>
        <p:blipFill>
          <a:blip r:embed="rId2" cstate="print"/>
          <a:srcRect l="34375" t="52083" r="19375" b="16667"/>
          <a:stretch>
            <a:fillRect/>
          </a:stretch>
        </p:blipFill>
        <p:spPr bwMode="auto">
          <a:xfrm>
            <a:off x="1676400" y="1600200"/>
            <a:ext cx="5638800" cy="228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 Security Configuration</a:t>
            </a:r>
            <a:endParaRPr lang="en-US" dirty="0"/>
          </a:p>
        </p:txBody>
      </p:sp>
      <p:sp>
        <p:nvSpPr>
          <p:cNvPr id="3" name="Footer Placeholder 2"/>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146</a:t>
            </a:fld>
            <a:endParaRPr lang="en-US" dirty="0"/>
          </a:p>
        </p:txBody>
      </p:sp>
      <p:pic>
        <p:nvPicPr>
          <p:cNvPr id="11266" name="Picture 2"/>
          <p:cNvPicPr>
            <a:picLocks noChangeAspect="1" noChangeArrowheads="1"/>
          </p:cNvPicPr>
          <p:nvPr/>
        </p:nvPicPr>
        <p:blipFill>
          <a:blip r:embed="rId2" cstate="print"/>
          <a:srcRect l="31250" t="23958" r="21875" b="38542"/>
          <a:stretch>
            <a:fillRect/>
          </a:stretch>
        </p:blipFill>
        <p:spPr bwMode="auto">
          <a:xfrm>
            <a:off x="1676400" y="1600200"/>
            <a:ext cx="5715000" cy="274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 Security Configuration</a:t>
            </a:r>
            <a:endParaRPr lang="en-US" dirty="0"/>
          </a:p>
        </p:txBody>
      </p:sp>
      <p:sp>
        <p:nvSpPr>
          <p:cNvPr id="3" name="Footer Placeholder 2"/>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147</a:t>
            </a:fld>
            <a:endParaRPr lang="en-US" dirty="0"/>
          </a:p>
        </p:txBody>
      </p:sp>
      <p:pic>
        <p:nvPicPr>
          <p:cNvPr id="12290" name="Picture 2"/>
          <p:cNvPicPr>
            <a:picLocks noChangeAspect="1" noChangeArrowheads="1"/>
          </p:cNvPicPr>
          <p:nvPr/>
        </p:nvPicPr>
        <p:blipFill>
          <a:blip r:embed="rId2" cstate="print"/>
          <a:srcRect l="31875" t="25000" r="22500" b="32292"/>
          <a:stretch>
            <a:fillRect/>
          </a:stretch>
        </p:blipFill>
        <p:spPr bwMode="auto">
          <a:xfrm>
            <a:off x="1752600" y="1600200"/>
            <a:ext cx="5562600" cy="312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400" b="0" baseline="0" dirty="0" smtClean="0">
                <a:solidFill>
                  <a:schemeClr val="tx1"/>
                </a:solidFill>
                <a:latin typeface="+mn-lt"/>
                <a:ea typeface="+mn-ea"/>
                <a:cs typeface="+mn-cs"/>
              </a:rPr>
              <a:t>Securing Unused Ports</a:t>
            </a:r>
            <a:endParaRPr lang="en-US" sz="4400" b="0" dirty="0"/>
          </a:p>
        </p:txBody>
      </p:sp>
      <p:sp>
        <p:nvSpPr>
          <p:cNvPr id="3" name="Footer Placeholder 2"/>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148</a:t>
            </a:fld>
            <a:endParaRPr lang="en-US" dirty="0"/>
          </a:p>
        </p:txBody>
      </p:sp>
      <p:sp>
        <p:nvSpPr>
          <p:cNvPr id="5" name="Text Placeholder 4"/>
          <p:cNvSpPr>
            <a:spLocks noGrp="1"/>
          </p:cNvSpPr>
          <p:nvPr>
            <p:ph type="body" idx="4294967295"/>
          </p:nvPr>
        </p:nvSpPr>
        <p:spPr/>
        <p:txBody>
          <a:bodyPr/>
          <a:lstStyle/>
          <a:p>
            <a:pPr lvl="0"/>
            <a:r>
              <a:rPr lang="en-US" sz="3200" baseline="0" dirty="0" smtClean="0">
                <a:solidFill>
                  <a:schemeClr val="tx1"/>
                </a:solidFill>
                <a:latin typeface="+mn-lt"/>
                <a:ea typeface="+mn-ea"/>
                <a:cs typeface="+mn-cs"/>
              </a:rPr>
              <a:t>Although tedious disabling unused ports is a good idea, as well as not plugging a patch cable into them</a:t>
            </a:r>
          </a:p>
          <a:p>
            <a:r>
              <a:rPr lang="en-US" sz="3200" baseline="0" dirty="0" smtClean="0">
                <a:solidFill>
                  <a:schemeClr val="tx1"/>
                </a:solidFill>
                <a:latin typeface="+mn-lt"/>
                <a:ea typeface="+mn-ea"/>
                <a:cs typeface="+mn-cs"/>
              </a:rPr>
              <a:t>To do this</a:t>
            </a:r>
          </a:p>
          <a:p>
            <a:pPr lvl="1"/>
            <a:r>
              <a:rPr lang="en-US" sz="2800" baseline="0" dirty="0" smtClean="0">
                <a:solidFill>
                  <a:schemeClr val="tx1"/>
                </a:solidFill>
                <a:latin typeface="+mn-lt"/>
                <a:ea typeface="+mn-ea"/>
                <a:cs typeface="+mn-cs"/>
              </a:rPr>
              <a:t>Issue the shutdown command port by port</a:t>
            </a:r>
          </a:p>
          <a:p>
            <a:pPr lvl="1"/>
            <a:r>
              <a:rPr lang="en-US" sz="2800" baseline="0" dirty="0" smtClean="0">
                <a:solidFill>
                  <a:schemeClr val="tx1"/>
                </a:solidFill>
                <a:latin typeface="+mn-lt"/>
                <a:ea typeface="+mn-ea"/>
                <a:cs typeface="+mn-cs"/>
              </a:rPr>
              <a:t>or</a:t>
            </a:r>
          </a:p>
          <a:p>
            <a:pPr lvl="1"/>
            <a:r>
              <a:rPr lang="en-US" sz="2800" baseline="0" dirty="0" smtClean="0">
                <a:solidFill>
                  <a:schemeClr val="tx1"/>
                </a:solidFill>
                <a:latin typeface="+mn-lt"/>
                <a:ea typeface="+mn-ea"/>
                <a:cs typeface="+mn-cs"/>
              </a:rPr>
              <a:t>Use the interface range command for several ports at a time</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 Interface Access Codes</a:t>
            </a:r>
            <a:endParaRPr lang="en-US" dirty="0"/>
          </a:p>
        </p:txBody>
      </p:sp>
      <p:sp>
        <p:nvSpPr>
          <p:cNvPr id="3" name="Footer Placeholder 2"/>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149</a:t>
            </a:fld>
            <a:endParaRPr lang="en-US" dirty="0"/>
          </a:p>
        </p:txBody>
      </p:sp>
      <p:sp>
        <p:nvSpPr>
          <p:cNvPr id="5" name="Text Placeholder 4"/>
          <p:cNvSpPr>
            <a:spLocks noGrp="1"/>
          </p:cNvSpPr>
          <p:nvPr>
            <p:ph type="body" idx="4294967295"/>
          </p:nvPr>
        </p:nvSpPr>
        <p:spPr/>
        <p:txBody>
          <a:bodyPr/>
          <a:lstStyle/>
          <a:p>
            <a:r>
              <a:rPr lang="en-US" dirty="0" smtClean="0"/>
              <a:t>Here is</a:t>
            </a:r>
            <a:r>
              <a:rPr lang="en-US" baseline="0" dirty="0" smtClean="0"/>
              <a:t> a list of the access codes for switch ports from the Wendell Odom ICND1 book</a:t>
            </a:r>
            <a:endParaRPr lang="en-US" dirty="0"/>
          </a:p>
        </p:txBody>
      </p:sp>
    </p:spTree>
    <p:extLst>
      <p:ext uri="{BB962C8B-B14F-4D97-AF65-F5344CB8AC3E}">
        <p14:creationId xmlns:p14="http://schemas.microsoft.com/office/powerpoint/2010/main" val="1595086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19459" name="Slide Number Placeholder 5"/>
          <p:cNvSpPr>
            <a:spLocks noGrp="1"/>
          </p:cNvSpPr>
          <p:nvPr>
            <p:ph type="sldNum" sz="quarter" idx="12"/>
          </p:nvPr>
        </p:nvSpPr>
        <p:spPr>
          <a:noFill/>
        </p:spPr>
        <p:txBody>
          <a:bodyPr/>
          <a:lstStyle/>
          <a:p>
            <a:fld id="{BB0AEE09-7D1A-43AA-8B43-BDE9E0FFA042}" type="slidenum">
              <a:rPr lang="en-US" smtClean="0"/>
              <a:pPr/>
              <a:t>15</a:t>
            </a:fld>
            <a:endParaRPr lang="en-US" dirty="0" smtClean="0"/>
          </a:p>
        </p:txBody>
      </p:sp>
      <p:sp>
        <p:nvSpPr>
          <p:cNvPr id="19460" name="Rectangle 2"/>
          <p:cNvSpPr>
            <a:spLocks noGrp="1" noChangeArrowheads="1"/>
          </p:cNvSpPr>
          <p:nvPr>
            <p:ph type="title"/>
          </p:nvPr>
        </p:nvSpPr>
        <p:spPr/>
        <p:txBody>
          <a:bodyPr/>
          <a:lstStyle/>
          <a:p>
            <a:pPr eaLnBrk="1" hangingPunct="1"/>
            <a:r>
              <a:rPr lang="en-US" dirty="0" smtClean="0"/>
              <a:t>Half Duplex Ethernet Operation</a:t>
            </a:r>
            <a:endParaRPr lang="en-US" dirty="0" smtClean="0">
              <a:cs typeface="Times New Roman" pitchFamily="18" charset="0"/>
            </a:endParaRPr>
          </a:p>
        </p:txBody>
      </p:sp>
      <p:sp>
        <p:nvSpPr>
          <p:cNvPr id="19461" name="Rectangle 3"/>
          <p:cNvSpPr>
            <a:spLocks noGrp="1" noChangeArrowheads="1"/>
          </p:cNvSpPr>
          <p:nvPr>
            <p:ph type="body" idx="1"/>
          </p:nvPr>
        </p:nvSpPr>
        <p:spPr/>
        <p:txBody>
          <a:bodyPr/>
          <a:lstStyle/>
          <a:p>
            <a:pPr eaLnBrk="1" hangingPunct="1"/>
            <a:r>
              <a:rPr lang="en-US" dirty="0" smtClean="0">
                <a:cs typeface="Times New Roman" pitchFamily="18" charset="0"/>
              </a:rPr>
              <a:t>Collision Detection is the ability of an adapter to detect the collision of electrical signals that will result if two stations do start transmitting at the same instant</a:t>
            </a:r>
          </a:p>
          <a:p>
            <a:pPr eaLnBrk="1" hangingPunct="1"/>
            <a:r>
              <a:rPr lang="en-US" dirty="0" smtClean="0">
                <a:cs typeface="Times New Roman" pitchFamily="18" charset="0"/>
              </a:rPr>
              <a:t>In a normally operating Ethernet network, sometimes two stations simultaneously detect no carrier and begin to talk</a:t>
            </a:r>
          </a:p>
          <a:p>
            <a:pPr eaLnBrk="1" hangingPunct="1"/>
            <a:r>
              <a:rPr lang="en-US" dirty="0" smtClean="0">
                <a:cs typeface="Times New Roman" pitchFamily="18" charset="0"/>
              </a:rPr>
              <a:t>The two electrical signals will interfere with each other and result in a collision</a:t>
            </a:r>
            <a:endParaRPr lang="en-US" dirty="0" smtClean="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 Interface Status Codes</a:t>
            </a:r>
            <a:endParaRPr lang="en-US" dirty="0"/>
          </a:p>
        </p:txBody>
      </p:sp>
      <p:sp>
        <p:nvSpPr>
          <p:cNvPr id="3" name="Footer Placeholder 2"/>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150</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361" t="40972" r="13194" b="7871"/>
          <a:stretch/>
        </p:blipFill>
        <p:spPr bwMode="auto">
          <a:xfrm>
            <a:off x="1143000" y="1447800"/>
            <a:ext cx="6773334" cy="374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694464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a:t>
            </a:r>
            <a:endParaRPr lang="en-US" dirty="0"/>
          </a:p>
        </p:txBody>
      </p:sp>
      <p:sp>
        <p:nvSpPr>
          <p:cNvPr id="3" name="Content Placeholder 2"/>
          <p:cNvSpPr>
            <a:spLocks noGrp="1"/>
          </p:cNvSpPr>
          <p:nvPr>
            <p:ph idx="1"/>
          </p:nvPr>
        </p:nvSpPr>
        <p:spPr/>
        <p:txBody>
          <a:bodyPr/>
          <a:lstStyle/>
          <a:p>
            <a:r>
              <a:rPr lang="en-US" dirty="0" smtClean="0"/>
              <a:t>Let’s configure a switch</a:t>
            </a:r>
          </a:p>
          <a:p>
            <a:r>
              <a:rPr lang="en-US" dirty="0" smtClean="0"/>
              <a:t>Lab 2-1</a:t>
            </a:r>
          </a:p>
        </p:txBody>
      </p:sp>
      <p:sp>
        <p:nvSpPr>
          <p:cNvPr id="4" name="Footer Placeholder 3"/>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151</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20483" name="Slide Number Placeholder 5"/>
          <p:cNvSpPr>
            <a:spLocks noGrp="1"/>
          </p:cNvSpPr>
          <p:nvPr>
            <p:ph type="sldNum" sz="quarter" idx="12"/>
          </p:nvPr>
        </p:nvSpPr>
        <p:spPr>
          <a:noFill/>
        </p:spPr>
        <p:txBody>
          <a:bodyPr/>
          <a:lstStyle/>
          <a:p>
            <a:fld id="{9F8E74E4-2F4A-4D49-B5B9-6A18E0DF70F4}" type="slidenum">
              <a:rPr lang="en-US" smtClean="0"/>
              <a:pPr/>
              <a:t>16</a:t>
            </a:fld>
            <a:endParaRPr lang="en-US" dirty="0" smtClean="0"/>
          </a:p>
        </p:txBody>
      </p:sp>
      <p:sp>
        <p:nvSpPr>
          <p:cNvPr id="20484" name="Rectangle 2"/>
          <p:cNvSpPr>
            <a:spLocks noGrp="1" noChangeArrowheads="1"/>
          </p:cNvSpPr>
          <p:nvPr>
            <p:ph type="title"/>
          </p:nvPr>
        </p:nvSpPr>
        <p:spPr/>
        <p:txBody>
          <a:bodyPr/>
          <a:lstStyle/>
          <a:p>
            <a:pPr eaLnBrk="1" hangingPunct="1"/>
            <a:r>
              <a:rPr lang="en-US" altLang="en-US" dirty="0" smtClean="0"/>
              <a:t>Types of Collisions</a:t>
            </a:r>
          </a:p>
        </p:txBody>
      </p:sp>
      <p:pic>
        <p:nvPicPr>
          <p:cNvPr id="20485" name="Picture 3"/>
          <p:cNvPicPr>
            <a:picLocks noChangeAspect="1" noChangeArrowheads="1"/>
          </p:cNvPicPr>
          <p:nvPr/>
        </p:nvPicPr>
        <p:blipFill>
          <a:blip r:embed="rId2" cstate="print"/>
          <a:srcRect/>
          <a:stretch>
            <a:fillRect/>
          </a:stretch>
        </p:blipFill>
        <p:spPr bwMode="auto">
          <a:xfrm>
            <a:off x="1066800" y="1600200"/>
            <a:ext cx="6958013" cy="3197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21507" name="Slide Number Placeholder 5"/>
          <p:cNvSpPr>
            <a:spLocks noGrp="1"/>
          </p:cNvSpPr>
          <p:nvPr>
            <p:ph type="sldNum" sz="quarter" idx="12"/>
          </p:nvPr>
        </p:nvSpPr>
        <p:spPr>
          <a:noFill/>
        </p:spPr>
        <p:txBody>
          <a:bodyPr/>
          <a:lstStyle/>
          <a:p>
            <a:fld id="{5C72C334-45B1-4E1A-AB24-8E62D6E27A8B}" type="slidenum">
              <a:rPr lang="en-US" smtClean="0"/>
              <a:pPr/>
              <a:t>17</a:t>
            </a:fld>
            <a:endParaRPr lang="en-US" dirty="0" smtClean="0"/>
          </a:p>
        </p:txBody>
      </p:sp>
      <p:sp>
        <p:nvSpPr>
          <p:cNvPr id="21508" name="Rectangle 2"/>
          <p:cNvSpPr>
            <a:spLocks noGrp="1" noChangeArrowheads="1"/>
          </p:cNvSpPr>
          <p:nvPr>
            <p:ph type="title"/>
          </p:nvPr>
        </p:nvSpPr>
        <p:spPr/>
        <p:txBody>
          <a:bodyPr/>
          <a:lstStyle/>
          <a:p>
            <a:pPr eaLnBrk="1" hangingPunct="1"/>
            <a:r>
              <a:rPr lang="en-US" altLang="en-US" dirty="0" smtClean="0"/>
              <a:t>Collision Signal</a:t>
            </a:r>
          </a:p>
        </p:txBody>
      </p:sp>
      <p:pic>
        <p:nvPicPr>
          <p:cNvPr id="21509" name="Picture 3" descr="6_2_6a"/>
          <p:cNvPicPr>
            <a:picLocks noGrp="1" noChangeAspect="1" noChangeArrowheads="1"/>
          </p:cNvPicPr>
          <p:nvPr>
            <p:ph idx="1"/>
          </p:nvPr>
        </p:nvPicPr>
        <p:blipFill>
          <a:blip r:embed="rId2" cstate="print"/>
          <a:srcRect/>
          <a:stretch>
            <a:fillRect/>
          </a:stretch>
        </p:blipFill>
        <p:spPr>
          <a:xfrm>
            <a:off x="838200" y="1617663"/>
            <a:ext cx="7467600" cy="4325937"/>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22531" name="Slide Number Placeholder 5"/>
          <p:cNvSpPr>
            <a:spLocks noGrp="1"/>
          </p:cNvSpPr>
          <p:nvPr>
            <p:ph type="sldNum" sz="quarter" idx="12"/>
          </p:nvPr>
        </p:nvSpPr>
        <p:spPr>
          <a:noFill/>
        </p:spPr>
        <p:txBody>
          <a:bodyPr/>
          <a:lstStyle/>
          <a:p>
            <a:fld id="{B5DDC8DA-1F32-41B8-A2FA-1D8087BE89DD}" type="slidenum">
              <a:rPr lang="en-US" smtClean="0"/>
              <a:pPr/>
              <a:t>18</a:t>
            </a:fld>
            <a:endParaRPr lang="en-US" dirty="0" smtClean="0"/>
          </a:p>
        </p:txBody>
      </p:sp>
      <p:sp>
        <p:nvSpPr>
          <p:cNvPr id="22532" name="Rectangle 2"/>
          <p:cNvSpPr>
            <a:spLocks noGrp="1" noChangeArrowheads="1"/>
          </p:cNvSpPr>
          <p:nvPr>
            <p:ph type="title"/>
          </p:nvPr>
        </p:nvSpPr>
        <p:spPr/>
        <p:txBody>
          <a:bodyPr/>
          <a:lstStyle/>
          <a:p>
            <a:pPr eaLnBrk="1" hangingPunct="1"/>
            <a:r>
              <a:rPr lang="en-US" dirty="0" smtClean="0"/>
              <a:t>Half Duplex Ethernet Rules</a:t>
            </a:r>
          </a:p>
        </p:txBody>
      </p:sp>
      <p:sp>
        <p:nvSpPr>
          <p:cNvPr id="22533" name="Rectangle 3"/>
          <p:cNvSpPr>
            <a:spLocks noGrp="1" noChangeArrowheads="1"/>
          </p:cNvSpPr>
          <p:nvPr>
            <p:ph type="body" idx="1"/>
          </p:nvPr>
        </p:nvSpPr>
        <p:spPr/>
        <p:txBody>
          <a:bodyPr/>
          <a:lstStyle/>
          <a:p>
            <a:pPr eaLnBrk="1" hangingPunct="1"/>
            <a:r>
              <a:rPr lang="en-US" dirty="0" smtClean="0">
                <a:cs typeface="Times New Roman" pitchFamily="18" charset="0"/>
              </a:rPr>
              <a:t>The network is monitored for a carrier, or presence of a transmitting station </a:t>
            </a:r>
            <a:r>
              <a:rPr lang="en-US" dirty="0" smtClean="0">
                <a:latin typeface="Times New Roman" pitchFamily="18" charset="0"/>
                <a:cs typeface="Times New Roman" pitchFamily="18" charset="0"/>
              </a:rPr>
              <a:t>–</a:t>
            </a:r>
            <a:r>
              <a:rPr lang="en-US" dirty="0" smtClean="0">
                <a:cs typeface="Times New Roman" pitchFamily="18" charset="0"/>
              </a:rPr>
              <a:t> carrier sense</a:t>
            </a:r>
          </a:p>
          <a:p>
            <a:pPr eaLnBrk="1" hangingPunct="1"/>
            <a:r>
              <a:rPr lang="en-US" dirty="0" smtClean="0">
                <a:cs typeface="Times New Roman" pitchFamily="18" charset="0"/>
              </a:rPr>
              <a:t>If an active carrier is detected, then transmission is deferred</a:t>
            </a:r>
          </a:p>
          <a:p>
            <a:pPr eaLnBrk="1" hangingPunct="1"/>
            <a:r>
              <a:rPr lang="en-US" dirty="0" smtClean="0">
                <a:cs typeface="Times New Roman" pitchFamily="18" charset="0"/>
              </a:rPr>
              <a:t>The station continues to monitor the network until the carrier ceases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23555" name="Slide Number Placeholder 5"/>
          <p:cNvSpPr>
            <a:spLocks noGrp="1"/>
          </p:cNvSpPr>
          <p:nvPr>
            <p:ph type="sldNum" sz="quarter" idx="12"/>
          </p:nvPr>
        </p:nvSpPr>
        <p:spPr>
          <a:noFill/>
        </p:spPr>
        <p:txBody>
          <a:bodyPr/>
          <a:lstStyle/>
          <a:p>
            <a:fld id="{57340460-F3AB-4E95-916B-EB2B549452F6}" type="slidenum">
              <a:rPr lang="en-US" smtClean="0"/>
              <a:pPr/>
              <a:t>19</a:t>
            </a:fld>
            <a:endParaRPr lang="en-US" dirty="0" smtClean="0"/>
          </a:p>
        </p:txBody>
      </p:sp>
      <p:sp>
        <p:nvSpPr>
          <p:cNvPr id="23556" name="Rectangle 2"/>
          <p:cNvSpPr>
            <a:spLocks noGrp="1" noChangeArrowheads="1"/>
          </p:cNvSpPr>
          <p:nvPr>
            <p:ph type="title"/>
          </p:nvPr>
        </p:nvSpPr>
        <p:spPr/>
        <p:txBody>
          <a:bodyPr/>
          <a:lstStyle/>
          <a:p>
            <a:pPr eaLnBrk="1" hangingPunct="1"/>
            <a:r>
              <a:rPr lang="en-US" dirty="0" smtClean="0">
                <a:cs typeface="Times New Roman" pitchFamily="18" charset="0"/>
              </a:rPr>
              <a:t>Half Duplex Ethernet Rules</a:t>
            </a:r>
          </a:p>
        </p:txBody>
      </p:sp>
      <p:sp>
        <p:nvSpPr>
          <p:cNvPr id="23557" name="Rectangle 3"/>
          <p:cNvSpPr>
            <a:spLocks noGrp="1" noChangeArrowheads="1"/>
          </p:cNvSpPr>
          <p:nvPr>
            <p:ph type="body" idx="1"/>
          </p:nvPr>
        </p:nvSpPr>
        <p:spPr/>
        <p:txBody>
          <a:bodyPr/>
          <a:lstStyle/>
          <a:p>
            <a:pPr eaLnBrk="1" hangingPunct="1"/>
            <a:r>
              <a:rPr lang="en-US" dirty="0" smtClean="0">
                <a:cs typeface="Times New Roman" pitchFamily="18" charset="0"/>
              </a:rPr>
              <a:t>If an active carrier is not detected, and the period of no carrier is equal to or greater than the interframe gap, then the station immediately begins transmission of the frame</a:t>
            </a: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Learn about how</a:t>
            </a:r>
            <a:r>
              <a:rPr lang="en-US" baseline="0" dirty="0" smtClean="0"/>
              <a:t> switches work, as well as how to configure them</a:t>
            </a:r>
            <a:endParaRPr lang="en-US" dirty="0"/>
          </a:p>
        </p:txBody>
      </p:sp>
      <p:sp>
        <p:nvSpPr>
          <p:cNvPr id="4" name="Footer Placeholder 3"/>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3CB06B24-6665-4CE8-8A4E-4289DEAB03E0}"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26627" name="Slide Number Placeholder 5"/>
          <p:cNvSpPr>
            <a:spLocks noGrp="1"/>
          </p:cNvSpPr>
          <p:nvPr>
            <p:ph type="sldNum" sz="quarter" idx="12"/>
          </p:nvPr>
        </p:nvSpPr>
        <p:spPr>
          <a:noFill/>
        </p:spPr>
        <p:txBody>
          <a:bodyPr/>
          <a:lstStyle/>
          <a:p>
            <a:fld id="{901BF222-2491-420C-B227-5004DAB44347}" type="slidenum">
              <a:rPr lang="en-US" smtClean="0"/>
              <a:pPr/>
              <a:t>20</a:t>
            </a:fld>
            <a:endParaRPr lang="en-US" dirty="0" smtClean="0"/>
          </a:p>
        </p:txBody>
      </p:sp>
      <p:sp>
        <p:nvSpPr>
          <p:cNvPr id="26628" name="Rectangle 2"/>
          <p:cNvSpPr>
            <a:spLocks noGrp="1" noChangeArrowheads="1"/>
          </p:cNvSpPr>
          <p:nvPr>
            <p:ph type="title"/>
          </p:nvPr>
        </p:nvSpPr>
        <p:spPr/>
        <p:txBody>
          <a:bodyPr/>
          <a:lstStyle/>
          <a:p>
            <a:pPr eaLnBrk="1" hangingPunct="1"/>
            <a:r>
              <a:rPr lang="en-US" dirty="0" smtClean="0"/>
              <a:t>Half Duplex Ethernet Rules</a:t>
            </a:r>
            <a:endParaRPr lang="en-US" dirty="0" smtClean="0">
              <a:cs typeface="Times New Roman" pitchFamily="18" charset="0"/>
            </a:endParaRPr>
          </a:p>
        </p:txBody>
      </p:sp>
      <p:sp>
        <p:nvSpPr>
          <p:cNvPr id="26629" name="Rectangle 3"/>
          <p:cNvSpPr>
            <a:spLocks noGrp="1" noChangeArrowheads="1"/>
          </p:cNvSpPr>
          <p:nvPr>
            <p:ph type="body" idx="1"/>
          </p:nvPr>
        </p:nvSpPr>
        <p:spPr/>
        <p:txBody>
          <a:bodyPr/>
          <a:lstStyle/>
          <a:p>
            <a:pPr eaLnBrk="1" hangingPunct="1"/>
            <a:r>
              <a:rPr lang="en-US" dirty="0" smtClean="0">
                <a:cs typeface="Times New Roman" pitchFamily="18" charset="0"/>
              </a:rPr>
              <a:t>While the transmitting station is sending the frame, it monitors the medium for a collision</a:t>
            </a:r>
          </a:p>
          <a:p>
            <a:pPr eaLnBrk="1" hangingPunct="1"/>
            <a:r>
              <a:rPr lang="en-US" dirty="0" smtClean="0">
                <a:cs typeface="Times New Roman" pitchFamily="18" charset="0"/>
              </a:rPr>
              <a:t>If a collision is detected, the first transmitting station that detects the collision stops sending the frame data and sends a 32-bit jam sequence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27651" name="Slide Number Placeholder 5"/>
          <p:cNvSpPr>
            <a:spLocks noGrp="1"/>
          </p:cNvSpPr>
          <p:nvPr>
            <p:ph type="sldNum" sz="quarter" idx="12"/>
          </p:nvPr>
        </p:nvSpPr>
        <p:spPr>
          <a:noFill/>
        </p:spPr>
        <p:txBody>
          <a:bodyPr/>
          <a:lstStyle/>
          <a:p>
            <a:fld id="{88579956-9D41-4E63-A746-B5A9CE54F6E8}" type="slidenum">
              <a:rPr lang="en-US" smtClean="0"/>
              <a:pPr/>
              <a:t>21</a:t>
            </a:fld>
            <a:endParaRPr lang="en-US" dirty="0" smtClean="0"/>
          </a:p>
        </p:txBody>
      </p:sp>
      <p:sp>
        <p:nvSpPr>
          <p:cNvPr id="27652" name="Rectangle 2"/>
          <p:cNvSpPr>
            <a:spLocks noGrp="1" noChangeArrowheads="1"/>
          </p:cNvSpPr>
          <p:nvPr>
            <p:ph type="title"/>
          </p:nvPr>
        </p:nvSpPr>
        <p:spPr/>
        <p:txBody>
          <a:bodyPr/>
          <a:lstStyle/>
          <a:p>
            <a:pPr eaLnBrk="1" hangingPunct="1"/>
            <a:r>
              <a:rPr lang="en-US" dirty="0" smtClean="0">
                <a:cs typeface="Times New Roman" pitchFamily="18" charset="0"/>
              </a:rPr>
              <a:t>Half Duplex Ethernet Rules</a:t>
            </a:r>
          </a:p>
        </p:txBody>
      </p:sp>
      <p:sp>
        <p:nvSpPr>
          <p:cNvPr id="27653" name="Rectangle 3"/>
          <p:cNvSpPr>
            <a:spLocks noGrp="1" noChangeArrowheads="1"/>
          </p:cNvSpPr>
          <p:nvPr>
            <p:ph type="body" idx="1"/>
          </p:nvPr>
        </p:nvSpPr>
        <p:spPr/>
        <p:txBody>
          <a:bodyPr/>
          <a:lstStyle/>
          <a:p>
            <a:pPr eaLnBrk="1" hangingPunct="1"/>
            <a:r>
              <a:rPr lang="en-US" dirty="0" smtClean="0">
                <a:cs typeface="Times New Roman" pitchFamily="18" charset="0"/>
              </a:rPr>
              <a:t>After sending the jam sequence the transmitting station waits a random period of time chosen using a random number generator before starting the transmission process over from the first step above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30723" name="Slide Number Placeholder 5"/>
          <p:cNvSpPr>
            <a:spLocks noGrp="1"/>
          </p:cNvSpPr>
          <p:nvPr>
            <p:ph type="sldNum" sz="quarter" idx="12"/>
          </p:nvPr>
        </p:nvSpPr>
        <p:spPr>
          <a:noFill/>
        </p:spPr>
        <p:txBody>
          <a:bodyPr/>
          <a:lstStyle/>
          <a:p>
            <a:fld id="{07A66C8F-A999-42D7-9578-A341293FAD3B}" type="slidenum">
              <a:rPr lang="en-US" smtClean="0"/>
              <a:pPr/>
              <a:t>22</a:t>
            </a:fld>
            <a:endParaRPr lang="en-US" dirty="0" smtClean="0"/>
          </a:p>
        </p:txBody>
      </p:sp>
      <p:sp>
        <p:nvSpPr>
          <p:cNvPr id="30724" name="Rectangle 2"/>
          <p:cNvSpPr>
            <a:spLocks noGrp="1" noChangeArrowheads="1"/>
          </p:cNvSpPr>
          <p:nvPr>
            <p:ph type="title"/>
          </p:nvPr>
        </p:nvSpPr>
        <p:spPr/>
        <p:txBody>
          <a:bodyPr/>
          <a:lstStyle/>
          <a:p>
            <a:pPr eaLnBrk="1" hangingPunct="1"/>
            <a:r>
              <a:rPr lang="en-US" dirty="0" smtClean="0"/>
              <a:t>Jam Signal Specifics</a:t>
            </a:r>
          </a:p>
        </p:txBody>
      </p:sp>
      <p:sp>
        <p:nvSpPr>
          <p:cNvPr id="30725" name="Rectangle 3"/>
          <p:cNvSpPr>
            <a:spLocks noGrp="1" noChangeArrowheads="1"/>
          </p:cNvSpPr>
          <p:nvPr>
            <p:ph type="body" idx="1"/>
          </p:nvPr>
        </p:nvSpPr>
        <p:spPr/>
        <p:txBody>
          <a:bodyPr/>
          <a:lstStyle/>
          <a:p>
            <a:pPr eaLnBrk="1" hangingPunct="1">
              <a:lnSpc>
                <a:spcPct val="90000"/>
              </a:lnSpc>
            </a:pPr>
            <a:r>
              <a:rPr lang="en-US" dirty="0" smtClean="0"/>
              <a:t>As discussed above, when a collision is detected by a node, it immediately transmits a jam signal to ensure the other nodes on the shared network are aware of the problem</a:t>
            </a:r>
          </a:p>
          <a:p>
            <a:pPr eaLnBrk="1" hangingPunct="1">
              <a:lnSpc>
                <a:spcPct val="90000"/>
              </a:lnSpc>
            </a:pPr>
            <a:r>
              <a:rPr lang="en-US" dirty="0" smtClean="0"/>
              <a:t>The problem is the frames sent out are now too damaged by the collision to be trusted</a:t>
            </a:r>
          </a:p>
          <a:p>
            <a:pPr eaLnBrk="1" hangingPunct="1">
              <a:lnSpc>
                <a:spcPct val="90000"/>
              </a:lnSpc>
            </a:pPr>
            <a:r>
              <a:rPr lang="en-US" dirty="0" smtClean="0"/>
              <a:t>They must be ignored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31747" name="Slide Number Placeholder 5"/>
          <p:cNvSpPr>
            <a:spLocks noGrp="1"/>
          </p:cNvSpPr>
          <p:nvPr>
            <p:ph type="sldNum" sz="quarter" idx="12"/>
          </p:nvPr>
        </p:nvSpPr>
        <p:spPr>
          <a:noFill/>
        </p:spPr>
        <p:txBody>
          <a:bodyPr/>
          <a:lstStyle/>
          <a:p>
            <a:fld id="{749AF216-884E-4044-B2F4-21EF4B595E7F}" type="slidenum">
              <a:rPr lang="en-US" smtClean="0"/>
              <a:pPr/>
              <a:t>23</a:t>
            </a:fld>
            <a:endParaRPr lang="en-US" dirty="0" smtClean="0"/>
          </a:p>
        </p:txBody>
      </p:sp>
      <p:sp>
        <p:nvSpPr>
          <p:cNvPr id="31748" name="Rectangle 2"/>
          <p:cNvSpPr>
            <a:spLocks noGrp="1" noChangeArrowheads="1"/>
          </p:cNvSpPr>
          <p:nvPr>
            <p:ph type="title"/>
          </p:nvPr>
        </p:nvSpPr>
        <p:spPr/>
        <p:txBody>
          <a:bodyPr/>
          <a:lstStyle/>
          <a:p>
            <a:pPr eaLnBrk="1" hangingPunct="1"/>
            <a:r>
              <a:rPr lang="en-US" dirty="0" smtClean="0"/>
              <a:t>Jam Signal Specifics</a:t>
            </a:r>
          </a:p>
        </p:txBody>
      </p:sp>
      <p:sp>
        <p:nvSpPr>
          <p:cNvPr id="31749" name="Rectangle 3"/>
          <p:cNvSpPr>
            <a:spLocks noGrp="1" noChangeArrowheads="1"/>
          </p:cNvSpPr>
          <p:nvPr>
            <p:ph type="body" idx="1"/>
          </p:nvPr>
        </p:nvSpPr>
        <p:spPr/>
        <p:txBody>
          <a:bodyPr/>
          <a:lstStyle/>
          <a:p>
            <a:pPr eaLnBrk="1" hangingPunct="1">
              <a:lnSpc>
                <a:spcPct val="90000"/>
              </a:lnSpc>
            </a:pPr>
            <a:r>
              <a:rPr lang="en-US" dirty="0" smtClean="0"/>
              <a:t>Specifically when a transmitter detects a collision, the transmitter continues to send the preamble - if the preamble has not completed - and it also sends 32 additional bits, which are called a jam signal</a:t>
            </a:r>
          </a:p>
          <a:p>
            <a:pPr eaLnBrk="1" hangingPunct="1"/>
            <a:r>
              <a:rPr lang="en-US" dirty="0" smtClean="0"/>
              <a:t>The jam signal extends the duration of the collision event to ensure that all stations hear about the collision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32771" name="Slide Number Placeholder 5"/>
          <p:cNvSpPr>
            <a:spLocks noGrp="1"/>
          </p:cNvSpPr>
          <p:nvPr>
            <p:ph type="sldNum" sz="quarter" idx="12"/>
          </p:nvPr>
        </p:nvSpPr>
        <p:spPr>
          <a:noFill/>
        </p:spPr>
        <p:txBody>
          <a:bodyPr/>
          <a:lstStyle/>
          <a:p>
            <a:fld id="{9CFC04D8-755A-4564-BF87-95A4BB65F1F0}" type="slidenum">
              <a:rPr lang="en-US" smtClean="0"/>
              <a:pPr/>
              <a:t>24</a:t>
            </a:fld>
            <a:endParaRPr lang="en-US" dirty="0" smtClean="0"/>
          </a:p>
        </p:txBody>
      </p:sp>
      <p:sp>
        <p:nvSpPr>
          <p:cNvPr id="32772" name="Rectangle 2"/>
          <p:cNvSpPr>
            <a:spLocks noGrp="1" noChangeArrowheads="1"/>
          </p:cNvSpPr>
          <p:nvPr>
            <p:ph type="title"/>
          </p:nvPr>
        </p:nvSpPr>
        <p:spPr/>
        <p:txBody>
          <a:bodyPr/>
          <a:lstStyle/>
          <a:p>
            <a:pPr eaLnBrk="1" hangingPunct="1"/>
            <a:r>
              <a:rPr lang="en-US" dirty="0" smtClean="0"/>
              <a:t>Jam Signal Specifics</a:t>
            </a:r>
          </a:p>
        </p:txBody>
      </p:sp>
      <p:sp>
        <p:nvSpPr>
          <p:cNvPr id="32773" name="Rectangle 3"/>
          <p:cNvSpPr>
            <a:spLocks noGrp="1" noChangeArrowheads="1"/>
          </p:cNvSpPr>
          <p:nvPr>
            <p:ph type="body" idx="1"/>
          </p:nvPr>
        </p:nvSpPr>
        <p:spPr/>
        <p:txBody>
          <a:bodyPr/>
          <a:lstStyle/>
          <a:p>
            <a:pPr eaLnBrk="1" hangingPunct="1"/>
            <a:r>
              <a:rPr lang="en-US" dirty="0" smtClean="0"/>
              <a:t>The contents of the jam signal can be any pattern that is not intentionally designed to be the 32-bit CRC value corresponding to the partial frame already transmitted</a:t>
            </a:r>
          </a:p>
          <a:p>
            <a:pPr eaLnBrk="1" hangingPunct="1"/>
            <a:r>
              <a:rPr lang="en-US" dirty="0" smtClean="0"/>
              <a:t>Most implementations send all ones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33795" name="Slide Number Placeholder 5"/>
          <p:cNvSpPr>
            <a:spLocks noGrp="1"/>
          </p:cNvSpPr>
          <p:nvPr>
            <p:ph type="sldNum" sz="quarter" idx="12"/>
          </p:nvPr>
        </p:nvSpPr>
        <p:spPr>
          <a:noFill/>
        </p:spPr>
        <p:txBody>
          <a:bodyPr/>
          <a:lstStyle/>
          <a:p>
            <a:fld id="{E4C33BBB-EF42-489F-880D-F9F627D6B0CA}" type="slidenum">
              <a:rPr lang="en-US" smtClean="0"/>
              <a:pPr/>
              <a:t>25</a:t>
            </a:fld>
            <a:endParaRPr lang="en-US" dirty="0" smtClean="0"/>
          </a:p>
        </p:txBody>
      </p:sp>
      <p:sp>
        <p:nvSpPr>
          <p:cNvPr id="33796" name="Rectangle 2"/>
          <p:cNvSpPr>
            <a:spLocks noGrp="1" noChangeArrowheads="1"/>
          </p:cNvSpPr>
          <p:nvPr>
            <p:ph type="title"/>
          </p:nvPr>
        </p:nvSpPr>
        <p:spPr/>
        <p:txBody>
          <a:bodyPr/>
          <a:lstStyle/>
          <a:p>
            <a:pPr eaLnBrk="1" hangingPunct="1"/>
            <a:r>
              <a:rPr lang="en-US" dirty="0" smtClean="0"/>
              <a:t>Jam Signal Specifics</a:t>
            </a:r>
          </a:p>
        </p:txBody>
      </p:sp>
      <p:sp>
        <p:nvSpPr>
          <p:cNvPr id="33797" name="Rectangle 3"/>
          <p:cNvSpPr>
            <a:spLocks noGrp="1" noChangeArrowheads="1"/>
          </p:cNvSpPr>
          <p:nvPr>
            <p:ph type="body" idx="1"/>
          </p:nvPr>
        </p:nvSpPr>
        <p:spPr/>
        <p:txBody>
          <a:bodyPr/>
          <a:lstStyle/>
          <a:p>
            <a:pPr eaLnBrk="1" hangingPunct="1"/>
            <a:r>
              <a:rPr lang="en-US" dirty="0" smtClean="0"/>
              <a:t>Completely sending the preamble and transmitting a jam signal guarantees that a signal stays on the media long enough for all transmitting stations involved in the collision to recognize the collision and react accordingly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34819" name="Slide Number Placeholder 5"/>
          <p:cNvSpPr>
            <a:spLocks noGrp="1"/>
          </p:cNvSpPr>
          <p:nvPr>
            <p:ph type="sldNum" sz="quarter" idx="12"/>
          </p:nvPr>
        </p:nvSpPr>
        <p:spPr>
          <a:noFill/>
        </p:spPr>
        <p:txBody>
          <a:bodyPr/>
          <a:lstStyle/>
          <a:p>
            <a:fld id="{695E8D96-B7F5-4A9A-9339-354A3A529468}" type="slidenum">
              <a:rPr lang="en-US" smtClean="0"/>
              <a:pPr/>
              <a:t>26</a:t>
            </a:fld>
            <a:endParaRPr lang="en-US" dirty="0" smtClean="0"/>
          </a:p>
        </p:txBody>
      </p:sp>
      <p:sp>
        <p:nvSpPr>
          <p:cNvPr id="34820" name="Rectangle 2"/>
          <p:cNvSpPr>
            <a:spLocks noGrp="1" noChangeArrowheads="1"/>
          </p:cNvSpPr>
          <p:nvPr>
            <p:ph type="title"/>
          </p:nvPr>
        </p:nvSpPr>
        <p:spPr/>
        <p:txBody>
          <a:bodyPr/>
          <a:lstStyle/>
          <a:p>
            <a:pPr eaLnBrk="1" hangingPunct="1"/>
            <a:r>
              <a:rPr lang="en-US" altLang="en-US" dirty="0" smtClean="0"/>
              <a:t>Error Handling</a:t>
            </a:r>
          </a:p>
        </p:txBody>
      </p:sp>
      <p:pic>
        <p:nvPicPr>
          <p:cNvPr id="34821" name="Picture 3" descr="6_2_5"/>
          <p:cNvPicPr>
            <a:picLocks noGrp="1" noChangeAspect="1" noChangeArrowheads="1"/>
          </p:cNvPicPr>
          <p:nvPr>
            <p:ph idx="1"/>
          </p:nvPr>
        </p:nvPicPr>
        <p:blipFill>
          <a:blip r:embed="rId2" cstate="print"/>
          <a:srcRect/>
          <a:stretch>
            <a:fillRect/>
          </a:stretch>
        </p:blipFill>
        <p:spPr>
          <a:xfrm>
            <a:off x="1371600" y="1600200"/>
            <a:ext cx="6324600" cy="4456113"/>
          </a:xfr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35843" name="Slide Number Placeholder 5"/>
          <p:cNvSpPr>
            <a:spLocks noGrp="1"/>
          </p:cNvSpPr>
          <p:nvPr>
            <p:ph type="sldNum" sz="quarter" idx="12"/>
          </p:nvPr>
        </p:nvSpPr>
        <p:spPr>
          <a:noFill/>
        </p:spPr>
        <p:txBody>
          <a:bodyPr/>
          <a:lstStyle/>
          <a:p>
            <a:fld id="{E53F621A-40BB-4A13-9E37-CFF2BD42641E}" type="slidenum">
              <a:rPr lang="en-US" smtClean="0"/>
              <a:pPr/>
              <a:t>27</a:t>
            </a:fld>
            <a:endParaRPr lang="en-US" dirty="0" smtClean="0"/>
          </a:p>
        </p:txBody>
      </p:sp>
      <p:sp>
        <p:nvSpPr>
          <p:cNvPr id="35844" name="Rectangle 2"/>
          <p:cNvSpPr>
            <a:spLocks noGrp="1" noChangeArrowheads="1"/>
          </p:cNvSpPr>
          <p:nvPr>
            <p:ph type="title"/>
          </p:nvPr>
        </p:nvSpPr>
        <p:spPr/>
        <p:txBody>
          <a:bodyPr/>
          <a:lstStyle/>
          <a:p>
            <a:pPr eaLnBrk="1" hangingPunct="1"/>
            <a:r>
              <a:rPr lang="en-US" dirty="0" smtClean="0"/>
              <a:t>Collision Domain</a:t>
            </a:r>
          </a:p>
        </p:txBody>
      </p:sp>
      <p:sp>
        <p:nvSpPr>
          <p:cNvPr id="35845" name="Rectangle 3"/>
          <p:cNvSpPr>
            <a:spLocks noGrp="1" noChangeArrowheads="1"/>
          </p:cNvSpPr>
          <p:nvPr>
            <p:ph type="body" idx="1"/>
          </p:nvPr>
        </p:nvSpPr>
        <p:spPr/>
        <p:txBody>
          <a:bodyPr/>
          <a:lstStyle/>
          <a:p>
            <a:pPr eaLnBrk="1" hangingPunct="1"/>
            <a:r>
              <a:rPr lang="en-US" dirty="0" smtClean="0">
                <a:cs typeface="Arial" charset="0"/>
              </a:rPr>
              <a:t>All stations that share a media are said to be in the same collision domain</a:t>
            </a:r>
          </a:p>
          <a:p>
            <a:pPr eaLnBrk="1" hangingPunct="1"/>
            <a:r>
              <a:rPr lang="en-US" dirty="0" smtClean="0">
                <a:cs typeface="Arial" charset="0"/>
              </a:rPr>
              <a:t>This means that they must cooperate in sending messages over the media using the rules described above</a:t>
            </a:r>
          </a:p>
          <a:p>
            <a:pPr eaLnBrk="1" hangingPunct="1"/>
            <a:r>
              <a:rPr lang="en-US" dirty="0" smtClean="0">
                <a:cs typeface="Arial" charset="0"/>
              </a:rPr>
              <a:t>Too many stations attempting to use the same media slows or stops the network</a:t>
            </a:r>
          </a:p>
          <a:p>
            <a:pPr eaLnBrk="1" hangingPunct="1"/>
            <a:r>
              <a:rPr lang="en-US" dirty="0" smtClean="0">
                <a:cs typeface="Arial" charset="0"/>
              </a:rPr>
              <a:t>Layer 2 switches are used to breakup collision domains</a:t>
            </a: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36867" name="Slide Number Placeholder 5"/>
          <p:cNvSpPr>
            <a:spLocks noGrp="1"/>
          </p:cNvSpPr>
          <p:nvPr>
            <p:ph type="sldNum" sz="quarter" idx="12"/>
          </p:nvPr>
        </p:nvSpPr>
        <p:spPr>
          <a:noFill/>
        </p:spPr>
        <p:txBody>
          <a:bodyPr/>
          <a:lstStyle/>
          <a:p>
            <a:fld id="{1F87DE87-23DA-429A-A680-84AD30AD0283}" type="slidenum">
              <a:rPr lang="en-US" smtClean="0"/>
              <a:pPr/>
              <a:t>28</a:t>
            </a:fld>
            <a:endParaRPr lang="en-US" dirty="0" smtClean="0"/>
          </a:p>
        </p:txBody>
      </p:sp>
      <p:sp>
        <p:nvSpPr>
          <p:cNvPr id="36868" name="Rectangle 2"/>
          <p:cNvSpPr>
            <a:spLocks noGrp="1" noChangeArrowheads="1"/>
          </p:cNvSpPr>
          <p:nvPr>
            <p:ph type="title"/>
          </p:nvPr>
        </p:nvSpPr>
        <p:spPr/>
        <p:txBody>
          <a:bodyPr/>
          <a:lstStyle/>
          <a:p>
            <a:pPr eaLnBrk="1" hangingPunct="1"/>
            <a:r>
              <a:rPr lang="en-US" dirty="0" smtClean="0"/>
              <a:t>Broadcast Domain</a:t>
            </a:r>
          </a:p>
        </p:txBody>
      </p:sp>
      <p:sp>
        <p:nvSpPr>
          <p:cNvPr id="36869" name="Rectangle 3"/>
          <p:cNvSpPr>
            <a:spLocks noGrp="1" noChangeArrowheads="1"/>
          </p:cNvSpPr>
          <p:nvPr>
            <p:ph type="body" idx="1"/>
          </p:nvPr>
        </p:nvSpPr>
        <p:spPr/>
        <p:txBody>
          <a:bodyPr/>
          <a:lstStyle/>
          <a:p>
            <a:pPr eaLnBrk="1" hangingPunct="1"/>
            <a:r>
              <a:rPr lang="en-US" dirty="0" smtClean="0">
                <a:cs typeface="Arial" charset="0"/>
              </a:rPr>
              <a:t>Another domain of importance in an Ethernet network is the broadcast domain</a:t>
            </a:r>
          </a:p>
          <a:p>
            <a:pPr eaLnBrk="1" hangingPunct="1"/>
            <a:r>
              <a:rPr lang="en-US" dirty="0" smtClean="0">
                <a:cs typeface="Arial" charset="0"/>
              </a:rPr>
              <a:t>One way of looking at a broadcast domain in a half duplex Ethernet network is that information is sent by broadcasting it to all stations on the shared media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37891" name="Slide Number Placeholder 5"/>
          <p:cNvSpPr>
            <a:spLocks noGrp="1"/>
          </p:cNvSpPr>
          <p:nvPr>
            <p:ph type="sldNum" sz="quarter" idx="12"/>
          </p:nvPr>
        </p:nvSpPr>
        <p:spPr>
          <a:noFill/>
        </p:spPr>
        <p:txBody>
          <a:bodyPr/>
          <a:lstStyle/>
          <a:p>
            <a:fld id="{39EFB4F8-C062-408A-8BA1-18E2F99F0B56}" type="slidenum">
              <a:rPr lang="en-US" smtClean="0"/>
              <a:pPr/>
              <a:t>29</a:t>
            </a:fld>
            <a:endParaRPr lang="en-US" dirty="0" smtClean="0"/>
          </a:p>
        </p:txBody>
      </p:sp>
      <p:sp>
        <p:nvSpPr>
          <p:cNvPr id="37892" name="Rectangle 2"/>
          <p:cNvSpPr>
            <a:spLocks noGrp="1" noChangeArrowheads="1"/>
          </p:cNvSpPr>
          <p:nvPr>
            <p:ph type="title"/>
          </p:nvPr>
        </p:nvSpPr>
        <p:spPr/>
        <p:txBody>
          <a:bodyPr/>
          <a:lstStyle/>
          <a:p>
            <a:pPr eaLnBrk="1" hangingPunct="1"/>
            <a:r>
              <a:rPr lang="en-US" dirty="0" smtClean="0">
                <a:cs typeface="Arial" charset="0"/>
              </a:rPr>
              <a:t>Broadcast Domain</a:t>
            </a:r>
          </a:p>
        </p:txBody>
      </p:sp>
      <p:sp>
        <p:nvSpPr>
          <p:cNvPr id="37893" name="Rectangle 3"/>
          <p:cNvSpPr>
            <a:spLocks noGrp="1" noChangeArrowheads="1"/>
          </p:cNvSpPr>
          <p:nvPr>
            <p:ph type="body" idx="1"/>
          </p:nvPr>
        </p:nvSpPr>
        <p:spPr/>
        <p:txBody>
          <a:bodyPr/>
          <a:lstStyle/>
          <a:p>
            <a:pPr eaLnBrk="1" hangingPunct="1"/>
            <a:r>
              <a:rPr lang="en-US" dirty="0" smtClean="0">
                <a:cs typeface="Arial" charset="0"/>
              </a:rPr>
              <a:t>That is once a station has access to the network even though it knows what station is to receive the message, it does not send it directly to that station and only that station</a:t>
            </a:r>
          </a:p>
          <a:p>
            <a:pPr eaLnBrk="1" hangingPunct="1"/>
            <a:r>
              <a:rPr lang="en-US" dirty="0" smtClean="0">
                <a:cs typeface="Arial" charset="0"/>
              </a:rPr>
              <a:t>Rather all stations on the shared media pick it up</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 LAN Operates</a:t>
            </a:r>
            <a:endParaRPr lang="en-US" dirty="0"/>
          </a:p>
        </p:txBody>
      </p:sp>
      <p:sp>
        <p:nvSpPr>
          <p:cNvPr id="3" name="Content Placeholder 2"/>
          <p:cNvSpPr>
            <a:spLocks noGrp="1"/>
          </p:cNvSpPr>
          <p:nvPr>
            <p:ph idx="1"/>
          </p:nvPr>
        </p:nvSpPr>
        <p:spPr/>
        <p:txBody>
          <a:bodyPr/>
          <a:lstStyle/>
          <a:p>
            <a:r>
              <a:rPr lang="en-US" dirty="0" smtClean="0"/>
              <a:t>We discussed the basic design of a LAN in Chapter 1</a:t>
            </a:r>
          </a:p>
          <a:p>
            <a:r>
              <a:rPr lang="en-US" dirty="0" smtClean="0"/>
              <a:t>Let’ s</a:t>
            </a:r>
            <a:r>
              <a:rPr lang="en-US" baseline="0" dirty="0" smtClean="0"/>
              <a:t> now see how a LAN operates</a:t>
            </a:r>
            <a:endParaRPr lang="en-US" dirty="0"/>
          </a:p>
        </p:txBody>
      </p:sp>
      <p:sp>
        <p:nvSpPr>
          <p:cNvPr id="4" name="Footer Placeholder 3"/>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38915" name="Slide Number Placeholder 5"/>
          <p:cNvSpPr>
            <a:spLocks noGrp="1"/>
          </p:cNvSpPr>
          <p:nvPr>
            <p:ph type="sldNum" sz="quarter" idx="12"/>
          </p:nvPr>
        </p:nvSpPr>
        <p:spPr>
          <a:noFill/>
        </p:spPr>
        <p:txBody>
          <a:bodyPr/>
          <a:lstStyle/>
          <a:p>
            <a:fld id="{F355339E-DF9C-4D09-9E2F-79BD55825169}" type="slidenum">
              <a:rPr lang="en-US" smtClean="0"/>
              <a:pPr/>
              <a:t>30</a:t>
            </a:fld>
            <a:endParaRPr lang="en-US" dirty="0" smtClean="0"/>
          </a:p>
        </p:txBody>
      </p:sp>
      <p:sp>
        <p:nvSpPr>
          <p:cNvPr id="38916" name="Rectangle 2"/>
          <p:cNvSpPr>
            <a:spLocks noGrp="1" noChangeArrowheads="1"/>
          </p:cNvSpPr>
          <p:nvPr>
            <p:ph type="title"/>
          </p:nvPr>
        </p:nvSpPr>
        <p:spPr/>
        <p:txBody>
          <a:bodyPr/>
          <a:lstStyle/>
          <a:p>
            <a:pPr eaLnBrk="1" hangingPunct="1"/>
            <a:r>
              <a:rPr lang="en-US" dirty="0" smtClean="0">
                <a:cs typeface="Arial" charset="0"/>
              </a:rPr>
              <a:t>Broadcast Domain</a:t>
            </a:r>
          </a:p>
        </p:txBody>
      </p:sp>
      <p:sp>
        <p:nvSpPr>
          <p:cNvPr id="38917" name="Rectangle 3"/>
          <p:cNvSpPr>
            <a:spLocks noGrp="1" noChangeArrowheads="1"/>
          </p:cNvSpPr>
          <p:nvPr>
            <p:ph type="body" idx="1"/>
          </p:nvPr>
        </p:nvSpPr>
        <p:spPr/>
        <p:txBody>
          <a:bodyPr/>
          <a:lstStyle/>
          <a:p>
            <a:pPr eaLnBrk="1" hangingPunct="1"/>
            <a:r>
              <a:rPr lang="en-US" dirty="0" smtClean="0">
                <a:cs typeface="Arial" charset="0"/>
              </a:rPr>
              <a:t>Only the station it is intended for will process the message, but all will still receive it</a:t>
            </a:r>
          </a:p>
          <a:p>
            <a:pPr eaLnBrk="1" hangingPunct="1"/>
            <a:r>
              <a:rPr lang="en-US" dirty="0" smtClean="0">
                <a:cs typeface="Arial" charset="0"/>
              </a:rPr>
              <a:t>Another aspect of broadcasting is that some messages must be broadcast</a:t>
            </a:r>
          </a:p>
          <a:p>
            <a:pPr eaLnBrk="1" hangingPunct="1"/>
            <a:r>
              <a:rPr lang="en-US" dirty="0" smtClean="0">
                <a:cs typeface="Arial" charset="0"/>
              </a:rPr>
              <a:t>This occurs when the MAC address of the intended recipient is not known</a:t>
            </a:r>
          </a:p>
          <a:p>
            <a:pPr eaLnBrk="1" hangingPunct="1"/>
            <a:r>
              <a:rPr lang="en-US" dirty="0" smtClean="0">
                <a:cs typeface="Arial" charset="0"/>
              </a:rPr>
              <a:t>In this case the message must be broadcast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39939" name="Slide Number Placeholder 5"/>
          <p:cNvSpPr>
            <a:spLocks noGrp="1"/>
          </p:cNvSpPr>
          <p:nvPr>
            <p:ph type="sldNum" sz="quarter" idx="12"/>
          </p:nvPr>
        </p:nvSpPr>
        <p:spPr>
          <a:noFill/>
        </p:spPr>
        <p:txBody>
          <a:bodyPr/>
          <a:lstStyle/>
          <a:p>
            <a:fld id="{7C9C9E50-9469-4DC6-BE55-D1E2E09C89FA}" type="slidenum">
              <a:rPr lang="en-US" smtClean="0"/>
              <a:pPr/>
              <a:t>31</a:t>
            </a:fld>
            <a:endParaRPr lang="en-US" dirty="0" smtClean="0"/>
          </a:p>
        </p:txBody>
      </p:sp>
      <p:sp>
        <p:nvSpPr>
          <p:cNvPr id="39940" name="Rectangle 2"/>
          <p:cNvSpPr>
            <a:spLocks noGrp="1" noChangeArrowheads="1"/>
          </p:cNvSpPr>
          <p:nvPr>
            <p:ph type="title"/>
          </p:nvPr>
        </p:nvSpPr>
        <p:spPr/>
        <p:txBody>
          <a:bodyPr/>
          <a:lstStyle/>
          <a:p>
            <a:pPr eaLnBrk="1" hangingPunct="1"/>
            <a:r>
              <a:rPr lang="en-US" dirty="0" smtClean="0">
                <a:cs typeface="Arial" charset="0"/>
              </a:rPr>
              <a:t>Broadcast Domain</a:t>
            </a:r>
          </a:p>
        </p:txBody>
      </p:sp>
      <p:sp>
        <p:nvSpPr>
          <p:cNvPr id="39941" name="Rectangle 3"/>
          <p:cNvSpPr>
            <a:spLocks noGrp="1" noChangeArrowheads="1"/>
          </p:cNvSpPr>
          <p:nvPr>
            <p:ph type="body" idx="1"/>
          </p:nvPr>
        </p:nvSpPr>
        <p:spPr/>
        <p:txBody>
          <a:bodyPr/>
          <a:lstStyle/>
          <a:p>
            <a:pPr eaLnBrk="1" hangingPunct="1"/>
            <a:r>
              <a:rPr lang="en-US" dirty="0" smtClean="0">
                <a:cs typeface="Arial" charset="0"/>
              </a:rPr>
              <a:t>These broadcasts put traffic on the entire network</a:t>
            </a:r>
          </a:p>
          <a:p>
            <a:pPr eaLnBrk="1" hangingPunct="1"/>
            <a:r>
              <a:rPr lang="en-US" dirty="0" smtClean="0">
                <a:cs typeface="Arial" charset="0"/>
              </a:rPr>
              <a:t>Broadcast domains are divided up using Layer 3 switches or routers</a:t>
            </a:r>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40963" name="Slide Number Placeholder 5"/>
          <p:cNvSpPr>
            <a:spLocks noGrp="1"/>
          </p:cNvSpPr>
          <p:nvPr>
            <p:ph type="sldNum" sz="quarter" idx="12"/>
          </p:nvPr>
        </p:nvSpPr>
        <p:spPr>
          <a:noFill/>
        </p:spPr>
        <p:txBody>
          <a:bodyPr/>
          <a:lstStyle/>
          <a:p>
            <a:fld id="{901025E5-9F7D-45A8-AF75-D63DA90C0F21}" type="slidenum">
              <a:rPr lang="en-US" smtClean="0"/>
              <a:pPr/>
              <a:t>32</a:t>
            </a:fld>
            <a:endParaRPr lang="en-US" dirty="0" smtClean="0"/>
          </a:p>
        </p:txBody>
      </p:sp>
      <p:sp>
        <p:nvSpPr>
          <p:cNvPr id="40964" name="Rectangle 2"/>
          <p:cNvSpPr>
            <a:spLocks noGrp="1" noChangeArrowheads="1"/>
          </p:cNvSpPr>
          <p:nvPr>
            <p:ph type="title"/>
          </p:nvPr>
        </p:nvSpPr>
        <p:spPr/>
        <p:txBody>
          <a:bodyPr/>
          <a:lstStyle/>
          <a:p>
            <a:pPr eaLnBrk="1" hangingPunct="1"/>
            <a:r>
              <a:rPr lang="en-US" dirty="0" smtClean="0"/>
              <a:t>Slot Time</a:t>
            </a:r>
          </a:p>
        </p:txBody>
      </p:sp>
      <p:sp>
        <p:nvSpPr>
          <p:cNvPr id="40965" name="Rectangle 3"/>
          <p:cNvSpPr>
            <a:spLocks noGrp="1" noChangeArrowheads="1"/>
          </p:cNvSpPr>
          <p:nvPr>
            <p:ph type="body" idx="1"/>
          </p:nvPr>
        </p:nvSpPr>
        <p:spPr/>
        <p:txBody>
          <a:bodyPr/>
          <a:lstStyle/>
          <a:p>
            <a:pPr eaLnBrk="1" hangingPunct="1"/>
            <a:r>
              <a:rPr lang="en-US" dirty="0" smtClean="0">
                <a:cs typeface="Arial" charset="0"/>
              </a:rPr>
              <a:t>The slot time is a key parameter for half-duplex Ethernet network operation</a:t>
            </a:r>
          </a:p>
          <a:p>
            <a:pPr eaLnBrk="1" hangingPunct="1"/>
            <a:r>
              <a:rPr lang="en-US" dirty="0" smtClean="0">
                <a:cs typeface="Arial" charset="0"/>
              </a:rPr>
              <a:t>It is defined as 512 bit times for Ethernet networks operating at 10 and 100 Mbps</a:t>
            </a:r>
          </a:p>
          <a:p>
            <a:pPr eaLnBrk="1" hangingPunct="1"/>
            <a:r>
              <a:rPr lang="en-US" dirty="0" smtClean="0">
                <a:cs typeface="Arial" charset="0"/>
              </a:rPr>
              <a:t>It is 4096 bit times for Gigabit Ethernet, if it is operating in half duplex mode, which it never does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41987" name="Slide Number Placeholder 5"/>
          <p:cNvSpPr>
            <a:spLocks noGrp="1"/>
          </p:cNvSpPr>
          <p:nvPr>
            <p:ph type="sldNum" sz="quarter" idx="12"/>
          </p:nvPr>
        </p:nvSpPr>
        <p:spPr>
          <a:noFill/>
        </p:spPr>
        <p:txBody>
          <a:bodyPr/>
          <a:lstStyle/>
          <a:p>
            <a:fld id="{BADC3B57-4FFB-4BA4-B79A-8EFDD9014E28}" type="slidenum">
              <a:rPr lang="en-US" smtClean="0"/>
              <a:pPr/>
              <a:t>33</a:t>
            </a:fld>
            <a:endParaRPr lang="en-US" dirty="0" smtClean="0"/>
          </a:p>
        </p:txBody>
      </p:sp>
      <p:sp>
        <p:nvSpPr>
          <p:cNvPr id="41988" name="Rectangle 2"/>
          <p:cNvSpPr>
            <a:spLocks noGrp="1" noChangeArrowheads="1"/>
          </p:cNvSpPr>
          <p:nvPr>
            <p:ph type="title"/>
          </p:nvPr>
        </p:nvSpPr>
        <p:spPr/>
        <p:txBody>
          <a:bodyPr/>
          <a:lstStyle/>
          <a:p>
            <a:pPr eaLnBrk="1" hangingPunct="1"/>
            <a:r>
              <a:rPr lang="en-US" dirty="0" smtClean="0">
                <a:cs typeface="Arial" charset="0"/>
              </a:rPr>
              <a:t>Slot Time</a:t>
            </a:r>
          </a:p>
        </p:txBody>
      </p:sp>
      <p:sp>
        <p:nvSpPr>
          <p:cNvPr id="41989" name="Rectangle 3"/>
          <p:cNvSpPr>
            <a:spLocks noGrp="1" noChangeArrowheads="1"/>
          </p:cNvSpPr>
          <p:nvPr>
            <p:ph type="body" idx="1"/>
          </p:nvPr>
        </p:nvSpPr>
        <p:spPr/>
        <p:txBody>
          <a:bodyPr/>
          <a:lstStyle/>
          <a:p>
            <a:pPr eaLnBrk="1" hangingPunct="1"/>
            <a:r>
              <a:rPr lang="en-US" dirty="0" smtClean="0">
                <a:cs typeface="Arial" charset="0"/>
              </a:rPr>
              <a:t>This also then defines the minimum frame size of 64 bytes for a 10 or 100 Mbps network</a:t>
            </a:r>
          </a:p>
          <a:p>
            <a:pPr eaLnBrk="1" hangingPunct="1"/>
            <a:r>
              <a:rPr lang="en-US" dirty="0" smtClean="0">
                <a:cs typeface="Arial" charset="0"/>
              </a:rPr>
              <a:t>Since 64 x 8 = 512</a:t>
            </a:r>
          </a:p>
          <a:p>
            <a:pPr eaLnBrk="1" hangingPunct="1"/>
            <a:r>
              <a:rPr lang="en-US" dirty="0" smtClean="0">
                <a:cs typeface="Arial" charset="0"/>
              </a:rPr>
              <a:t>The minimum frame size then takes 512 bit times to send it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43011" name="Slide Number Placeholder 5"/>
          <p:cNvSpPr>
            <a:spLocks noGrp="1"/>
          </p:cNvSpPr>
          <p:nvPr>
            <p:ph type="sldNum" sz="quarter" idx="12"/>
          </p:nvPr>
        </p:nvSpPr>
        <p:spPr>
          <a:noFill/>
        </p:spPr>
        <p:txBody>
          <a:bodyPr/>
          <a:lstStyle/>
          <a:p>
            <a:fld id="{FF4BE03A-9BEF-4902-9666-BC312A6D7263}" type="slidenum">
              <a:rPr lang="en-US" smtClean="0"/>
              <a:pPr/>
              <a:t>34</a:t>
            </a:fld>
            <a:endParaRPr lang="en-US" dirty="0" smtClean="0"/>
          </a:p>
        </p:txBody>
      </p:sp>
      <p:sp>
        <p:nvSpPr>
          <p:cNvPr id="43012" name="Rectangle 2"/>
          <p:cNvSpPr>
            <a:spLocks noGrp="1" noChangeArrowheads="1"/>
          </p:cNvSpPr>
          <p:nvPr>
            <p:ph type="title"/>
          </p:nvPr>
        </p:nvSpPr>
        <p:spPr/>
        <p:txBody>
          <a:bodyPr/>
          <a:lstStyle/>
          <a:p>
            <a:pPr eaLnBrk="1" hangingPunct="1"/>
            <a:r>
              <a:rPr lang="en-US" dirty="0" smtClean="0">
                <a:cs typeface="Arial" charset="0"/>
              </a:rPr>
              <a:t>Slot Time</a:t>
            </a:r>
          </a:p>
        </p:txBody>
      </p:sp>
      <p:sp>
        <p:nvSpPr>
          <p:cNvPr id="43013" name="Rectangle 3"/>
          <p:cNvSpPr>
            <a:spLocks noGrp="1" noChangeArrowheads="1"/>
          </p:cNvSpPr>
          <p:nvPr>
            <p:ph type="body" idx="1"/>
          </p:nvPr>
        </p:nvSpPr>
        <p:spPr/>
        <p:txBody>
          <a:bodyPr/>
          <a:lstStyle/>
          <a:p>
            <a:pPr eaLnBrk="1" hangingPunct="1">
              <a:lnSpc>
                <a:spcPct val="90000"/>
              </a:lnSpc>
            </a:pPr>
            <a:r>
              <a:rPr lang="en-US" dirty="0" smtClean="0">
                <a:cs typeface="Arial" charset="0"/>
              </a:rPr>
              <a:t>For a NIC to detect collisions, the minimum transmission time for a complete frame must be at least one slot time, and the time required for collisions to propagate to all stations on the network must be less than one slot time</a:t>
            </a:r>
          </a:p>
          <a:p>
            <a:pPr eaLnBrk="1" hangingPunct="1">
              <a:lnSpc>
                <a:spcPct val="90000"/>
              </a:lnSpc>
            </a:pPr>
            <a:r>
              <a:rPr lang="en-US" dirty="0" smtClean="0">
                <a:cs typeface="Arial" charset="0"/>
              </a:rPr>
              <a:t>Thus, a station cannot finish transmission of a frame before detecting that a collision has occurred</a:t>
            </a:r>
            <a:r>
              <a:rPr lang="en-US" dirty="0" smtClean="0"/>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44035" name="Slide Number Placeholder 5"/>
          <p:cNvSpPr>
            <a:spLocks noGrp="1"/>
          </p:cNvSpPr>
          <p:nvPr>
            <p:ph type="sldNum" sz="quarter" idx="12"/>
          </p:nvPr>
        </p:nvSpPr>
        <p:spPr>
          <a:noFill/>
        </p:spPr>
        <p:txBody>
          <a:bodyPr/>
          <a:lstStyle/>
          <a:p>
            <a:fld id="{B3DD6823-D62D-44EE-946D-81ADDAC2F905}" type="slidenum">
              <a:rPr lang="en-US" smtClean="0"/>
              <a:pPr/>
              <a:t>35</a:t>
            </a:fld>
            <a:endParaRPr lang="en-US" dirty="0" smtClean="0"/>
          </a:p>
        </p:txBody>
      </p:sp>
      <p:sp>
        <p:nvSpPr>
          <p:cNvPr id="44036" name="Rectangle 2"/>
          <p:cNvSpPr>
            <a:spLocks noGrp="1" noChangeArrowheads="1"/>
          </p:cNvSpPr>
          <p:nvPr>
            <p:ph type="title"/>
          </p:nvPr>
        </p:nvSpPr>
        <p:spPr/>
        <p:txBody>
          <a:bodyPr/>
          <a:lstStyle/>
          <a:p>
            <a:pPr eaLnBrk="1" hangingPunct="1"/>
            <a:r>
              <a:rPr lang="en-US" dirty="0" smtClean="0"/>
              <a:t>Slot Time</a:t>
            </a:r>
          </a:p>
        </p:txBody>
      </p:sp>
      <p:sp>
        <p:nvSpPr>
          <p:cNvPr id="44037" name="Rectangle 3"/>
          <p:cNvSpPr>
            <a:spLocks noGrp="1" noChangeArrowheads="1"/>
          </p:cNvSpPr>
          <p:nvPr>
            <p:ph type="body" idx="1"/>
          </p:nvPr>
        </p:nvSpPr>
        <p:spPr/>
        <p:txBody>
          <a:bodyPr/>
          <a:lstStyle/>
          <a:p>
            <a:pPr eaLnBrk="1" hangingPunct="1">
              <a:lnSpc>
                <a:spcPct val="80000"/>
              </a:lnSpc>
            </a:pPr>
            <a:r>
              <a:rPr lang="en-US" dirty="0" smtClean="0"/>
              <a:t>Slot time is important because it</a:t>
            </a:r>
          </a:p>
          <a:p>
            <a:pPr lvl="1" eaLnBrk="1" hangingPunct="1">
              <a:lnSpc>
                <a:spcPct val="80000"/>
              </a:lnSpc>
            </a:pPr>
            <a:r>
              <a:rPr lang="en-US" dirty="0" smtClean="0">
                <a:cs typeface="Arial" charset="0"/>
              </a:rPr>
              <a:t>Establishes the minimum size of an Ethernet frame</a:t>
            </a:r>
          </a:p>
          <a:p>
            <a:pPr lvl="1" eaLnBrk="1" hangingPunct="1">
              <a:lnSpc>
                <a:spcPct val="80000"/>
              </a:lnSpc>
            </a:pPr>
            <a:r>
              <a:rPr lang="en-US" dirty="0" smtClean="0">
                <a:cs typeface="Arial" charset="0"/>
              </a:rPr>
              <a:t>Sets a limit on the size of a network</a:t>
            </a:r>
          </a:p>
          <a:p>
            <a:pPr lvl="1" eaLnBrk="1" hangingPunct="1">
              <a:lnSpc>
                <a:spcPct val="80000"/>
              </a:lnSpc>
            </a:pPr>
            <a:r>
              <a:rPr lang="en-US" dirty="0" smtClean="0">
                <a:cs typeface="Arial" charset="0"/>
              </a:rPr>
              <a:t>Ensures that if a collision is going to occur, it will be detected within the first 512 bits - 4096 for Gigabit Ethernet - of the frame transmission</a:t>
            </a:r>
          </a:p>
          <a:p>
            <a:pPr lvl="1" eaLnBrk="1" hangingPunct="1">
              <a:lnSpc>
                <a:spcPct val="80000"/>
              </a:lnSpc>
            </a:pPr>
            <a:r>
              <a:rPr lang="en-US" dirty="0" smtClean="0">
                <a:cs typeface="Arial" charset="0"/>
              </a:rPr>
              <a:t>This simplifies the Ethernet hardware's handling of frame retransmissions following a collision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45059" name="Slide Number Placeholder 5"/>
          <p:cNvSpPr>
            <a:spLocks noGrp="1"/>
          </p:cNvSpPr>
          <p:nvPr>
            <p:ph type="sldNum" sz="quarter" idx="12"/>
          </p:nvPr>
        </p:nvSpPr>
        <p:spPr>
          <a:noFill/>
        </p:spPr>
        <p:txBody>
          <a:bodyPr/>
          <a:lstStyle/>
          <a:p>
            <a:fld id="{C534B91D-4FD3-431F-915D-878B764A94EB}" type="slidenum">
              <a:rPr lang="en-US" smtClean="0"/>
              <a:pPr/>
              <a:t>36</a:t>
            </a:fld>
            <a:endParaRPr lang="en-US" dirty="0" smtClean="0"/>
          </a:p>
        </p:txBody>
      </p:sp>
      <p:sp>
        <p:nvSpPr>
          <p:cNvPr id="45060" name="Rectangle 2"/>
          <p:cNvSpPr>
            <a:spLocks noGrp="1" noChangeArrowheads="1"/>
          </p:cNvSpPr>
          <p:nvPr>
            <p:ph type="title"/>
          </p:nvPr>
        </p:nvSpPr>
        <p:spPr/>
        <p:txBody>
          <a:bodyPr/>
          <a:lstStyle/>
          <a:p>
            <a:pPr eaLnBrk="1" hangingPunct="1"/>
            <a:r>
              <a:rPr lang="en-US" dirty="0" smtClean="0"/>
              <a:t>Interframe Gap</a:t>
            </a:r>
          </a:p>
        </p:txBody>
      </p:sp>
      <p:sp>
        <p:nvSpPr>
          <p:cNvPr id="45061" name="Rectangle 3"/>
          <p:cNvSpPr>
            <a:spLocks noGrp="1" noChangeArrowheads="1"/>
          </p:cNvSpPr>
          <p:nvPr>
            <p:ph type="body" idx="1"/>
          </p:nvPr>
        </p:nvSpPr>
        <p:spPr/>
        <p:txBody>
          <a:bodyPr/>
          <a:lstStyle/>
          <a:p>
            <a:pPr eaLnBrk="1" hangingPunct="1"/>
            <a:r>
              <a:rPr lang="en-US" dirty="0" smtClean="0">
                <a:cs typeface="Times New Roman" pitchFamily="18" charset="0"/>
              </a:rPr>
              <a:t>Ethernet devices must allow a minimum idle period between transmission of frames known as the IFG - interframe gap or IPG - interpacket gap</a:t>
            </a:r>
          </a:p>
          <a:p>
            <a:pPr eaLnBrk="1" hangingPunct="1"/>
            <a:r>
              <a:rPr lang="en-US" dirty="0" smtClean="0">
                <a:cs typeface="Times New Roman" pitchFamily="18" charset="0"/>
              </a:rPr>
              <a:t>This gap provides a brief recovery time between frames to allow devices to prepare for reception of the next frame</a:t>
            </a:r>
          </a:p>
          <a:p>
            <a:pPr eaLnBrk="1" hangingPunct="1"/>
            <a:r>
              <a:rPr lang="en-US" dirty="0" smtClean="0">
                <a:cs typeface="Times New Roman" pitchFamily="18" charset="0"/>
              </a:rPr>
              <a:t>In other words to switch from transmit mode to receive mode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46083" name="Slide Number Placeholder 5"/>
          <p:cNvSpPr>
            <a:spLocks noGrp="1"/>
          </p:cNvSpPr>
          <p:nvPr>
            <p:ph type="sldNum" sz="quarter" idx="12"/>
          </p:nvPr>
        </p:nvSpPr>
        <p:spPr>
          <a:noFill/>
        </p:spPr>
        <p:txBody>
          <a:bodyPr/>
          <a:lstStyle/>
          <a:p>
            <a:fld id="{984EF035-CFA0-4B45-AE54-A3080911BDF5}" type="slidenum">
              <a:rPr lang="en-US" smtClean="0"/>
              <a:pPr/>
              <a:t>37</a:t>
            </a:fld>
            <a:endParaRPr lang="en-US" dirty="0" smtClean="0"/>
          </a:p>
        </p:txBody>
      </p:sp>
      <p:sp>
        <p:nvSpPr>
          <p:cNvPr id="46084" name="Rectangle 2"/>
          <p:cNvSpPr>
            <a:spLocks noGrp="1" noChangeArrowheads="1"/>
          </p:cNvSpPr>
          <p:nvPr>
            <p:ph type="title"/>
          </p:nvPr>
        </p:nvSpPr>
        <p:spPr/>
        <p:txBody>
          <a:bodyPr/>
          <a:lstStyle/>
          <a:p>
            <a:pPr eaLnBrk="1" hangingPunct="1"/>
            <a:r>
              <a:rPr lang="en-US" dirty="0" smtClean="0">
                <a:cs typeface="Times New Roman" pitchFamily="18" charset="0"/>
              </a:rPr>
              <a:t>Interframe Gap</a:t>
            </a:r>
          </a:p>
        </p:txBody>
      </p:sp>
      <p:sp>
        <p:nvSpPr>
          <p:cNvPr id="46085" name="Rectangle 3"/>
          <p:cNvSpPr>
            <a:spLocks noGrp="1" noChangeArrowheads="1"/>
          </p:cNvSpPr>
          <p:nvPr>
            <p:ph type="body" idx="1"/>
          </p:nvPr>
        </p:nvSpPr>
        <p:spPr/>
        <p:txBody>
          <a:bodyPr/>
          <a:lstStyle/>
          <a:p>
            <a:pPr eaLnBrk="1" hangingPunct="1"/>
            <a:r>
              <a:rPr lang="en-US" dirty="0" smtClean="0">
                <a:cs typeface="Times New Roman" pitchFamily="18" charset="0"/>
              </a:rPr>
              <a:t>The minimum interframe gap is 96 bit times, which is 9.6 microseconds for 10 Mbps Ethernet, 960 nanoseconds for 100 Mbps Ethernet, and 96 nanoseconds for 1 Gbps Ethernet</a:t>
            </a:r>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48131" name="Slide Number Placeholder 5"/>
          <p:cNvSpPr>
            <a:spLocks noGrp="1"/>
          </p:cNvSpPr>
          <p:nvPr>
            <p:ph type="sldNum" sz="quarter" idx="12"/>
          </p:nvPr>
        </p:nvSpPr>
        <p:spPr>
          <a:noFill/>
        </p:spPr>
        <p:txBody>
          <a:bodyPr/>
          <a:lstStyle/>
          <a:p>
            <a:fld id="{16F2C4D7-A2A0-4D48-83F2-3F9E000F19AA}" type="slidenum">
              <a:rPr lang="en-US" smtClean="0"/>
              <a:pPr/>
              <a:t>38</a:t>
            </a:fld>
            <a:endParaRPr lang="en-US" dirty="0" smtClean="0"/>
          </a:p>
        </p:txBody>
      </p:sp>
      <p:sp>
        <p:nvSpPr>
          <p:cNvPr id="48132" name="Rectangle 2"/>
          <p:cNvSpPr>
            <a:spLocks noGrp="1" noChangeArrowheads="1"/>
          </p:cNvSpPr>
          <p:nvPr>
            <p:ph type="title"/>
          </p:nvPr>
        </p:nvSpPr>
        <p:spPr/>
        <p:txBody>
          <a:bodyPr/>
          <a:lstStyle/>
          <a:p>
            <a:pPr eaLnBrk="1" hangingPunct="1"/>
            <a:r>
              <a:rPr lang="en-US" altLang="en-US" dirty="0" smtClean="0"/>
              <a:t>Interframe Spacing and Backoff</a:t>
            </a:r>
          </a:p>
        </p:txBody>
      </p:sp>
      <p:pic>
        <p:nvPicPr>
          <p:cNvPr id="48133" name="Picture 3"/>
          <p:cNvPicPr>
            <a:picLocks noChangeAspect="1" noChangeArrowheads="1"/>
          </p:cNvPicPr>
          <p:nvPr/>
        </p:nvPicPr>
        <p:blipFill>
          <a:blip r:embed="rId2" cstate="print"/>
          <a:srcRect/>
          <a:stretch>
            <a:fillRect/>
          </a:stretch>
        </p:blipFill>
        <p:spPr bwMode="auto">
          <a:xfrm>
            <a:off x="704850" y="1600200"/>
            <a:ext cx="7734300" cy="1947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49155" name="Slide Number Placeholder 5"/>
          <p:cNvSpPr>
            <a:spLocks noGrp="1"/>
          </p:cNvSpPr>
          <p:nvPr>
            <p:ph type="sldNum" sz="quarter" idx="12"/>
          </p:nvPr>
        </p:nvSpPr>
        <p:spPr>
          <a:noFill/>
        </p:spPr>
        <p:txBody>
          <a:bodyPr/>
          <a:lstStyle/>
          <a:p>
            <a:fld id="{2E2A2A92-BF7A-44BC-A995-1C390F23FBFF}" type="slidenum">
              <a:rPr lang="en-US" smtClean="0"/>
              <a:pPr/>
              <a:t>39</a:t>
            </a:fld>
            <a:endParaRPr lang="en-US" dirty="0" smtClean="0"/>
          </a:p>
        </p:txBody>
      </p:sp>
      <p:sp>
        <p:nvSpPr>
          <p:cNvPr id="49156" name="Rectangle 2"/>
          <p:cNvSpPr>
            <a:spLocks noGrp="1" noChangeArrowheads="1"/>
          </p:cNvSpPr>
          <p:nvPr>
            <p:ph type="title"/>
          </p:nvPr>
        </p:nvSpPr>
        <p:spPr/>
        <p:txBody>
          <a:bodyPr/>
          <a:lstStyle/>
          <a:p>
            <a:pPr eaLnBrk="1" hangingPunct="1"/>
            <a:r>
              <a:rPr lang="en-US" altLang="en-US" dirty="0" smtClean="0"/>
              <a:t>Interframe Spacing and Backoff</a:t>
            </a:r>
          </a:p>
        </p:txBody>
      </p:sp>
      <p:pic>
        <p:nvPicPr>
          <p:cNvPr id="49157" name="Picture 3"/>
          <p:cNvPicPr>
            <a:picLocks noChangeAspect="1" noChangeArrowheads="1"/>
          </p:cNvPicPr>
          <p:nvPr/>
        </p:nvPicPr>
        <p:blipFill>
          <a:blip r:embed="rId2" cstate="print"/>
          <a:srcRect/>
          <a:stretch>
            <a:fillRect/>
          </a:stretch>
        </p:blipFill>
        <p:spPr bwMode="auto">
          <a:xfrm>
            <a:off x="704850" y="1600200"/>
            <a:ext cx="7753350" cy="2027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5123" name="Slide Number Placeholder 5"/>
          <p:cNvSpPr>
            <a:spLocks noGrp="1"/>
          </p:cNvSpPr>
          <p:nvPr>
            <p:ph type="sldNum" sz="quarter" idx="12"/>
          </p:nvPr>
        </p:nvSpPr>
        <p:spPr>
          <a:noFill/>
        </p:spPr>
        <p:txBody>
          <a:bodyPr/>
          <a:lstStyle/>
          <a:p>
            <a:fld id="{50123CA6-CFA1-44E0-9E72-BEC31257C4FA}" type="slidenum">
              <a:rPr lang="en-US" smtClean="0"/>
              <a:pPr/>
              <a:t>4</a:t>
            </a:fld>
            <a:endParaRPr lang="en-US" dirty="0" smtClean="0"/>
          </a:p>
        </p:txBody>
      </p:sp>
      <p:sp>
        <p:nvSpPr>
          <p:cNvPr id="5124" name="Rectangle 2"/>
          <p:cNvSpPr>
            <a:spLocks noGrp="1" noChangeArrowheads="1"/>
          </p:cNvSpPr>
          <p:nvPr>
            <p:ph type="title"/>
          </p:nvPr>
        </p:nvSpPr>
        <p:spPr/>
        <p:txBody>
          <a:bodyPr/>
          <a:lstStyle/>
          <a:p>
            <a:pPr eaLnBrk="1" hangingPunct="1"/>
            <a:r>
              <a:rPr lang="en-US" dirty="0" smtClean="0"/>
              <a:t>What is Ethernet</a:t>
            </a:r>
          </a:p>
        </p:txBody>
      </p:sp>
      <p:sp>
        <p:nvSpPr>
          <p:cNvPr id="5125" name="Rectangle 3"/>
          <p:cNvSpPr>
            <a:spLocks noGrp="1" noChangeArrowheads="1"/>
          </p:cNvSpPr>
          <p:nvPr>
            <p:ph type="body" idx="1"/>
          </p:nvPr>
        </p:nvSpPr>
        <p:spPr/>
        <p:txBody>
          <a:bodyPr/>
          <a:lstStyle/>
          <a:p>
            <a:pPr eaLnBrk="1" hangingPunct="1"/>
            <a:r>
              <a:rPr lang="en-US" dirty="0" smtClean="0"/>
              <a:t>LAN</a:t>
            </a:r>
            <a:r>
              <a:rPr lang="en-US" baseline="0" dirty="0" smtClean="0"/>
              <a:t> operation requires a network access method as the basis for its operation</a:t>
            </a:r>
            <a:endParaRPr lang="en-US" dirty="0" smtClean="0"/>
          </a:p>
          <a:p>
            <a:pPr eaLnBrk="1" hangingPunct="1"/>
            <a:r>
              <a:rPr lang="en-US" dirty="0" smtClean="0"/>
              <a:t>Ethernet is the most common network access method in use today for local area networks</a:t>
            </a:r>
          </a:p>
          <a:p>
            <a:pPr eaLnBrk="1" hangingPunct="1"/>
            <a:r>
              <a:rPr lang="en-US" dirty="0" smtClean="0"/>
              <a:t>It will most likely rule the world from end to end in the next few years in one form or another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50179" name="Slide Number Placeholder 5"/>
          <p:cNvSpPr>
            <a:spLocks noGrp="1"/>
          </p:cNvSpPr>
          <p:nvPr>
            <p:ph type="sldNum" sz="quarter" idx="12"/>
          </p:nvPr>
        </p:nvSpPr>
        <p:spPr>
          <a:noFill/>
        </p:spPr>
        <p:txBody>
          <a:bodyPr/>
          <a:lstStyle/>
          <a:p>
            <a:fld id="{0617B9FC-BC90-48EC-B5B1-B5EA53EAC1FE}" type="slidenum">
              <a:rPr lang="en-US" smtClean="0"/>
              <a:pPr/>
              <a:t>40</a:t>
            </a:fld>
            <a:endParaRPr lang="en-US" dirty="0" smtClean="0"/>
          </a:p>
        </p:txBody>
      </p:sp>
      <p:sp>
        <p:nvSpPr>
          <p:cNvPr id="50180" name="Rectangle 2"/>
          <p:cNvSpPr>
            <a:spLocks noGrp="1" noChangeArrowheads="1"/>
          </p:cNvSpPr>
          <p:nvPr>
            <p:ph type="title"/>
          </p:nvPr>
        </p:nvSpPr>
        <p:spPr/>
        <p:txBody>
          <a:bodyPr/>
          <a:lstStyle/>
          <a:p>
            <a:pPr eaLnBrk="1" hangingPunct="1"/>
            <a:r>
              <a:rPr lang="en-US" dirty="0" smtClean="0">
                <a:cs typeface="Arial" charset="0"/>
              </a:rPr>
              <a:t>Full Duplex Ethernet</a:t>
            </a:r>
          </a:p>
        </p:txBody>
      </p:sp>
      <p:sp>
        <p:nvSpPr>
          <p:cNvPr id="50181" name="Rectangle 3"/>
          <p:cNvSpPr>
            <a:spLocks noGrp="1" noChangeArrowheads="1"/>
          </p:cNvSpPr>
          <p:nvPr>
            <p:ph type="body" idx="1"/>
          </p:nvPr>
        </p:nvSpPr>
        <p:spPr/>
        <p:txBody>
          <a:bodyPr/>
          <a:lstStyle/>
          <a:p>
            <a:pPr eaLnBrk="1" hangingPunct="1"/>
            <a:r>
              <a:rPr lang="en-US" dirty="0" smtClean="0">
                <a:cs typeface="Arial" charset="0"/>
              </a:rPr>
              <a:t>The IEEE 802.3x standard introduced the idea of full duplex operation to Ethernet</a:t>
            </a:r>
          </a:p>
          <a:p>
            <a:pPr eaLnBrk="1" hangingPunct="1"/>
            <a:r>
              <a:rPr lang="en-US" dirty="0" smtClean="0">
                <a:cs typeface="Arial" charset="0"/>
              </a:rPr>
              <a:t>In this mode a point-to-point connection is made between two devices</a:t>
            </a:r>
          </a:p>
          <a:p>
            <a:pPr eaLnBrk="1" hangingPunct="1"/>
            <a:r>
              <a:rPr lang="en-US" dirty="0" smtClean="0">
                <a:cs typeface="Arial" charset="0"/>
              </a:rPr>
              <a:t>They may both transmit and receive at the same time</a:t>
            </a:r>
          </a:p>
          <a:p>
            <a:pPr eaLnBrk="1" hangingPunct="1"/>
            <a:r>
              <a:rPr lang="en-US" dirty="0" smtClean="0">
                <a:cs typeface="Arial" charset="0"/>
              </a:rPr>
              <a:t>Since only two devices are talking at any one time, there can be no collisions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51203" name="Slide Number Placeholder 5"/>
          <p:cNvSpPr>
            <a:spLocks noGrp="1"/>
          </p:cNvSpPr>
          <p:nvPr>
            <p:ph type="sldNum" sz="quarter" idx="12"/>
          </p:nvPr>
        </p:nvSpPr>
        <p:spPr>
          <a:noFill/>
        </p:spPr>
        <p:txBody>
          <a:bodyPr/>
          <a:lstStyle/>
          <a:p>
            <a:fld id="{19CDFA8A-D8BD-47FD-8DAF-327A73274561}" type="slidenum">
              <a:rPr lang="en-US" smtClean="0"/>
              <a:pPr/>
              <a:t>41</a:t>
            </a:fld>
            <a:endParaRPr lang="en-US" dirty="0" smtClean="0"/>
          </a:p>
        </p:txBody>
      </p:sp>
      <p:sp>
        <p:nvSpPr>
          <p:cNvPr id="51204" name="Rectangle 2"/>
          <p:cNvSpPr>
            <a:spLocks noGrp="1" noChangeArrowheads="1"/>
          </p:cNvSpPr>
          <p:nvPr>
            <p:ph type="title"/>
          </p:nvPr>
        </p:nvSpPr>
        <p:spPr/>
        <p:txBody>
          <a:bodyPr/>
          <a:lstStyle/>
          <a:p>
            <a:pPr eaLnBrk="1" hangingPunct="1"/>
            <a:r>
              <a:rPr lang="en-US" dirty="0" smtClean="0">
                <a:cs typeface="Arial" charset="0"/>
              </a:rPr>
              <a:t>Full Duplex Ethernet</a:t>
            </a:r>
          </a:p>
        </p:txBody>
      </p:sp>
      <p:sp>
        <p:nvSpPr>
          <p:cNvPr id="51205" name="Rectangle 3"/>
          <p:cNvSpPr>
            <a:spLocks noGrp="1" noChangeArrowheads="1"/>
          </p:cNvSpPr>
          <p:nvPr>
            <p:ph type="body" idx="1"/>
          </p:nvPr>
        </p:nvSpPr>
        <p:spPr/>
        <p:txBody>
          <a:bodyPr/>
          <a:lstStyle/>
          <a:p>
            <a:pPr eaLnBrk="1" hangingPunct="1"/>
            <a:r>
              <a:rPr lang="en-US" dirty="0" smtClean="0">
                <a:cs typeface="Arial" charset="0"/>
              </a:rPr>
              <a:t>CSMA/CD no longer applies</a:t>
            </a:r>
          </a:p>
          <a:p>
            <a:pPr eaLnBrk="1" hangingPunct="1"/>
            <a:r>
              <a:rPr lang="en-US" dirty="0" smtClean="0">
                <a:cs typeface="Arial" charset="0"/>
              </a:rPr>
              <a:t>Speed is instantly doubled in a full duplex Ethernet network, due to simultaneous transmitting and receiving</a:t>
            </a:r>
          </a:p>
          <a:p>
            <a:pPr eaLnBrk="1" hangingPunct="1"/>
            <a:r>
              <a:rPr lang="en-US" dirty="0" smtClean="0">
                <a:cs typeface="Arial" charset="0"/>
              </a:rPr>
              <a:t>Segments lengths are increased dramatically, since the timing requirements of half-duplex no longer apply</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52227" name="Slide Number Placeholder 5"/>
          <p:cNvSpPr>
            <a:spLocks noGrp="1"/>
          </p:cNvSpPr>
          <p:nvPr>
            <p:ph type="sldNum" sz="quarter" idx="12"/>
          </p:nvPr>
        </p:nvSpPr>
        <p:spPr>
          <a:noFill/>
        </p:spPr>
        <p:txBody>
          <a:bodyPr/>
          <a:lstStyle/>
          <a:p>
            <a:fld id="{E798C340-9BDF-42AF-B015-E8222641C45F}" type="slidenum">
              <a:rPr lang="en-US" smtClean="0"/>
              <a:pPr/>
              <a:t>42</a:t>
            </a:fld>
            <a:endParaRPr lang="en-US" dirty="0" smtClean="0"/>
          </a:p>
        </p:txBody>
      </p:sp>
      <p:sp>
        <p:nvSpPr>
          <p:cNvPr id="52228" name="Rectangle 2"/>
          <p:cNvSpPr>
            <a:spLocks noGrp="1" noChangeArrowheads="1"/>
          </p:cNvSpPr>
          <p:nvPr>
            <p:ph type="title"/>
          </p:nvPr>
        </p:nvSpPr>
        <p:spPr/>
        <p:txBody>
          <a:bodyPr/>
          <a:lstStyle/>
          <a:p>
            <a:pPr eaLnBrk="1" hangingPunct="1"/>
            <a:r>
              <a:rPr lang="en-US" dirty="0" smtClean="0">
                <a:cs typeface="Arial" charset="0"/>
              </a:rPr>
              <a:t>Full Duplex Ethernet Problems</a:t>
            </a:r>
          </a:p>
        </p:txBody>
      </p:sp>
      <p:sp>
        <p:nvSpPr>
          <p:cNvPr id="52229" name="Rectangle 3"/>
          <p:cNvSpPr>
            <a:spLocks noGrp="1" noChangeArrowheads="1"/>
          </p:cNvSpPr>
          <p:nvPr>
            <p:ph type="body" idx="1"/>
          </p:nvPr>
        </p:nvSpPr>
        <p:spPr/>
        <p:txBody>
          <a:bodyPr/>
          <a:lstStyle/>
          <a:p>
            <a:pPr eaLnBrk="1" hangingPunct="1"/>
            <a:r>
              <a:rPr lang="en-US" dirty="0" smtClean="0">
                <a:cs typeface="Arial" charset="0"/>
              </a:rPr>
              <a:t>The Ethernet controllers of each end-device must be capable of supporting full-duplex operation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53251" name="Slide Number Placeholder 5"/>
          <p:cNvSpPr>
            <a:spLocks noGrp="1"/>
          </p:cNvSpPr>
          <p:nvPr>
            <p:ph type="sldNum" sz="quarter" idx="12"/>
          </p:nvPr>
        </p:nvSpPr>
        <p:spPr>
          <a:noFill/>
        </p:spPr>
        <p:txBody>
          <a:bodyPr/>
          <a:lstStyle/>
          <a:p>
            <a:fld id="{C80C0A4A-0DDC-47B7-9EF4-D5FE448E99C9}" type="slidenum">
              <a:rPr lang="en-US" smtClean="0"/>
              <a:pPr/>
              <a:t>43</a:t>
            </a:fld>
            <a:endParaRPr lang="en-US" dirty="0" smtClean="0"/>
          </a:p>
        </p:txBody>
      </p:sp>
      <p:sp>
        <p:nvSpPr>
          <p:cNvPr id="53252" name="Rectangle 2"/>
          <p:cNvSpPr>
            <a:spLocks noGrp="1" noChangeArrowheads="1"/>
          </p:cNvSpPr>
          <p:nvPr>
            <p:ph type="title"/>
          </p:nvPr>
        </p:nvSpPr>
        <p:spPr/>
        <p:txBody>
          <a:bodyPr/>
          <a:lstStyle/>
          <a:p>
            <a:pPr eaLnBrk="1" hangingPunct="1"/>
            <a:r>
              <a:rPr lang="en-US" dirty="0" smtClean="0"/>
              <a:t>Full Duplex Ethernet Problems</a:t>
            </a:r>
          </a:p>
        </p:txBody>
      </p:sp>
      <p:sp>
        <p:nvSpPr>
          <p:cNvPr id="53253" name="Rectangle 3"/>
          <p:cNvSpPr>
            <a:spLocks noGrp="1" noChangeArrowheads="1"/>
          </p:cNvSpPr>
          <p:nvPr>
            <p:ph type="body" idx="1"/>
          </p:nvPr>
        </p:nvSpPr>
        <p:spPr/>
        <p:txBody>
          <a:bodyPr/>
          <a:lstStyle/>
          <a:p>
            <a:pPr eaLnBrk="1" hangingPunct="1"/>
            <a:r>
              <a:rPr lang="en-US" dirty="0" smtClean="0">
                <a:cs typeface="Arial" charset="0"/>
              </a:rPr>
              <a:t>If one end of a connection has been configured for half-duplex operation while the other end has been configured for full-duplex operation, a high number of collisions and late collisions will be observed on the network interface set to operate in half-duplex mode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54275" name="Slide Number Placeholder 5"/>
          <p:cNvSpPr>
            <a:spLocks noGrp="1"/>
          </p:cNvSpPr>
          <p:nvPr>
            <p:ph type="sldNum" sz="quarter" idx="12"/>
          </p:nvPr>
        </p:nvSpPr>
        <p:spPr>
          <a:noFill/>
        </p:spPr>
        <p:txBody>
          <a:bodyPr/>
          <a:lstStyle/>
          <a:p>
            <a:fld id="{CA165A4C-DF34-4A51-BC28-BDC234ADA9D7}" type="slidenum">
              <a:rPr lang="en-US" smtClean="0"/>
              <a:pPr/>
              <a:t>44</a:t>
            </a:fld>
            <a:endParaRPr lang="en-US" dirty="0" smtClean="0"/>
          </a:p>
        </p:txBody>
      </p:sp>
      <p:sp>
        <p:nvSpPr>
          <p:cNvPr id="54276" name="Rectangle 2"/>
          <p:cNvSpPr>
            <a:spLocks noGrp="1" noChangeArrowheads="1"/>
          </p:cNvSpPr>
          <p:nvPr>
            <p:ph type="title"/>
          </p:nvPr>
        </p:nvSpPr>
        <p:spPr/>
        <p:txBody>
          <a:bodyPr/>
          <a:lstStyle/>
          <a:p>
            <a:pPr eaLnBrk="1" hangingPunct="1"/>
            <a:r>
              <a:rPr lang="en-US" dirty="0" smtClean="0"/>
              <a:t>Full Duplex Ethernet Problems</a:t>
            </a:r>
          </a:p>
        </p:txBody>
      </p:sp>
      <p:sp>
        <p:nvSpPr>
          <p:cNvPr id="54277" name="Rectangle 3"/>
          <p:cNvSpPr>
            <a:spLocks noGrp="1" noChangeArrowheads="1"/>
          </p:cNvSpPr>
          <p:nvPr>
            <p:ph type="body" idx="1"/>
          </p:nvPr>
        </p:nvSpPr>
        <p:spPr/>
        <p:txBody>
          <a:bodyPr/>
          <a:lstStyle/>
          <a:p>
            <a:pPr eaLnBrk="1" hangingPunct="1">
              <a:lnSpc>
                <a:spcPct val="90000"/>
              </a:lnSpc>
            </a:pPr>
            <a:r>
              <a:rPr lang="en-US" dirty="0" smtClean="0"/>
              <a:t>This is because when that end receives on its receive pair while sending on its transmit pair, it considers this a collision event</a:t>
            </a:r>
          </a:p>
          <a:p>
            <a:pPr eaLnBrk="1" hangingPunct="1">
              <a:lnSpc>
                <a:spcPct val="90000"/>
              </a:lnSpc>
            </a:pPr>
            <a:r>
              <a:rPr lang="en-US" dirty="0" smtClean="0">
                <a:cs typeface="Arial" charset="0"/>
              </a:rPr>
              <a:t>An Ethernet interface configured for full-duplex operation does not sense the media for a carrier before transmitting</a:t>
            </a:r>
          </a:p>
          <a:p>
            <a:pPr eaLnBrk="1" hangingPunct="1">
              <a:lnSpc>
                <a:spcPct val="90000"/>
              </a:lnSpc>
            </a:pPr>
            <a:r>
              <a:rPr lang="en-US" dirty="0" smtClean="0">
                <a:cs typeface="Arial" charset="0"/>
              </a:rPr>
              <a:t>The potential exists for the full-duplex interface to begin transmitting while the half-duplex interface is transmitting</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55299" name="Slide Number Placeholder 5"/>
          <p:cNvSpPr>
            <a:spLocks noGrp="1"/>
          </p:cNvSpPr>
          <p:nvPr>
            <p:ph type="sldNum" sz="quarter" idx="12"/>
          </p:nvPr>
        </p:nvSpPr>
        <p:spPr>
          <a:noFill/>
        </p:spPr>
        <p:txBody>
          <a:bodyPr/>
          <a:lstStyle/>
          <a:p>
            <a:fld id="{7A7FAA36-6552-490A-83AC-7B73CFEA6A31}" type="slidenum">
              <a:rPr lang="en-US" smtClean="0"/>
              <a:pPr/>
              <a:t>45</a:t>
            </a:fld>
            <a:endParaRPr lang="en-US" dirty="0" smtClean="0"/>
          </a:p>
        </p:txBody>
      </p:sp>
      <p:sp>
        <p:nvSpPr>
          <p:cNvPr id="55300" name="Rectangle 2"/>
          <p:cNvSpPr>
            <a:spLocks noGrp="1" noChangeArrowheads="1"/>
          </p:cNvSpPr>
          <p:nvPr>
            <p:ph type="title"/>
          </p:nvPr>
        </p:nvSpPr>
        <p:spPr/>
        <p:txBody>
          <a:bodyPr/>
          <a:lstStyle/>
          <a:p>
            <a:pPr eaLnBrk="1" hangingPunct="1"/>
            <a:r>
              <a:rPr lang="en-US" dirty="0" smtClean="0">
                <a:cs typeface="Arial" charset="0"/>
              </a:rPr>
              <a:t>Full Duplex Ethernet Problems</a:t>
            </a:r>
          </a:p>
        </p:txBody>
      </p:sp>
      <p:sp>
        <p:nvSpPr>
          <p:cNvPr id="55301" name="Rectangle 3"/>
          <p:cNvSpPr>
            <a:spLocks noGrp="1" noChangeArrowheads="1"/>
          </p:cNvSpPr>
          <p:nvPr>
            <p:ph type="body" idx="1"/>
          </p:nvPr>
        </p:nvSpPr>
        <p:spPr/>
        <p:txBody>
          <a:bodyPr/>
          <a:lstStyle/>
          <a:p>
            <a:pPr eaLnBrk="1" hangingPunct="1"/>
            <a:r>
              <a:rPr lang="en-US" dirty="0" smtClean="0">
                <a:cs typeface="Arial" charset="0"/>
              </a:rPr>
              <a:t>As a result, the two transmissions collide</a:t>
            </a:r>
          </a:p>
          <a:p>
            <a:pPr eaLnBrk="1" hangingPunct="1"/>
            <a:r>
              <a:rPr lang="en-US" dirty="0" smtClean="0">
                <a:cs typeface="Arial" charset="0"/>
              </a:rPr>
              <a:t>It is usually safest to set both ends of a link to use half or full duplex and to set both to the desired speed rather than allowing them to autosense these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Traffic</a:t>
            </a:r>
            <a:endParaRPr lang="en-US" dirty="0"/>
          </a:p>
        </p:txBody>
      </p:sp>
      <p:sp>
        <p:nvSpPr>
          <p:cNvPr id="3" name="Content Placeholder 2"/>
          <p:cNvSpPr>
            <a:spLocks noGrp="1"/>
          </p:cNvSpPr>
          <p:nvPr>
            <p:ph idx="1"/>
          </p:nvPr>
        </p:nvSpPr>
        <p:spPr/>
        <p:txBody>
          <a:bodyPr/>
          <a:lstStyle/>
          <a:p>
            <a:r>
              <a:rPr lang="en-US" dirty="0" smtClean="0"/>
              <a:t>Next we will talk about frames and their</a:t>
            </a:r>
            <a:r>
              <a:rPr lang="en-US" baseline="0" dirty="0" smtClean="0"/>
              <a:t> use on a LAN</a:t>
            </a:r>
          </a:p>
          <a:p>
            <a:r>
              <a:rPr lang="en-US" baseline="0" dirty="0" smtClean="0"/>
              <a:t>But first we need to understand that there are three types of traffic that can be carried by a frame</a:t>
            </a:r>
          </a:p>
          <a:p>
            <a:pPr lvl="1"/>
            <a:r>
              <a:rPr lang="en-US" dirty="0" smtClean="0"/>
              <a:t>Unicast</a:t>
            </a:r>
          </a:p>
          <a:p>
            <a:pPr lvl="1"/>
            <a:r>
              <a:rPr lang="en-US" dirty="0" smtClean="0"/>
              <a:t>Multicast</a:t>
            </a:r>
          </a:p>
          <a:p>
            <a:pPr lvl="1"/>
            <a:r>
              <a:rPr lang="en-US" dirty="0" smtClean="0"/>
              <a:t>Broadcast</a:t>
            </a:r>
          </a:p>
        </p:txBody>
      </p:sp>
      <p:sp>
        <p:nvSpPr>
          <p:cNvPr id="4" name="Footer Placeholder 3"/>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Traffic</a:t>
            </a:r>
            <a:endParaRPr lang="en-US" dirty="0"/>
          </a:p>
        </p:txBody>
      </p:sp>
      <p:sp>
        <p:nvSpPr>
          <p:cNvPr id="3" name="Content Placeholder 2"/>
          <p:cNvSpPr>
            <a:spLocks noGrp="1"/>
          </p:cNvSpPr>
          <p:nvPr>
            <p:ph idx="1"/>
          </p:nvPr>
        </p:nvSpPr>
        <p:spPr/>
        <p:txBody>
          <a:bodyPr/>
          <a:lstStyle/>
          <a:p>
            <a:r>
              <a:rPr lang="en-US" dirty="0" smtClean="0"/>
              <a:t>Unicast traffic</a:t>
            </a:r>
            <a:r>
              <a:rPr lang="en-US" baseline="0" dirty="0" smtClean="0"/>
              <a:t> has the address of a single end point in the address field</a:t>
            </a:r>
          </a:p>
          <a:p>
            <a:r>
              <a:rPr lang="en-US" baseline="0" dirty="0" smtClean="0"/>
              <a:t>Multicast traffic has the address of a multicast IP address in the address field</a:t>
            </a:r>
          </a:p>
          <a:p>
            <a:r>
              <a:rPr lang="en-US" baseline="0" dirty="0" smtClean="0"/>
              <a:t>As such this is not carried by a frame</a:t>
            </a:r>
          </a:p>
          <a:p>
            <a:r>
              <a:rPr lang="en-US" baseline="0" dirty="0" smtClean="0"/>
              <a:t>A broadcast frame has the FF:FF:FF:FF:FF:FF address in the address field in which case all NICs to read in the frame</a:t>
            </a:r>
            <a:endParaRPr lang="en-US" dirty="0"/>
          </a:p>
        </p:txBody>
      </p:sp>
      <p:sp>
        <p:nvSpPr>
          <p:cNvPr id="4" name="Footer Placeholder 3"/>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56323" name="Slide Number Placeholder 5"/>
          <p:cNvSpPr>
            <a:spLocks noGrp="1"/>
          </p:cNvSpPr>
          <p:nvPr>
            <p:ph type="sldNum" sz="quarter" idx="12"/>
          </p:nvPr>
        </p:nvSpPr>
        <p:spPr>
          <a:noFill/>
        </p:spPr>
        <p:txBody>
          <a:bodyPr/>
          <a:lstStyle/>
          <a:p>
            <a:fld id="{D0B6DD63-7C12-4CC9-B004-6C74C0ACDF1C}" type="slidenum">
              <a:rPr lang="en-US" smtClean="0"/>
              <a:pPr/>
              <a:t>48</a:t>
            </a:fld>
            <a:endParaRPr lang="en-US" dirty="0" smtClean="0"/>
          </a:p>
        </p:txBody>
      </p:sp>
      <p:sp>
        <p:nvSpPr>
          <p:cNvPr id="56324" name="Rectangle 2"/>
          <p:cNvSpPr>
            <a:spLocks noGrp="1" noChangeArrowheads="1"/>
          </p:cNvSpPr>
          <p:nvPr>
            <p:ph type="title"/>
          </p:nvPr>
        </p:nvSpPr>
        <p:spPr/>
        <p:txBody>
          <a:bodyPr/>
          <a:lstStyle/>
          <a:p>
            <a:pPr eaLnBrk="1" hangingPunct="1"/>
            <a:r>
              <a:rPr lang="en-US" dirty="0" smtClean="0"/>
              <a:t>Frames</a:t>
            </a:r>
          </a:p>
        </p:txBody>
      </p:sp>
      <p:sp>
        <p:nvSpPr>
          <p:cNvPr id="56325" name="Rectangle 3"/>
          <p:cNvSpPr>
            <a:spLocks noGrp="1" noChangeArrowheads="1"/>
          </p:cNvSpPr>
          <p:nvPr>
            <p:ph type="body" idx="1"/>
          </p:nvPr>
        </p:nvSpPr>
        <p:spPr/>
        <p:txBody>
          <a:bodyPr/>
          <a:lstStyle/>
          <a:p>
            <a:pPr eaLnBrk="1" hangingPunct="1"/>
            <a:r>
              <a:rPr lang="en-US" dirty="0" smtClean="0"/>
              <a:t>At layer 2 just before the information goes to the physical layer where the bit stream will be put on the wire it must be defined</a:t>
            </a:r>
          </a:p>
          <a:p>
            <a:pPr eaLnBrk="1" hangingPunct="1"/>
            <a:r>
              <a:rPr lang="en-US" dirty="0" smtClean="0"/>
              <a:t>This definition – called a frame – tells the receiver where each portion of the information starts and where it stops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57347" name="Slide Number Placeholder 5"/>
          <p:cNvSpPr>
            <a:spLocks noGrp="1"/>
          </p:cNvSpPr>
          <p:nvPr>
            <p:ph type="sldNum" sz="quarter" idx="12"/>
          </p:nvPr>
        </p:nvSpPr>
        <p:spPr>
          <a:noFill/>
        </p:spPr>
        <p:txBody>
          <a:bodyPr/>
          <a:lstStyle/>
          <a:p>
            <a:fld id="{10A7623D-F4A7-4AFB-BFA5-063E0DA4D170}" type="slidenum">
              <a:rPr lang="en-US" smtClean="0"/>
              <a:pPr/>
              <a:t>49</a:t>
            </a:fld>
            <a:endParaRPr lang="en-US" dirty="0" smtClean="0"/>
          </a:p>
        </p:txBody>
      </p:sp>
      <p:sp>
        <p:nvSpPr>
          <p:cNvPr id="57348" name="Rectangle 2"/>
          <p:cNvSpPr>
            <a:spLocks noGrp="1" noChangeArrowheads="1"/>
          </p:cNvSpPr>
          <p:nvPr>
            <p:ph type="title"/>
          </p:nvPr>
        </p:nvSpPr>
        <p:spPr/>
        <p:txBody>
          <a:bodyPr/>
          <a:lstStyle/>
          <a:p>
            <a:pPr eaLnBrk="1" hangingPunct="1"/>
            <a:r>
              <a:rPr lang="en-US" dirty="0" smtClean="0"/>
              <a:t>Frames</a:t>
            </a:r>
          </a:p>
        </p:txBody>
      </p:sp>
      <p:sp>
        <p:nvSpPr>
          <p:cNvPr id="57349" name="Rectangle 3"/>
          <p:cNvSpPr>
            <a:spLocks noGrp="1" noChangeArrowheads="1"/>
          </p:cNvSpPr>
          <p:nvPr>
            <p:ph type="body" idx="1"/>
          </p:nvPr>
        </p:nvSpPr>
        <p:spPr/>
        <p:txBody>
          <a:bodyPr/>
          <a:lstStyle/>
          <a:p>
            <a:pPr eaLnBrk="1" hangingPunct="1"/>
            <a:r>
              <a:rPr lang="en-US" dirty="0" smtClean="0"/>
              <a:t>This formatting is needed since current systems cannot send an entire message such as - “Here is the current inventory of widgets you asked for” - intact</a:t>
            </a:r>
          </a:p>
          <a:p>
            <a:pPr eaLnBrk="1" hangingPunct="1"/>
            <a:r>
              <a:rPr lang="en-US" dirty="0" smtClean="0"/>
              <a:t>Each message must be broken up into predefined slices</a:t>
            </a:r>
          </a:p>
          <a:p>
            <a:pPr eaLnBrk="1" hangingPunct="1">
              <a:lnSpc>
                <a:spcPct val="90000"/>
              </a:lnSpc>
            </a:pPr>
            <a:r>
              <a:rPr lang="en-US" dirty="0" smtClean="0"/>
              <a:t>These slices are called different things at different levels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6147" name="Slide Number Placeholder 5"/>
          <p:cNvSpPr>
            <a:spLocks noGrp="1"/>
          </p:cNvSpPr>
          <p:nvPr>
            <p:ph type="sldNum" sz="quarter" idx="12"/>
          </p:nvPr>
        </p:nvSpPr>
        <p:spPr>
          <a:noFill/>
        </p:spPr>
        <p:txBody>
          <a:bodyPr/>
          <a:lstStyle/>
          <a:p>
            <a:fld id="{C82A42DB-773F-4D50-807F-91F5984FBAA3}" type="slidenum">
              <a:rPr lang="en-US" smtClean="0"/>
              <a:pPr/>
              <a:t>5</a:t>
            </a:fld>
            <a:endParaRPr lang="en-US" dirty="0" smtClean="0"/>
          </a:p>
        </p:txBody>
      </p:sp>
      <p:sp>
        <p:nvSpPr>
          <p:cNvPr id="6148" name="Rectangle 2"/>
          <p:cNvSpPr>
            <a:spLocks noGrp="1" noChangeArrowheads="1"/>
          </p:cNvSpPr>
          <p:nvPr>
            <p:ph type="title"/>
          </p:nvPr>
        </p:nvSpPr>
        <p:spPr/>
        <p:txBody>
          <a:bodyPr/>
          <a:lstStyle/>
          <a:p>
            <a:pPr eaLnBrk="1" hangingPunct="1"/>
            <a:r>
              <a:rPr lang="en-US" dirty="0" smtClean="0"/>
              <a:t>Development</a:t>
            </a:r>
          </a:p>
        </p:txBody>
      </p:sp>
      <p:sp>
        <p:nvSpPr>
          <p:cNvPr id="6149" name="Rectangle 3"/>
          <p:cNvSpPr>
            <a:spLocks noGrp="1" noChangeArrowheads="1"/>
          </p:cNvSpPr>
          <p:nvPr>
            <p:ph type="body" idx="1"/>
          </p:nvPr>
        </p:nvSpPr>
        <p:spPr/>
        <p:txBody>
          <a:bodyPr/>
          <a:lstStyle/>
          <a:p>
            <a:pPr eaLnBrk="1" hangingPunct="1"/>
            <a:r>
              <a:rPr lang="en-US" dirty="0" smtClean="0"/>
              <a:t>Ethernet was first suggested in May 1973 by Bob Metcalfe and David Boggs at the Xerox Palo Alto Research Center</a:t>
            </a:r>
          </a:p>
          <a:p>
            <a:pPr eaLnBrk="1" hangingPunct="1"/>
            <a:r>
              <a:rPr lang="en-US" dirty="0" smtClean="0"/>
              <a:t>It was patented in 1977 by Xerox</a:t>
            </a:r>
          </a:p>
          <a:p>
            <a:pPr eaLnBrk="1" hangingPunct="1"/>
            <a:r>
              <a:rPr lang="en-US" dirty="0" smtClean="0"/>
              <a:t>The first effort at standardizing it was in 1980 by DEC/Intel/Xerox</a:t>
            </a:r>
          </a:p>
          <a:p>
            <a:pPr eaLnBrk="1" hangingPunct="1"/>
            <a:r>
              <a:rPr lang="en-US" dirty="0" smtClean="0"/>
              <a:t>In 1983 the IEEE released the 802.3 standard, which is the base standard for Ethernet networks today</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58371" name="Slide Number Placeholder 5"/>
          <p:cNvSpPr>
            <a:spLocks noGrp="1"/>
          </p:cNvSpPr>
          <p:nvPr>
            <p:ph type="sldNum" sz="quarter" idx="12"/>
          </p:nvPr>
        </p:nvSpPr>
        <p:spPr>
          <a:noFill/>
        </p:spPr>
        <p:txBody>
          <a:bodyPr/>
          <a:lstStyle/>
          <a:p>
            <a:fld id="{06D23477-B7B3-46AE-BB4C-29570489AD9D}" type="slidenum">
              <a:rPr lang="en-US" smtClean="0"/>
              <a:pPr/>
              <a:t>50</a:t>
            </a:fld>
            <a:endParaRPr lang="en-US" dirty="0" smtClean="0"/>
          </a:p>
        </p:txBody>
      </p:sp>
      <p:sp>
        <p:nvSpPr>
          <p:cNvPr id="58372" name="Rectangle 2"/>
          <p:cNvSpPr>
            <a:spLocks noGrp="1" noChangeArrowheads="1"/>
          </p:cNvSpPr>
          <p:nvPr>
            <p:ph type="title"/>
          </p:nvPr>
        </p:nvSpPr>
        <p:spPr/>
        <p:txBody>
          <a:bodyPr/>
          <a:lstStyle/>
          <a:p>
            <a:pPr eaLnBrk="1" hangingPunct="1"/>
            <a:r>
              <a:rPr lang="en-US" dirty="0" smtClean="0"/>
              <a:t>Frames</a:t>
            </a:r>
          </a:p>
        </p:txBody>
      </p:sp>
      <p:sp>
        <p:nvSpPr>
          <p:cNvPr id="58373" name="Rectangle 3"/>
          <p:cNvSpPr>
            <a:spLocks noGrp="1" noChangeArrowheads="1"/>
          </p:cNvSpPr>
          <p:nvPr>
            <p:ph type="body" idx="1"/>
          </p:nvPr>
        </p:nvSpPr>
        <p:spPr/>
        <p:txBody>
          <a:bodyPr/>
          <a:lstStyle/>
          <a:p>
            <a:pPr eaLnBrk="1" hangingPunct="1"/>
            <a:r>
              <a:rPr lang="en-US" dirty="0" smtClean="0"/>
              <a:t>At this level the slice is called a frame</a:t>
            </a:r>
          </a:p>
          <a:p>
            <a:pPr eaLnBrk="1" hangingPunct="1"/>
            <a:r>
              <a:rPr lang="en-US" dirty="0" smtClean="0"/>
              <a:t>There were once multiple types of Ethernet frames</a:t>
            </a:r>
          </a:p>
          <a:p>
            <a:pPr eaLnBrk="1" hangingPunct="1"/>
            <a:r>
              <a:rPr lang="en-US" dirty="0" smtClean="0"/>
              <a:t>Now there is only one commonly used</a:t>
            </a:r>
          </a:p>
          <a:p>
            <a:pPr eaLnBrk="1" hangingPunct="1"/>
            <a:r>
              <a:rPr lang="en-US" dirty="0" smtClean="0"/>
              <a:t>This is the Ethernet II frame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59395" name="Slide Number Placeholder 5"/>
          <p:cNvSpPr>
            <a:spLocks noGrp="1"/>
          </p:cNvSpPr>
          <p:nvPr>
            <p:ph type="sldNum" sz="quarter" idx="12"/>
          </p:nvPr>
        </p:nvSpPr>
        <p:spPr>
          <a:noFill/>
        </p:spPr>
        <p:txBody>
          <a:bodyPr/>
          <a:lstStyle/>
          <a:p>
            <a:fld id="{DF0B0762-4A56-4BCC-84CA-6B1799B63BA4}" type="slidenum">
              <a:rPr lang="en-US" smtClean="0"/>
              <a:pPr/>
              <a:t>51</a:t>
            </a:fld>
            <a:endParaRPr lang="en-US" dirty="0" smtClean="0"/>
          </a:p>
        </p:txBody>
      </p:sp>
      <p:sp>
        <p:nvSpPr>
          <p:cNvPr id="59396" name="Rectangle 2"/>
          <p:cNvSpPr>
            <a:spLocks noGrp="1" noChangeArrowheads="1"/>
          </p:cNvSpPr>
          <p:nvPr>
            <p:ph type="title"/>
          </p:nvPr>
        </p:nvSpPr>
        <p:spPr/>
        <p:txBody>
          <a:bodyPr/>
          <a:lstStyle/>
          <a:p>
            <a:pPr eaLnBrk="1" hangingPunct="1"/>
            <a:r>
              <a:rPr lang="en-US" dirty="0" smtClean="0"/>
              <a:t>Frames</a:t>
            </a:r>
          </a:p>
        </p:txBody>
      </p:sp>
      <p:sp>
        <p:nvSpPr>
          <p:cNvPr id="59397" name="Rectangle 3"/>
          <p:cNvSpPr>
            <a:spLocks noGrp="1" noChangeArrowheads="1"/>
          </p:cNvSpPr>
          <p:nvPr>
            <p:ph type="body" idx="1"/>
          </p:nvPr>
        </p:nvSpPr>
        <p:spPr/>
        <p:txBody>
          <a:bodyPr/>
          <a:lstStyle/>
          <a:p>
            <a:pPr eaLnBrk="1" hangingPunct="1"/>
            <a:r>
              <a:rPr lang="en-US" dirty="0" smtClean="0"/>
              <a:t>At one time there were four different Ethernet frame types out there</a:t>
            </a:r>
          </a:p>
          <a:p>
            <a:pPr eaLnBrk="1" hangingPunct="1"/>
            <a:r>
              <a:rPr lang="en-US" dirty="0" smtClean="0"/>
              <a:t>Novell will be referred to several times since they are the cause of much of this mess</a:t>
            </a:r>
          </a:p>
          <a:p>
            <a:pPr eaLnBrk="1" hangingPunct="1"/>
            <a:r>
              <a:rPr lang="en-US" dirty="0" smtClean="0"/>
              <a:t>The Ethernet frame types are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60419" name="Slide Number Placeholder 5"/>
          <p:cNvSpPr>
            <a:spLocks noGrp="1"/>
          </p:cNvSpPr>
          <p:nvPr>
            <p:ph type="sldNum" sz="quarter" idx="12"/>
          </p:nvPr>
        </p:nvSpPr>
        <p:spPr>
          <a:noFill/>
        </p:spPr>
        <p:txBody>
          <a:bodyPr/>
          <a:lstStyle/>
          <a:p>
            <a:fld id="{27753B17-6168-4B80-B66F-F5210FF10E42}" type="slidenum">
              <a:rPr lang="en-US" smtClean="0"/>
              <a:pPr/>
              <a:t>52</a:t>
            </a:fld>
            <a:endParaRPr lang="en-US" dirty="0" smtClean="0"/>
          </a:p>
        </p:txBody>
      </p:sp>
      <p:sp>
        <p:nvSpPr>
          <p:cNvPr id="60420" name="Rectangle 2"/>
          <p:cNvSpPr>
            <a:spLocks noGrp="1" noChangeArrowheads="1"/>
          </p:cNvSpPr>
          <p:nvPr>
            <p:ph type="title"/>
          </p:nvPr>
        </p:nvSpPr>
        <p:spPr/>
        <p:txBody>
          <a:bodyPr/>
          <a:lstStyle/>
          <a:p>
            <a:pPr eaLnBrk="1" hangingPunct="1">
              <a:lnSpc>
                <a:spcPct val="90000"/>
              </a:lnSpc>
            </a:pPr>
            <a:r>
              <a:rPr lang="en-US" dirty="0" smtClean="0"/>
              <a:t>Ethernet Frame Types</a:t>
            </a:r>
          </a:p>
        </p:txBody>
      </p:sp>
      <p:graphicFrame>
        <p:nvGraphicFramePr>
          <p:cNvPr id="160797" name="Group 29"/>
          <p:cNvGraphicFramePr>
            <a:graphicFrameLocks noGrp="1"/>
          </p:cNvGraphicFramePr>
          <p:nvPr>
            <p:ph type="tbl" idx="1"/>
          </p:nvPr>
        </p:nvGraphicFramePr>
        <p:xfrm>
          <a:off x="457200" y="1600200"/>
          <a:ext cx="8229600" cy="4648201"/>
        </p:xfrm>
        <a:graphic>
          <a:graphicData uri="http://schemas.openxmlformats.org/drawingml/2006/table">
            <a:tbl>
              <a:tblPr/>
              <a:tblGrid>
                <a:gridCol w="2743200"/>
                <a:gridCol w="2743200"/>
                <a:gridCol w="2743200"/>
              </a:tblGrid>
              <a:tr h="930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Common Name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Cisco 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Novell Name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8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Ethernet 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ARPA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Ethernet_II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0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802.3 Raw</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Novell Raw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Novell-Ether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Ethernet_802.3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8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IEEE 802.3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SAP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Ethernet_802.2</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0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IEEE 802.3 SNAP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SNAP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Ethernet_SNAP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61443" name="Slide Number Placeholder 5"/>
          <p:cNvSpPr>
            <a:spLocks noGrp="1"/>
          </p:cNvSpPr>
          <p:nvPr>
            <p:ph type="sldNum" sz="quarter" idx="12"/>
          </p:nvPr>
        </p:nvSpPr>
        <p:spPr>
          <a:noFill/>
        </p:spPr>
        <p:txBody>
          <a:bodyPr/>
          <a:lstStyle/>
          <a:p>
            <a:fld id="{B1CC8DE0-B94C-4DD3-8793-A561DED052B3}" type="slidenum">
              <a:rPr lang="en-US" smtClean="0"/>
              <a:pPr/>
              <a:t>53</a:t>
            </a:fld>
            <a:endParaRPr lang="en-US" dirty="0" smtClean="0"/>
          </a:p>
        </p:txBody>
      </p:sp>
      <p:sp>
        <p:nvSpPr>
          <p:cNvPr id="61444" name="Rectangle 2"/>
          <p:cNvSpPr>
            <a:spLocks noGrp="1" noChangeArrowheads="1"/>
          </p:cNvSpPr>
          <p:nvPr>
            <p:ph type="title"/>
          </p:nvPr>
        </p:nvSpPr>
        <p:spPr/>
        <p:txBody>
          <a:bodyPr/>
          <a:lstStyle/>
          <a:p>
            <a:pPr eaLnBrk="1" hangingPunct="1"/>
            <a:r>
              <a:rPr lang="en-US" dirty="0" smtClean="0"/>
              <a:t>Ethernet Frame Types</a:t>
            </a:r>
          </a:p>
        </p:txBody>
      </p:sp>
      <p:sp>
        <p:nvSpPr>
          <p:cNvPr id="61445" name="Rectangle 3"/>
          <p:cNvSpPr>
            <a:spLocks noGrp="1" noChangeArrowheads="1"/>
          </p:cNvSpPr>
          <p:nvPr>
            <p:ph type="body" idx="1"/>
          </p:nvPr>
        </p:nvSpPr>
        <p:spPr/>
        <p:txBody>
          <a:bodyPr/>
          <a:lstStyle/>
          <a:p>
            <a:pPr eaLnBrk="1" hangingPunct="1">
              <a:lnSpc>
                <a:spcPct val="90000"/>
              </a:lnSpc>
            </a:pPr>
            <a:r>
              <a:rPr lang="en-US" dirty="0" smtClean="0"/>
              <a:t>The background to this is</a:t>
            </a:r>
          </a:p>
          <a:p>
            <a:pPr lvl="1" eaLnBrk="1" hangingPunct="1">
              <a:lnSpc>
                <a:spcPct val="90000"/>
              </a:lnSpc>
            </a:pPr>
            <a:r>
              <a:rPr lang="en-US" dirty="0" smtClean="0"/>
              <a:t>In 1980 a consortium of companies consisting of DEC, Intel, and Xerox first released Ethernet for widespread use</a:t>
            </a:r>
          </a:p>
          <a:p>
            <a:pPr lvl="1" eaLnBrk="1" hangingPunct="1">
              <a:lnSpc>
                <a:spcPct val="90000"/>
              </a:lnSpc>
            </a:pPr>
            <a:r>
              <a:rPr lang="en-US" dirty="0" smtClean="0"/>
              <a:t>They used a frame format called Ethernet I</a:t>
            </a:r>
          </a:p>
          <a:p>
            <a:pPr lvl="1" eaLnBrk="1" hangingPunct="1">
              <a:lnSpc>
                <a:spcPct val="90000"/>
              </a:lnSpc>
            </a:pPr>
            <a:r>
              <a:rPr lang="en-US" dirty="0" smtClean="0"/>
              <a:t>In 1982 they released a new version of the Ethernet frame which they called Ethernet II</a:t>
            </a:r>
          </a:p>
          <a:p>
            <a:pPr lvl="1" eaLnBrk="1" hangingPunct="1">
              <a:lnSpc>
                <a:spcPct val="90000"/>
              </a:lnSpc>
            </a:pPr>
            <a:r>
              <a:rPr lang="en-US" dirty="0" smtClean="0"/>
              <a:t>Also in 1980 the IEEE meetings on developing a standards based version of Ethernet began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62467" name="Slide Number Placeholder 5"/>
          <p:cNvSpPr>
            <a:spLocks noGrp="1"/>
          </p:cNvSpPr>
          <p:nvPr>
            <p:ph type="sldNum" sz="quarter" idx="12"/>
          </p:nvPr>
        </p:nvSpPr>
        <p:spPr>
          <a:noFill/>
        </p:spPr>
        <p:txBody>
          <a:bodyPr/>
          <a:lstStyle/>
          <a:p>
            <a:fld id="{82909B36-C1A4-4A7D-A8D3-4E502881A918}" type="slidenum">
              <a:rPr lang="en-US" smtClean="0"/>
              <a:pPr/>
              <a:t>54</a:t>
            </a:fld>
            <a:endParaRPr lang="en-US" dirty="0" smtClean="0"/>
          </a:p>
        </p:txBody>
      </p:sp>
      <p:sp>
        <p:nvSpPr>
          <p:cNvPr id="62468" name="Rectangle 2"/>
          <p:cNvSpPr>
            <a:spLocks noGrp="1" noChangeArrowheads="1"/>
          </p:cNvSpPr>
          <p:nvPr>
            <p:ph type="title"/>
          </p:nvPr>
        </p:nvSpPr>
        <p:spPr/>
        <p:txBody>
          <a:bodyPr/>
          <a:lstStyle/>
          <a:p>
            <a:pPr eaLnBrk="1" hangingPunct="1"/>
            <a:r>
              <a:rPr lang="en-US" dirty="0" smtClean="0"/>
              <a:t>Ethernet Frame Types</a:t>
            </a:r>
          </a:p>
        </p:txBody>
      </p:sp>
      <p:sp>
        <p:nvSpPr>
          <p:cNvPr id="62469" name="Rectangle 3"/>
          <p:cNvSpPr>
            <a:spLocks noGrp="1" noChangeArrowheads="1"/>
          </p:cNvSpPr>
          <p:nvPr>
            <p:ph type="body" idx="1"/>
          </p:nvPr>
        </p:nvSpPr>
        <p:spPr/>
        <p:txBody>
          <a:bodyPr/>
          <a:lstStyle/>
          <a:p>
            <a:pPr lvl="1" eaLnBrk="1" hangingPunct="1">
              <a:lnSpc>
                <a:spcPct val="90000"/>
              </a:lnSpc>
            </a:pPr>
            <a:r>
              <a:rPr lang="en-US" dirty="0" smtClean="0"/>
              <a:t>In 1983, Novell NetWare was released, with a proprietary frame format based on a preliminary release of the 802.3 spec</a:t>
            </a:r>
          </a:p>
          <a:p>
            <a:pPr lvl="1" eaLnBrk="1" hangingPunct="1"/>
            <a:r>
              <a:rPr lang="en-US" dirty="0" smtClean="0"/>
              <a:t>Two years later, when the final version of the 802.3 spec was released, it had been modified to include the 802.2 LLC Header, making NetWare's proprietary format incompatible</a:t>
            </a:r>
          </a:p>
          <a:p>
            <a:pPr lvl="1" eaLnBrk="1" hangingPunct="1"/>
            <a:r>
              <a:rPr lang="en-US" dirty="0" smtClean="0"/>
              <a:t>Finally, the 802.3 SNAP format was created to address backwards compatibility issues between Version II and 802.3 Ethernet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63491" name="Slide Number Placeholder 5"/>
          <p:cNvSpPr>
            <a:spLocks noGrp="1"/>
          </p:cNvSpPr>
          <p:nvPr>
            <p:ph type="sldNum" sz="quarter" idx="12"/>
          </p:nvPr>
        </p:nvSpPr>
        <p:spPr>
          <a:noFill/>
        </p:spPr>
        <p:txBody>
          <a:bodyPr/>
          <a:lstStyle/>
          <a:p>
            <a:fld id="{BBBAEB22-EDF0-4B51-BBBE-DD0BD92FD78B}" type="slidenum">
              <a:rPr lang="en-US" smtClean="0"/>
              <a:pPr/>
              <a:t>55</a:t>
            </a:fld>
            <a:endParaRPr lang="en-US" dirty="0" smtClean="0"/>
          </a:p>
        </p:txBody>
      </p:sp>
      <p:sp>
        <p:nvSpPr>
          <p:cNvPr id="63492" name="Rectangle 2"/>
          <p:cNvSpPr>
            <a:spLocks noGrp="1" noChangeArrowheads="1"/>
          </p:cNvSpPr>
          <p:nvPr>
            <p:ph type="title"/>
          </p:nvPr>
        </p:nvSpPr>
        <p:spPr/>
        <p:txBody>
          <a:bodyPr/>
          <a:lstStyle/>
          <a:p>
            <a:pPr eaLnBrk="1" hangingPunct="1"/>
            <a:r>
              <a:rPr lang="en-US" dirty="0" smtClean="0"/>
              <a:t>Ethernet Frame Types</a:t>
            </a:r>
          </a:p>
        </p:txBody>
      </p:sp>
      <p:sp>
        <p:nvSpPr>
          <p:cNvPr id="63493" name="Rectangle 3"/>
          <p:cNvSpPr>
            <a:spLocks noGrp="1" noChangeArrowheads="1"/>
          </p:cNvSpPr>
          <p:nvPr>
            <p:ph type="body" idx="1"/>
          </p:nvPr>
        </p:nvSpPr>
        <p:spPr/>
        <p:txBody>
          <a:bodyPr/>
          <a:lstStyle/>
          <a:p>
            <a:pPr eaLnBrk="1" hangingPunct="1"/>
            <a:r>
              <a:rPr lang="en-US" dirty="0" smtClean="0"/>
              <a:t>Which one to use</a:t>
            </a:r>
          </a:p>
          <a:p>
            <a:pPr eaLnBrk="1" hangingPunct="1"/>
            <a:r>
              <a:rPr lang="en-US" dirty="0" smtClean="0"/>
              <a:t>Of the four, the one to use today is the frame commonly called Ethernet II or just Ethernet</a:t>
            </a:r>
          </a:p>
          <a:p>
            <a:pPr eaLnBrk="1" hangingPunct="1"/>
            <a:r>
              <a:rPr lang="en-US" dirty="0" smtClean="0"/>
              <a:t>This is the one we will look at in detail</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64515" name="Slide Number Placeholder 5"/>
          <p:cNvSpPr>
            <a:spLocks noGrp="1"/>
          </p:cNvSpPr>
          <p:nvPr>
            <p:ph type="sldNum" sz="quarter" idx="12"/>
          </p:nvPr>
        </p:nvSpPr>
        <p:spPr>
          <a:noFill/>
        </p:spPr>
        <p:txBody>
          <a:bodyPr/>
          <a:lstStyle/>
          <a:p>
            <a:fld id="{7E2A3960-6374-4BE9-800E-9B97EE70A31F}" type="slidenum">
              <a:rPr lang="en-US" smtClean="0"/>
              <a:pPr/>
              <a:t>56</a:t>
            </a:fld>
            <a:endParaRPr lang="en-US" dirty="0" smtClean="0"/>
          </a:p>
        </p:txBody>
      </p:sp>
      <p:sp>
        <p:nvSpPr>
          <p:cNvPr id="64516" name="Rectangle 2"/>
          <p:cNvSpPr>
            <a:spLocks noGrp="1" noChangeArrowheads="1"/>
          </p:cNvSpPr>
          <p:nvPr>
            <p:ph type="title"/>
          </p:nvPr>
        </p:nvSpPr>
        <p:spPr/>
        <p:txBody>
          <a:bodyPr/>
          <a:lstStyle/>
          <a:p>
            <a:pPr eaLnBrk="1" hangingPunct="1"/>
            <a:r>
              <a:rPr lang="en-US" altLang="en-US" dirty="0" smtClean="0"/>
              <a:t>Ethernet Frame Structures</a:t>
            </a:r>
          </a:p>
        </p:txBody>
      </p:sp>
      <p:pic>
        <p:nvPicPr>
          <p:cNvPr id="64517" name="Picture 3" descr="6_1_6a"/>
          <p:cNvPicPr>
            <a:picLocks noGrp="1" noChangeAspect="1" noChangeArrowheads="1"/>
          </p:cNvPicPr>
          <p:nvPr>
            <p:ph idx="1"/>
          </p:nvPr>
        </p:nvPicPr>
        <p:blipFill>
          <a:blip r:embed="rId2" cstate="print"/>
          <a:srcRect/>
          <a:stretch>
            <a:fillRect/>
          </a:stretch>
        </p:blipFill>
        <p:spPr>
          <a:xfrm>
            <a:off x="914400" y="1604963"/>
            <a:ext cx="7391400" cy="4338637"/>
          </a:xfr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65539" name="Slide Number Placeholder 5"/>
          <p:cNvSpPr>
            <a:spLocks noGrp="1"/>
          </p:cNvSpPr>
          <p:nvPr>
            <p:ph type="sldNum" sz="quarter" idx="12"/>
          </p:nvPr>
        </p:nvSpPr>
        <p:spPr>
          <a:noFill/>
        </p:spPr>
        <p:txBody>
          <a:bodyPr/>
          <a:lstStyle/>
          <a:p>
            <a:fld id="{DDD9A7D0-23AC-4756-9397-081C113ED668}" type="slidenum">
              <a:rPr lang="en-US" smtClean="0"/>
              <a:pPr/>
              <a:t>57</a:t>
            </a:fld>
            <a:endParaRPr lang="en-US" dirty="0" smtClean="0"/>
          </a:p>
        </p:txBody>
      </p:sp>
      <p:sp>
        <p:nvSpPr>
          <p:cNvPr id="65540" name="Rectangle 2"/>
          <p:cNvSpPr>
            <a:spLocks noGrp="1" noChangeArrowheads="1"/>
          </p:cNvSpPr>
          <p:nvPr>
            <p:ph type="title"/>
          </p:nvPr>
        </p:nvSpPr>
        <p:spPr/>
        <p:txBody>
          <a:bodyPr/>
          <a:lstStyle/>
          <a:p>
            <a:pPr eaLnBrk="1" hangingPunct="1"/>
            <a:r>
              <a:rPr lang="en-US" dirty="0" smtClean="0">
                <a:cs typeface="Arial" charset="0"/>
              </a:rPr>
              <a:t>Ethernet II Frame Format</a:t>
            </a:r>
          </a:p>
        </p:txBody>
      </p:sp>
      <p:graphicFrame>
        <p:nvGraphicFramePr>
          <p:cNvPr id="164894" name="Group 30"/>
          <p:cNvGraphicFramePr>
            <a:graphicFrameLocks noGrp="1"/>
          </p:cNvGraphicFramePr>
          <p:nvPr>
            <p:ph type="tbl" idx="1"/>
          </p:nvPr>
        </p:nvGraphicFramePr>
        <p:xfrm>
          <a:off x="2320925" y="1600200"/>
          <a:ext cx="4510088" cy="2959101"/>
        </p:xfrm>
        <a:graphic>
          <a:graphicData uri="http://schemas.openxmlformats.org/drawingml/2006/table">
            <a:tbl>
              <a:tblPr/>
              <a:tblGrid>
                <a:gridCol w="3238500"/>
                <a:gridCol w="1271588"/>
              </a:tblGrid>
              <a:tr h="422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Field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Bytes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Preamble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Destination Address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Source Address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Type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Data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46-1500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Frame Check Sequence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66563" name="Slide Number Placeholder 5"/>
          <p:cNvSpPr>
            <a:spLocks noGrp="1"/>
          </p:cNvSpPr>
          <p:nvPr>
            <p:ph type="sldNum" sz="quarter" idx="12"/>
          </p:nvPr>
        </p:nvSpPr>
        <p:spPr>
          <a:noFill/>
        </p:spPr>
        <p:txBody>
          <a:bodyPr/>
          <a:lstStyle/>
          <a:p>
            <a:fld id="{E22B9327-A886-45B4-AC93-6184BF32D8B5}" type="slidenum">
              <a:rPr lang="en-US" smtClean="0"/>
              <a:pPr/>
              <a:t>58</a:t>
            </a:fld>
            <a:endParaRPr lang="en-US" dirty="0" smtClean="0"/>
          </a:p>
        </p:txBody>
      </p:sp>
      <p:sp>
        <p:nvSpPr>
          <p:cNvPr id="66564" name="Rectangle 2"/>
          <p:cNvSpPr>
            <a:spLocks noGrp="1" noChangeArrowheads="1"/>
          </p:cNvSpPr>
          <p:nvPr>
            <p:ph type="title"/>
          </p:nvPr>
        </p:nvSpPr>
        <p:spPr/>
        <p:txBody>
          <a:bodyPr/>
          <a:lstStyle/>
          <a:p>
            <a:pPr eaLnBrk="1" hangingPunct="1"/>
            <a:r>
              <a:rPr lang="en-US" dirty="0" smtClean="0"/>
              <a:t>Ethernet II Frame Format</a:t>
            </a:r>
          </a:p>
        </p:txBody>
      </p:sp>
      <p:sp>
        <p:nvSpPr>
          <p:cNvPr id="66565" name="Rectangle 3"/>
          <p:cNvSpPr>
            <a:spLocks noGrp="1" noChangeArrowheads="1"/>
          </p:cNvSpPr>
          <p:nvPr>
            <p:ph type="body" idx="1"/>
          </p:nvPr>
        </p:nvSpPr>
        <p:spPr/>
        <p:txBody>
          <a:bodyPr/>
          <a:lstStyle/>
          <a:p>
            <a:pPr eaLnBrk="1" hangingPunct="1"/>
            <a:r>
              <a:rPr lang="en-US" dirty="0" smtClean="0"/>
              <a:t>Preamble</a:t>
            </a:r>
          </a:p>
          <a:p>
            <a:pPr lvl="1" eaLnBrk="1" hangingPunct="1"/>
            <a:r>
              <a:rPr lang="en-US" dirty="0" smtClean="0">
                <a:cs typeface="Times New Roman" pitchFamily="18" charset="0"/>
              </a:rPr>
              <a:t>This is a sequence of 7 bytes or 56 bits of alternating ones and zeros</a:t>
            </a:r>
          </a:p>
          <a:p>
            <a:pPr lvl="1" eaLnBrk="1" hangingPunct="1"/>
            <a:r>
              <a:rPr lang="en-US" dirty="0" smtClean="0">
                <a:cs typeface="Times New Roman" pitchFamily="18" charset="0"/>
              </a:rPr>
              <a:t>It is used for synchronization</a:t>
            </a:r>
          </a:p>
          <a:p>
            <a:pPr lvl="1" eaLnBrk="1" hangingPunct="1"/>
            <a:r>
              <a:rPr lang="en-US" dirty="0" smtClean="0">
                <a:cs typeface="Times New Roman" pitchFamily="18" charset="0"/>
              </a:rPr>
              <a:t>It gives components time to detect the signal, and be ready before the frame arrives</a:t>
            </a:r>
          </a:p>
          <a:p>
            <a:pPr lvl="1" eaLnBrk="1" hangingPunct="1"/>
            <a:r>
              <a:rPr lang="en-US" dirty="0" smtClean="0">
                <a:cs typeface="Times New Roman" pitchFamily="18" charset="0"/>
              </a:rPr>
              <a:t>It was set at this length because it originally took the equipment this long to sync up</a:t>
            </a:r>
          </a:p>
          <a:p>
            <a:pPr lvl="1" eaLnBrk="1" hangingPunct="1"/>
            <a:r>
              <a:rPr lang="en-US" dirty="0" smtClean="0">
                <a:cs typeface="Times New Roman" pitchFamily="18" charset="0"/>
              </a:rPr>
              <a:t>A preamble is not required for speeds above 10 Mbps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67587" name="Slide Number Placeholder 5"/>
          <p:cNvSpPr>
            <a:spLocks noGrp="1"/>
          </p:cNvSpPr>
          <p:nvPr>
            <p:ph type="sldNum" sz="quarter" idx="12"/>
          </p:nvPr>
        </p:nvSpPr>
        <p:spPr>
          <a:noFill/>
        </p:spPr>
        <p:txBody>
          <a:bodyPr/>
          <a:lstStyle/>
          <a:p>
            <a:fld id="{957E4CAC-5365-4933-8EA0-EE5B13484D23}" type="slidenum">
              <a:rPr lang="en-US" smtClean="0"/>
              <a:pPr/>
              <a:t>59</a:t>
            </a:fld>
            <a:endParaRPr lang="en-US" dirty="0" smtClean="0"/>
          </a:p>
        </p:txBody>
      </p:sp>
      <p:sp>
        <p:nvSpPr>
          <p:cNvPr id="67588" name="Rectangle 2"/>
          <p:cNvSpPr>
            <a:spLocks noGrp="1" noChangeArrowheads="1"/>
          </p:cNvSpPr>
          <p:nvPr>
            <p:ph type="title"/>
          </p:nvPr>
        </p:nvSpPr>
        <p:spPr/>
        <p:txBody>
          <a:bodyPr/>
          <a:lstStyle/>
          <a:p>
            <a:pPr eaLnBrk="1" hangingPunct="1"/>
            <a:r>
              <a:rPr lang="en-US" dirty="0" smtClean="0"/>
              <a:t>Ethernet II Frame Format</a:t>
            </a:r>
          </a:p>
        </p:txBody>
      </p:sp>
      <p:sp>
        <p:nvSpPr>
          <p:cNvPr id="67589" name="Rectangle 3"/>
          <p:cNvSpPr>
            <a:spLocks noGrp="1" noChangeArrowheads="1"/>
          </p:cNvSpPr>
          <p:nvPr>
            <p:ph type="body" idx="1"/>
          </p:nvPr>
        </p:nvSpPr>
        <p:spPr/>
        <p:txBody>
          <a:bodyPr/>
          <a:lstStyle/>
          <a:p>
            <a:pPr eaLnBrk="1" hangingPunct="1">
              <a:lnSpc>
                <a:spcPct val="90000"/>
              </a:lnSpc>
            </a:pPr>
            <a:r>
              <a:rPr lang="en-US" dirty="0" smtClean="0"/>
              <a:t>SFD - Start Frame Delimiter</a:t>
            </a:r>
          </a:p>
          <a:p>
            <a:pPr lvl="1" eaLnBrk="1" hangingPunct="1">
              <a:lnSpc>
                <a:spcPct val="90000"/>
              </a:lnSpc>
            </a:pPr>
            <a:r>
              <a:rPr lang="en-US" dirty="0" smtClean="0"/>
              <a:t>Also part of the preamble is a sequence of 1 byte or 8 bits having the bit configuration 10101011 that indicates the start of the frame</a:t>
            </a:r>
          </a:p>
          <a:p>
            <a:pPr eaLnBrk="1" hangingPunct="1">
              <a:lnSpc>
                <a:spcPct val="90000"/>
              </a:lnSpc>
            </a:pPr>
            <a:r>
              <a:rPr lang="en-US" dirty="0" smtClean="0"/>
              <a:t>Note the similarity of the bit pattern between the Preamble and the SFD</a:t>
            </a:r>
          </a:p>
          <a:p>
            <a:pPr eaLnBrk="1" hangingPunct="1">
              <a:lnSpc>
                <a:spcPct val="90000"/>
              </a:lnSpc>
            </a:pPr>
            <a:r>
              <a:rPr lang="en-US" dirty="0" smtClean="0"/>
              <a:t>The only difference is that the last two bits of the SFD are both 1’s</a:t>
            </a:r>
          </a:p>
          <a:p>
            <a:pPr eaLnBrk="1" hangingPunct="1">
              <a:lnSpc>
                <a:spcPct val="90000"/>
              </a:lnSpc>
            </a:pPr>
            <a:r>
              <a:rPr lang="en-US" dirty="0" smtClean="0"/>
              <a:t>Many people do not separate the Preamble and Start Frame Delimiter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a:t>
            </a:r>
            <a:endParaRPr lang="en-US" dirty="0"/>
          </a:p>
        </p:txBody>
      </p:sp>
      <p:sp>
        <p:nvSpPr>
          <p:cNvPr id="3" name="Content Placeholder 2"/>
          <p:cNvSpPr>
            <a:spLocks noGrp="1"/>
          </p:cNvSpPr>
          <p:nvPr>
            <p:ph idx="1"/>
          </p:nvPr>
        </p:nvSpPr>
        <p:spPr/>
        <p:txBody>
          <a:bodyPr/>
          <a:lstStyle/>
          <a:p>
            <a:r>
              <a:rPr lang="en-US" dirty="0" smtClean="0"/>
              <a:t>Ethernet lives at layers 1 and 2 of the OSI model</a:t>
            </a:r>
            <a:endParaRPr lang="en-US" dirty="0"/>
          </a:p>
        </p:txBody>
      </p:sp>
      <p:sp>
        <p:nvSpPr>
          <p:cNvPr id="4" name="Footer Placeholder 3"/>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68611" name="Slide Number Placeholder 5"/>
          <p:cNvSpPr>
            <a:spLocks noGrp="1"/>
          </p:cNvSpPr>
          <p:nvPr>
            <p:ph type="sldNum" sz="quarter" idx="12"/>
          </p:nvPr>
        </p:nvSpPr>
        <p:spPr>
          <a:noFill/>
        </p:spPr>
        <p:txBody>
          <a:bodyPr/>
          <a:lstStyle/>
          <a:p>
            <a:fld id="{BC5EB80D-E3F6-4860-B84E-B5E751A0EEB9}" type="slidenum">
              <a:rPr lang="en-US" smtClean="0"/>
              <a:pPr/>
              <a:t>60</a:t>
            </a:fld>
            <a:endParaRPr lang="en-US" dirty="0" smtClean="0"/>
          </a:p>
        </p:txBody>
      </p:sp>
      <p:sp>
        <p:nvSpPr>
          <p:cNvPr id="68612" name="Rectangle 2"/>
          <p:cNvSpPr>
            <a:spLocks noGrp="1" noChangeArrowheads="1"/>
          </p:cNvSpPr>
          <p:nvPr>
            <p:ph type="title"/>
          </p:nvPr>
        </p:nvSpPr>
        <p:spPr/>
        <p:txBody>
          <a:bodyPr/>
          <a:lstStyle/>
          <a:p>
            <a:pPr eaLnBrk="1" hangingPunct="1"/>
            <a:r>
              <a:rPr lang="en-US" dirty="0" smtClean="0"/>
              <a:t>Ethernet II Frame Format</a:t>
            </a:r>
          </a:p>
        </p:txBody>
      </p:sp>
      <p:sp>
        <p:nvSpPr>
          <p:cNvPr id="68613" name="Rectangle 3"/>
          <p:cNvSpPr>
            <a:spLocks noGrp="1" noChangeArrowheads="1"/>
          </p:cNvSpPr>
          <p:nvPr>
            <p:ph type="body" idx="1"/>
          </p:nvPr>
        </p:nvSpPr>
        <p:spPr/>
        <p:txBody>
          <a:bodyPr/>
          <a:lstStyle/>
          <a:p>
            <a:pPr eaLnBrk="1" hangingPunct="1">
              <a:lnSpc>
                <a:spcPct val="90000"/>
              </a:lnSpc>
            </a:pPr>
            <a:r>
              <a:rPr lang="en-US" dirty="0" smtClean="0"/>
              <a:t>They consider it to all be the preamble</a:t>
            </a:r>
          </a:p>
          <a:p>
            <a:pPr eaLnBrk="1" hangingPunct="1"/>
            <a:r>
              <a:rPr lang="en-US" dirty="0" smtClean="0"/>
              <a:t>Because it takes a station an unknowable amount of time to lock on, it does not know how many bits of the Preamble have gone by</a:t>
            </a:r>
          </a:p>
          <a:p>
            <a:pPr eaLnBrk="1" hangingPunct="1"/>
            <a:r>
              <a:rPr lang="en-US" dirty="0" smtClean="0"/>
              <a:t>For this reason, it is said that the Preamble is lost in the synching up process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69635" name="Slide Number Placeholder 5"/>
          <p:cNvSpPr>
            <a:spLocks noGrp="1"/>
          </p:cNvSpPr>
          <p:nvPr>
            <p:ph type="sldNum" sz="quarter" idx="12"/>
          </p:nvPr>
        </p:nvSpPr>
        <p:spPr>
          <a:noFill/>
        </p:spPr>
        <p:txBody>
          <a:bodyPr/>
          <a:lstStyle/>
          <a:p>
            <a:fld id="{F71D5379-A346-403C-8DA6-BDFD058D663E}" type="slidenum">
              <a:rPr lang="en-US" smtClean="0"/>
              <a:pPr/>
              <a:t>61</a:t>
            </a:fld>
            <a:endParaRPr lang="en-US" dirty="0" smtClean="0"/>
          </a:p>
        </p:txBody>
      </p:sp>
      <p:sp>
        <p:nvSpPr>
          <p:cNvPr id="69636" name="Rectangle 2"/>
          <p:cNvSpPr>
            <a:spLocks noGrp="1" noChangeArrowheads="1"/>
          </p:cNvSpPr>
          <p:nvPr>
            <p:ph type="title"/>
          </p:nvPr>
        </p:nvSpPr>
        <p:spPr/>
        <p:txBody>
          <a:bodyPr/>
          <a:lstStyle/>
          <a:p>
            <a:pPr eaLnBrk="1" hangingPunct="1"/>
            <a:r>
              <a:rPr lang="en-US" dirty="0" smtClean="0"/>
              <a:t>Ethernet II Frame Format</a:t>
            </a:r>
          </a:p>
        </p:txBody>
      </p:sp>
      <p:sp>
        <p:nvSpPr>
          <p:cNvPr id="69637" name="Rectangle 3"/>
          <p:cNvSpPr>
            <a:spLocks noGrp="1" noChangeArrowheads="1"/>
          </p:cNvSpPr>
          <p:nvPr>
            <p:ph type="body" idx="1"/>
          </p:nvPr>
        </p:nvSpPr>
        <p:spPr/>
        <p:txBody>
          <a:bodyPr/>
          <a:lstStyle/>
          <a:p>
            <a:pPr eaLnBrk="1" hangingPunct="1"/>
            <a:r>
              <a:rPr lang="en-US" dirty="0" smtClean="0"/>
              <a:t>As such no part of the Preamble ever enters the NIC’s buffer</a:t>
            </a:r>
          </a:p>
          <a:p>
            <a:pPr eaLnBrk="1" hangingPunct="1"/>
            <a:r>
              <a:rPr lang="en-US" dirty="0" smtClean="0"/>
              <a:t>This is why the size of the Preamble/SFD is excluded when the minimum and maximum Ethernet frame sizes are discussed</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70659" name="Slide Number Placeholder 5"/>
          <p:cNvSpPr>
            <a:spLocks noGrp="1"/>
          </p:cNvSpPr>
          <p:nvPr>
            <p:ph type="sldNum" sz="quarter" idx="12"/>
          </p:nvPr>
        </p:nvSpPr>
        <p:spPr>
          <a:noFill/>
        </p:spPr>
        <p:txBody>
          <a:bodyPr/>
          <a:lstStyle/>
          <a:p>
            <a:fld id="{F0CE440C-4041-4F2B-B7E6-2408F259C022}" type="slidenum">
              <a:rPr lang="en-US" smtClean="0"/>
              <a:pPr/>
              <a:t>62</a:t>
            </a:fld>
            <a:endParaRPr lang="en-US" dirty="0" smtClean="0"/>
          </a:p>
        </p:txBody>
      </p:sp>
      <p:sp>
        <p:nvSpPr>
          <p:cNvPr id="70660" name="Rectangle 2"/>
          <p:cNvSpPr>
            <a:spLocks noGrp="1" noChangeArrowheads="1"/>
          </p:cNvSpPr>
          <p:nvPr>
            <p:ph type="title"/>
          </p:nvPr>
        </p:nvSpPr>
        <p:spPr/>
        <p:txBody>
          <a:bodyPr/>
          <a:lstStyle/>
          <a:p>
            <a:pPr eaLnBrk="1" hangingPunct="1"/>
            <a:r>
              <a:rPr lang="en-US" dirty="0" smtClean="0"/>
              <a:t>Ethernet II Frame Format</a:t>
            </a:r>
          </a:p>
        </p:txBody>
      </p:sp>
      <p:sp>
        <p:nvSpPr>
          <p:cNvPr id="70661" name="Rectangle 3"/>
          <p:cNvSpPr>
            <a:spLocks noGrp="1" noChangeArrowheads="1"/>
          </p:cNvSpPr>
          <p:nvPr>
            <p:ph type="body" idx="1"/>
          </p:nvPr>
        </p:nvSpPr>
        <p:spPr/>
        <p:txBody>
          <a:bodyPr/>
          <a:lstStyle/>
          <a:p>
            <a:pPr eaLnBrk="1" hangingPunct="1"/>
            <a:r>
              <a:rPr lang="en-US" dirty="0" smtClean="0"/>
              <a:t>Destination Address</a:t>
            </a:r>
          </a:p>
          <a:p>
            <a:pPr lvl="1" eaLnBrk="1" hangingPunct="1"/>
            <a:r>
              <a:rPr lang="en-US" dirty="0" smtClean="0">
                <a:cs typeface="Times New Roman" pitchFamily="18" charset="0"/>
              </a:rPr>
              <a:t>This is the MAC address of the station the message is for</a:t>
            </a:r>
          </a:p>
          <a:p>
            <a:pPr lvl="1" eaLnBrk="1" hangingPunct="1"/>
            <a:r>
              <a:rPr lang="en-US" dirty="0" smtClean="0">
                <a:cs typeface="Times New Roman" pitchFamily="18" charset="0"/>
              </a:rPr>
              <a:t>This address may specify either an individual address destined for a single station, a multicast address destined for a group of stations, or an address of all 1s bits that refers to all stations on the LAN and is called a broadcast address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71683" name="Slide Number Placeholder 5"/>
          <p:cNvSpPr>
            <a:spLocks noGrp="1"/>
          </p:cNvSpPr>
          <p:nvPr>
            <p:ph type="sldNum" sz="quarter" idx="12"/>
          </p:nvPr>
        </p:nvSpPr>
        <p:spPr>
          <a:noFill/>
        </p:spPr>
        <p:txBody>
          <a:bodyPr/>
          <a:lstStyle/>
          <a:p>
            <a:fld id="{8B2C3196-5C49-43DF-AC0C-0103ED76BA19}" type="slidenum">
              <a:rPr lang="en-US" smtClean="0"/>
              <a:pPr/>
              <a:t>63</a:t>
            </a:fld>
            <a:endParaRPr lang="en-US" dirty="0" smtClean="0"/>
          </a:p>
        </p:txBody>
      </p:sp>
      <p:sp>
        <p:nvSpPr>
          <p:cNvPr id="71684" name="Rectangle 2"/>
          <p:cNvSpPr>
            <a:spLocks noGrp="1" noChangeArrowheads="1"/>
          </p:cNvSpPr>
          <p:nvPr>
            <p:ph type="title"/>
          </p:nvPr>
        </p:nvSpPr>
        <p:spPr/>
        <p:txBody>
          <a:bodyPr/>
          <a:lstStyle/>
          <a:p>
            <a:pPr eaLnBrk="1" hangingPunct="1"/>
            <a:r>
              <a:rPr lang="en-US" dirty="0" smtClean="0"/>
              <a:t>Ethernet II Frame Format</a:t>
            </a:r>
          </a:p>
        </p:txBody>
      </p:sp>
      <p:sp>
        <p:nvSpPr>
          <p:cNvPr id="71685" name="Rectangle 3"/>
          <p:cNvSpPr>
            <a:spLocks noGrp="1" noChangeArrowheads="1"/>
          </p:cNvSpPr>
          <p:nvPr>
            <p:ph type="body" idx="1"/>
          </p:nvPr>
        </p:nvSpPr>
        <p:spPr/>
        <p:txBody>
          <a:bodyPr/>
          <a:lstStyle/>
          <a:p>
            <a:pPr eaLnBrk="1" hangingPunct="1"/>
            <a:r>
              <a:rPr lang="en-US" dirty="0" smtClean="0"/>
              <a:t>Source Address</a:t>
            </a:r>
          </a:p>
          <a:p>
            <a:pPr lvl="1" eaLnBrk="1" hangingPunct="1"/>
            <a:r>
              <a:rPr lang="en-US" dirty="0" smtClean="0"/>
              <a:t>This is the MAC address of the sending station</a:t>
            </a:r>
          </a:p>
          <a:p>
            <a:pPr eaLnBrk="1" hangingPunct="1"/>
            <a:r>
              <a:rPr lang="en-US" dirty="0" smtClean="0"/>
              <a:t>Type</a:t>
            </a:r>
          </a:p>
          <a:p>
            <a:pPr lvl="1" eaLnBrk="1" hangingPunct="1"/>
            <a:r>
              <a:rPr lang="en-US" dirty="0" smtClean="0">
                <a:cs typeface="Arial" charset="0"/>
              </a:rPr>
              <a:t>Type indicates the protocol type that the frame is for at the network layer, such as</a:t>
            </a:r>
          </a:p>
          <a:p>
            <a:pPr lvl="2" eaLnBrk="1" hangingPunct="1"/>
            <a:r>
              <a:rPr lang="en-US" dirty="0" smtClean="0"/>
              <a:t>0800 for TCP/IP</a:t>
            </a:r>
          </a:p>
          <a:p>
            <a:pPr lvl="2" eaLnBrk="1" hangingPunct="1"/>
            <a:r>
              <a:rPr lang="en-US" dirty="0" smtClean="0"/>
              <a:t>8137 for IPX</a:t>
            </a:r>
          </a:p>
          <a:p>
            <a:pPr lvl="1" eaLnBrk="1" hangingPunct="1"/>
            <a:r>
              <a:rPr lang="en-US" dirty="0" smtClean="0"/>
              <a:t>These are hexadecimal numbers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72707" name="Slide Number Placeholder 5"/>
          <p:cNvSpPr>
            <a:spLocks noGrp="1"/>
          </p:cNvSpPr>
          <p:nvPr>
            <p:ph type="sldNum" sz="quarter" idx="12"/>
          </p:nvPr>
        </p:nvSpPr>
        <p:spPr>
          <a:noFill/>
        </p:spPr>
        <p:txBody>
          <a:bodyPr/>
          <a:lstStyle/>
          <a:p>
            <a:fld id="{65C14407-BDBA-4BDF-90C3-796306927D8F}" type="slidenum">
              <a:rPr lang="en-US" smtClean="0"/>
              <a:pPr/>
              <a:t>64</a:t>
            </a:fld>
            <a:endParaRPr lang="en-US" dirty="0" smtClean="0"/>
          </a:p>
        </p:txBody>
      </p:sp>
      <p:sp>
        <p:nvSpPr>
          <p:cNvPr id="72708" name="Rectangle 2"/>
          <p:cNvSpPr>
            <a:spLocks noGrp="1" noChangeArrowheads="1"/>
          </p:cNvSpPr>
          <p:nvPr>
            <p:ph type="title"/>
          </p:nvPr>
        </p:nvSpPr>
        <p:spPr/>
        <p:txBody>
          <a:bodyPr/>
          <a:lstStyle/>
          <a:p>
            <a:pPr eaLnBrk="1" hangingPunct="1"/>
            <a:r>
              <a:rPr lang="en-US" dirty="0" smtClean="0"/>
              <a:t>Ethernet II Frame Format</a:t>
            </a:r>
          </a:p>
        </p:txBody>
      </p:sp>
      <p:sp>
        <p:nvSpPr>
          <p:cNvPr id="72709" name="Rectangle 3"/>
          <p:cNvSpPr>
            <a:spLocks noGrp="1" noChangeArrowheads="1"/>
          </p:cNvSpPr>
          <p:nvPr>
            <p:ph type="body" idx="1"/>
          </p:nvPr>
        </p:nvSpPr>
        <p:spPr/>
        <p:txBody>
          <a:bodyPr/>
          <a:lstStyle/>
          <a:p>
            <a:pPr eaLnBrk="1" hangingPunct="1"/>
            <a:r>
              <a:rPr lang="en-US" dirty="0" smtClean="0"/>
              <a:t>Data</a:t>
            </a:r>
          </a:p>
          <a:p>
            <a:pPr lvl="1" eaLnBrk="1" hangingPunct="1"/>
            <a:r>
              <a:rPr lang="en-US" dirty="0" smtClean="0">
                <a:cs typeface="Arial" charset="0"/>
              </a:rPr>
              <a:t>This is the important stuff and has a maximum size of 1500 bytes</a:t>
            </a:r>
          </a:p>
          <a:p>
            <a:pPr lvl="1" eaLnBrk="1" hangingPunct="1"/>
            <a:r>
              <a:rPr lang="en-US" dirty="0" smtClean="0">
                <a:cs typeface="Arial" charset="0"/>
              </a:rPr>
              <a:t>If the size is less than 46 bytes,</a:t>
            </a:r>
            <a:r>
              <a:rPr lang="en-US" dirty="0" smtClean="0">
                <a:cs typeface="Times New Roman" pitchFamily="18" charset="0"/>
              </a:rPr>
              <a:t> then bytes are placed in the Pad field to bring the frame length up to at least 64 bytes</a:t>
            </a:r>
          </a:p>
          <a:p>
            <a:pPr lvl="1" eaLnBrk="1" hangingPunct="1"/>
            <a:r>
              <a:rPr lang="en-US" dirty="0" smtClean="0">
                <a:cs typeface="Times New Roman" pitchFamily="18" charset="0"/>
              </a:rPr>
              <a:t>What goes into this data area is the original message and the headers placed in front of that message at each of those layers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73731" name="Slide Number Placeholder 5"/>
          <p:cNvSpPr>
            <a:spLocks noGrp="1"/>
          </p:cNvSpPr>
          <p:nvPr>
            <p:ph type="sldNum" sz="quarter" idx="12"/>
          </p:nvPr>
        </p:nvSpPr>
        <p:spPr>
          <a:noFill/>
        </p:spPr>
        <p:txBody>
          <a:bodyPr/>
          <a:lstStyle/>
          <a:p>
            <a:fld id="{C49244D1-187E-4CBB-81C3-98549B419554}" type="slidenum">
              <a:rPr lang="en-US" smtClean="0"/>
              <a:pPr/>
              <a:t>65</a:t>
            </a:fld>
            <a:endParaRPr lang="en-US" dirty="0" smtClean="0"/>
          </a:p>
        </p:txBody>
      </p:sp>
      <p:sp>
        <p:nvSpPr>
          <p:cNvPr id="73732" name="Rectangle 2"/>
          <p:cNvSpPr>
            <a:spLocks noGrp="1" noChangeArrowheads="1"/>
          </p:cNvSpPr>
          <p:nvPr>
            <p:ph type="title"/>
          </p:nvPr>
        </p:nvSpPr>
        <p:spPr/>
        <p:txBody>
          <a:bodyPr/>
          <a:lstStyle/>
          <a:p>
            <a:pPr eaLnBrk="1" hangingPunct="1"/>
            <a:r>
              <a:rPr lang="en-US" dirty="0" smtClean="0">
                <a:cs typeface="Arial" charset="0"/>
              </a:rPr>
              <a:t>Ethernet II Frame Format</a:t>
            </a:r>
          </a:p>
        </p:txBody>
      </p:sp>
      <p:sp>
        <p:nvSpPr>
          <p:cNvPr id="73733" name="Rectangle 3"/>
          <p:cNvSpPr>
            <a:spLocks noGrp="1" noChangeArrowheads="1"/>
          </p:cNvSpPr>
          <p:nvPr>
            <p:ph type="body" idx="1"/>
          </p:nvPr>
        </p:nvSpPr>
        <p:spPr/>
        <p:txBody>
          <a:bodyPr/>
          <a:lstStyle/>
          <a:p>
            <a:pPr eaLnBrk="1" hangingPunct="1"/>
            <a:r>
              <a:rPr lang="en-US" dirty="0" smtClean="0">
                <a:cs typeface="Arial" charset="0"/>
              </a:rPr>
              <a:t>CRC - Frame Check Sequence</a:t>
            </a:r>
          </a:p>
          <a:p>
            <a:pPr lvl="1" eaLnBrk="1" hangingPunct="1"/>
            <a:r>
              <a:rPr lang="en-US" dirty="0" smtClean="0">
                <a:cs typeface="Arial" charset="0"/>
              </a:rPr>
              <a:t>This is used for error checking</a:t>
            </a:r>
          </a:p>
          <a:p>
            <a:pPr lvl="1" eaLnBrk="1" hangingPunct="1"/>
            <a:r>
              <a:rPr lang="en-US" dirty="0" smtClean="0">
                <a:cs typeface="Arial" charset="0"/>
              </a:rPr>
              <a:t>When the source station assembles a MAC frame, it performs a CRC calculation on all the bits in the frame from the Destination MAC Address through the Pad fields</a:t>
            </a:r>
          </a:p>
          <a:p>
            <a:pPr lvl="1" eaLnBrk="1" hangingPunct="1"/>
            <a:r>
              <a:rPr lang="en-US" dirty="0" smtClean="0">
                <a:cs typeface="Arial" charset="0"/>
              </a:rPr>
              <a:t>The source station stores the value in this field and transmits it as part of the frame</a:t>
            </a:r>
          </a:p>
          <a:p>
            <a:pPr lvl="1" eaLnBrk="1" hangingPunct="1"/>
            <a:r>
              <a:rPr lang="en-US" dirty="0" smtClean="0">
                <a:cs typeface="Arial" charset="0"/>
              </a:rPr>
              <a:t>When the frame is received by the destination station, it performs an identical check</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74755" name="Slide Number Placeholder 5"/>
          <p:cNvSpPr>
            <a:spLocks noGrp="1"/>
          </p:cNvSpPr>
          <p:nvPr>
            <p:ph type="sldNum" sz="quarter" idx="12"/>
          </p:nvPr>
        </p:nvSpPr>
        <p:spPr>
          <a:noFill/>
        </p:spPr>
        <p:txBody>
          <a:bodyPr/>
          <a:lstStyle/>
          <a:p>
            <a:fld id="{177A8ECD-F588-43BC-B756-662C95453A28}" type="slidenum">
              <a:rPr lang="en-US" smtClean="0"/>
              <a:pPr/>
              <a:t>66</a:t>
            </a:fld>
            <a:endParaRPr lang="en-US" dirty="0" smtClean="0"/>
          </a:p>
        </p:txBody>
      </p:sp>
      <p:sp>
        <p:nvSpPr>
          <p:cNvPr id="74756" name="Rectangle 2"/>
          <p:cNvSpPr>
            <a:spLocks noGrp="1" noChangeArrowheads="1"/>
          </p:cNvSpPr>
          <p:nvPr>
            <p:ph type="title"/>
          </p:nvPr>
        </p:nvSpPr>
        <p:spPr/>
        <p:txBody>
          <a:bodyPr/>
          <a:lstStyle/>
          <a:p>
            <a:pPr eaLnBrk="1" hangingPunct="1"/>
            <a:r>
              <a:rPr lang="en-US" dirty="0" smtClean="0">
                <a:cs typeface="Arial" charset="0"/>
              </a:rPr>
              <a:t>Ethernet II Frame Format</a:t>
            </a:r>
          </a:p>
        </p:txBody>
      </p:sp>
      <p:sp>
        <p:nvSpPr>
          <p:cNvPr id="74757" name="Rectangle 3"/>
          <p:cNvSpPr>
            <a:spLocks noGrp="1" noChangeArrowheads="1"/>
          </p:cNvSpPr>
          <p:nvPr>
            <p:ph type="body" idx="1"/>
          </p:nvPr>
        </p:nvSpPr>
        <p:spPr/>
        <p:txBody>
          <a:bodyPr/>
          <a:lstStyle/>
          <a:p>
            <a:pPr lvl="1" eaLnBrk="1" hangingPunct="1"/>
            <a:r>
              <a:rPr lang="en-US" dirty="0" smtClean="0">
                <a:cs typeface="Arial" charset="0"/>
              </a:rPr>
              <a:t>If the calculated value does not match the value in this field, the destination station assumes an error has occurred during transmission and discards the frame</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a:t>
            </a:r>
            <a:endParaRPr lang="en-US" dirty="0"/>
          </a:p>
        </p:txBody>
      </p:sp>
      <p:sp>
        <p:nvSpPr>
          <p:cNvPr id="3" name="Content Placeholder 2"/>
          <p:cNvSpPr>
            <a:spLocks noGrp="1"/>
          </p:cNvSpPr>
          <p:nvPr>
            <p:ph idx="1"/>
          </p:nvPr>
        </p:nvSpPr>
        <p:spPr/>
        <p:txBody>
          <a:bodyPr/>
          <a:lstStyle/>
          <a:p>
            <a:r>
              <a:rPr lang="en-US" dirty="0" smtClean="0"/>
              <a:t>Start Wireshark</a:t>
            </a:r>
          </a:p>
          <a:p>
            <a:r>
              <a:rPr lang="en-US" dirty="0" smtClean="0"/>
              <a:t>Capture and examine some frames</a:t>
            </a:r>
            <a:endParaRPr lang="en-US" dirty="0"/>
          </a:p>
        </p:txBody>
      </p:sp>
      <p:sp>
        <p:nvSpPr>
          <p:cNvPr id="4" name="Footer Placeholder 3"/>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67</a:t>
            </a:fld>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Ethernet II Frame</a:t>
            </a:r>
            <a:r>
              <a:rPr lang="en-US" baseline="0" dirty="0" smtClean="0"/>
              <a:t> Size</a:t>
            </a:r>
            <a:endParaRPr lang="en-US" dirty="0"/>
          </a:p>
        </p:txBody>
      </p:sp>
      <p:sp>
        <p:nvSpPr>
          <p:cNvPr id="3" name="Content Placeholder 2"/>
          <p:cNvSpPr>
            <a:spLocks noGrp="1"/>
          </p:cNvSpPr>
          <p:nvPr>
            <p:ph idx="1"/>
          </p:nvPr>
        </p:nvSpPr>
        <p:spPr/>
        <p:txBody>
          <a:bodyPr/>
          <a:lstStyle/>
          <a:p>
            <a:pPr eaLnBrk="1" hangingPunct="1"/>
            <a:r>
              <a:rPr lang="en-US" dirty="0" smtClean="0">
                <a:cs typeface="Times New Roman" pitchFamily="18" charset="0"/>
              </a:rPr>
              <a:t>The original Ethernet standards defined the minimum frame size as 64 bytes or 512 bits and the maximum as 1518 bytes</a:t>
            </a:r>
          </a:p>
          <a:p>
            <a:pPr eaLnBrk="1" hangingPunct="1"/>
            <a:r>
              <a:rPr lang="en-US" dirty="0" smtClean="0">
                <a:cs typeface="Times New Roman" pitchFamily="18" charset="0"/>
              </a:rPr>
              <a:t>This includes all bytes from the Destination MAC Address field through the Frame Check Sequence field</a:t>
            </a:r>
          </a:p>
        </p:txBody>
      </p:sp>
      <p:sp>
        <p:nvSpPr>
          <p:cNvPr id="4" name="Footer Placeholder 3"/>
          <p:cNvSpPr>
            <a:spLocks noGrp="1"/>
          </p:cNvSpPr>
          <p:nvPr>
            <p:ph type="ftr" sz="quarter" idx="11"/>
          </p:nvPr>
        </p:nvSpPr>
        <p:spPr/>
        <p:txBody>
          <a:bodyPr/>
          <a:lstStyle/>
          <a:p>
            <a:r>
              <a:rPr lang="en-US" smtClean="0"/>
              <a:t>Copyright 2008-2012 Kenneth M. Chipps Ph.D. www.chipps.com</a:t>
            </a:r>
            <a:endParaRPr lang="en-US" dirty="0"/>
          </a:p>
        </p:txBody>
      </p:sp>
      <p:sp>
        <p:nvSpPr>
          <p:cNvPr id="5" name="Slide Number Placeholder 4"/>
          <p:cNvSpPr>
            <a:spLocks noGrp="1"/>
          </p:cNvSpPr>
          <p:nvPr>
            <p:ph type="sldNum" sz="quarter" idx="12"/>
          </p:nvPr>
        </p:nvSpPr>
        <p:spPr/>
        <p:txBody>
          <a:bodyPr/>
          <a:lstStyle/>
          <a:p>
            <a:fld id="{FF96C0FA-79EC-4E5A-9F52-AB320C5220A0}" type="slidenum">
              <a:rPr lang="en-US" smtClean="0"/>
              <a:pPr/>
              <a:t>68</a:t>
            </a:fld>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oter Placeholder 4"/>
          <p:cNvSpPr>
            <a:spLocks noGrp="1"/>
          </p:cNvSpPr>
          <p:nvPr>
            <p:ph type="ftr" sz="quarter" idx="11"/>
          </p:nvPr>
        </p:nvSpPr>
        <p:spPr>
          <a:noFill/>
        </p:spPr>
        <p:txBody>
          <a:bodyPr/>
          <a:lstStyle/>
          <a:p>
            <a:r>
              <a:rPr lang="en-US" smtClean="0"/>
              <a:t>Copyright 2008-2012 Kenneth M. Chipps Ph.D. www.chipps.com</a:t>
            </a:r>
          </a:p>
        </p:txBody>
      </p:sp>
      <p:sp>
        <p:nvSpPr>
          <p:cNvPr id="76803" name="Slide Number Placeholder 5"/>
          <p:cNvSpPr>
            <a:spLocks noGrp="1"/>
          </p:cNvSpPr>
          <p:nvPr>
            <p:ph type="sldNum" sz="quarter" idx="12"/>
          </p:nvPr>
        </p:nvSpPr>
        <p:spPr>
          <a:noFill/>
        </p:spPr>
        <p:txBody>
          <a:bodyPr/>
          <a:lstStyle/>
          <a:p>
            <a:fld id="{E7F31967-078C-492B-9448-D42A22FA476E}" type="slidenum">
              <a:rPr lang="en-US" smtClean="0"/>
              <a:pPr/>
              <a:t>69</a:t>
            </a:fld>
            <a:endParaRPr lang="en-US" smtClean="0"/>
          </a:p>
        </p:txBody>
      </p:sp>
      <p:sp>
        <p:nvSpPr>
          <p:cNvPr id="76804" name="Rectangle 2"/>
          <p:cNvSpPr>
            <a:spLocks noGrp="1" noChangeArrowheads="1"/>
          </p:cNvSpPr>
          <p:nvPr>
            <p:ph type="title"/>
          </p:nvPr>
        </p:nvSpPr>
        <p:spPr/>
        <p:txBody>
          <a:bodyPr/>
          <a:lstStyle/>
          <a:p>
            <a:pPr eaLnBrk="1" hangingPunct="1"/>
            <a:r>
              <a:rPr lang="en-US" dirty="0" smtClean="0">
                <a:cs typeface="Arial" charset="0"/>
              </a:rPr>
              <a:t>Ethernet</a:t>
            </a:r>
            <a:r>
              <a:rPr lang="en-US" baseline="0" dirty="0" smtClean="0">
                <a:cs typeface="Arial" charset="0"/>
              </a:rPr>
              <a:t> II Frame Size</a:t>
            </a:r>
            <a:endParaRPr lang="en-US" dirty="0" smtClean="0">
              <a:cs typeface="Arial" charset="0"/>
            </a:endParaRPr>
          </a:p>
        </p:txBody>
      </p:sp>
      <p:sp>
        <p:nvSpPr>
          <p:cNvPr id="76805" name="Rectangle 3"/>
          <p:cNvSpPr>
            <a:spLocks noGrp="1" noChangeArrowheads="1"/>
          </p:cNvSpPr>
          <p:nvPr>
            <p:ph type="body" idx="1"/>
          </p:nvPr>
        </p:nvSpPr>
        <p:spPr/>
        <p:txBody>
          <a:bodyPr/>
          <a:lstStyle/>
          <a:p>
            <a:pPr eaLnBrk="1" hangingPunct="1"/>
            <a:r>
              <a:rPr lang="en-US" dirty="0" smtClean="0">
                <a:cs typeface="Times New Roman" pitchFamily="18" charset="0"/>
              </a:rPr>
              <a:t>Recall the Preamble and Start Frame Delimiter fields are not included when quoting the size of a frame</a:t>
            </a:r>
          </a:p>
          <a:p>
            <a:pPr eaLnBrk="1" hangingPunct="1"/>
            <a:r>
              <a:rPr lang="en-US" dirty="0" smtClean="0">
                <a:cs typeface="Times New Roman" pitchFamily="18" charset="0"/>
              </a:rPr>
              <a:t>So without the preamble and SFD</a:t>
            </a:r>
          </a:p>
          <a:p>
            <a:pPr lvl="1" eaLnBrk="1" hangingPunct="1"/>
            <a:r>
              <a:rPr lang="en-US" dirty="0" smtClean="0">
                <a:cs typeface="Times New Roman" pitchFamily="18" charset="0"/>
              </a:rPr>
              <a:t>64 to 1518 bytes</a:t>
            </a:r>
          </a:p>
          <a:p>
            <a:pPr eaLnBrk="1" hangingPunct="1"/>
            <a:r>
              <a:rPr lang="en-US" dirty="0" smtClean="0">
                <a:cs typeface="Times New Roman" pitchFamily="18" charset="0"/>
              </a:rPr>
              <a:t>And with the preamble and SFD</a:t>
            </a:r>
          </a:p>
          <a:p>
            <a:pPr lvl="1" eaLnBrk="1" hangingPunct="1"/>
            <a:r>
              <a:rPr lang="en-US" dirty="0" smtClean="0">
                <a:cs typeface="Times New Roman" pitchFamily="18" charset="0"/>
              </a:rPr>
              <a:t>72 to 1526 bytes</a:t>
            </a:r>
          </a:p>
          <a:p>
            <a:pPr eaLnBrk="1" hangingPunct="1"/>
            <a:r>
              <a:rPr lang="en-US" dirty="0" smtClean="0">
                <a:cs typeface="Times New Roman" pitchFamily="18" charset="0"/>
              </a:rPr>
              <a:t>This makes the header 14 bytes, the trailer 4 bytes for a total overhead of 18 bytes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11267" name="Slide Number Placeholder 5"/>
          <p:cNvSpPr>
            <a:spLocks noGrp="1"/>
          </p:cNvSpPr>
          <p:nvPr>
            <p:ph type="sldNum" sz="quarter" idx="12"/>
          </p:nvPr>
        </p:nvSpPr>
        <p:spPr>
          <a:noFill/>
        </p:spPr>
        <p:txBody>
          <a:bodyPr/>
          <a:lstStyle/>
          <a:p>
            <a:fld id="{187F386A-09CB-4402-A99E-D708B13218C8}" type="slidenum">
              <a:rPr lang="en-US" smtClean="0"/>
              <a:pPr/>
              <a:t>7</a:t>
            </a:fld>
            <a:endParaRPr lang="en-US" dirty="0" smtClean="0"/>
          </a:p>
        </p:txBody>
      </p:sp>
      <p:sp>
        <p:nvSpPr>
          <p:cNvPr id="11268" name="Rectangle 2"/>
          <p:cNvSpPr>
            <a:spLocks noGrp="1" noChangeArrowheads="1"/>
          </p:cNvSpPr>
          <p:nvPr>
            <p:ph type="title"/>
          </p:nvPr>
        </p:nvSpPr>
        <p:spPr/>
        <p:txBody>
          <a:bodyPr/>
          <a:lstStyle/>
          <a:p>
            <a:pPr eaLnBrk="1" hangingPunct="1"/>
            <a:r>
              <a:rPr lang="en-US" dirty="0" smtClean="0"/>
              <a:t>How It Works</a:t>
            </a:r>
          </a:p>
        </p:txBody>
      </p:sp>
      <p:sp>
        <p:nvSpPr>
          <p:cNvPr id="11269" name="Rectangle 3"/>
          <p:cNvSpPr>
            <a:spLocks noGrp="1" noChangeArrowheads="1"/>
          </p:cNvSpPr>
          <p:nvPr>
            <p:ph type="body" idx="1"/>
          </p:nvPr>
        </p:nvSpPr>
        <p:spPr/>
        <p:txBody>
          <a:bodyPr/>
          <a:lstStyle/>
          <a:p>
            <a:pPr eaLnBrk="1" hangingPunct="1"/>
            <a:r>
              <a:rPr lang="en-US" dirty="0" smtClean="0"/>
              <a:t>There are two forms of transmission in an Ethernet network</a:t>
            </a:r>
          </a:p>
          <a:p>
            <a:pPr lvl="1" eaLnBrk="1" hangingPunct="1"/>
            <a:r>
              <a:rPr lang="en-US" dirty="0" smtClean="0"/>
              <a:t>Half Duplex</a:t>
            </a:r>
          </a:p>
          <a:p>
            <a:pPr lvl="2" eaLnBrk="1" hangingPunct="1"/>
            <a:r>
              <a:rPr lang="en-US" dirty="0" smtClean="0"/>
              <a:t>The first and traditional form</a:t>
            </a:r>
          </a:p>
          <a:p>
            <a:pPr lvl="1" eaLnBrk="1" hangingPunct="1"/>
            <a:r>
              <a:rPr lang="en-US" dirty="0" smtClean="0"/>
              <a:t>Full Duplex</a:t>
            </a:r>
          </a:p>
          <a:p>
            <a:pPr lvl="2" eaLnBrk="1" hangingPunct="1"/>
            <a:r>
              <a:rPr lang="en-US" dirty="0" smtClean="0"/>
              <a:t>The newer and faster version</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4"/>
          <p:cNvSpPr>
            <a:spLocks noGrp="1"/>
          </p:cNvSpPr>
          <p:nvPr>
            <p:ph type="ftr" sz="quarter" idx="11"/>
          </p:nvPr>
        </p:nvSpPr>
        <p:spPr>
          <a:noFill/>
        </p:spPr>
        <p:txBody>
          <a:bodyPr/>
          <a:lstStyle/>
          <a:p>
            <a:r>
              <a:rPr lang="en-US" smtClean="0"/>
              <a:t>Copyright 2008-2012 Kenneth M. Chipps Ph.D. www.chipps.com</a:t>
            </a:r>
          </a:p>
        </p:txBody>
      </p:sp>
      <p:sp>
        <p:nvSpPr>
          <p:cNvPr id="77827" name="Slide Number Placeholder 5"/>
          <p:cNvSpPr>
            <a:spLocks noGrp="1"/>
          </p:cNvSpPr>
          <p:nvPr>
            <p:ph type="sldNum" sz="quarter" idx="12"/>
          </p:nvPr>
        </p:nvSpPr>
        <p:spPr>
          <a:noFill/>
        </p:spPr>
        <p:txBody>
          <a:bodyPr/>
          <a:lstStyle/>
          <a:p>
            <a:fld id="{9F49F9D3-8467-452D-A6D6-4F04C28E1193}" type="slidenum">
              <a:rPr lang="en-US" smtClean="0"/>
              <a:pPr/>
              <a:t>70</a:t>
            </a:fld>
            <a:endParaRPr lang="en-US" smtClean="0"/>
          </a:p>
        </p:txBody>
      </p:sp>
      <p:sp>
        <p:nvSpPr>
          <p:cNvPr id="77828" name="Rectangle 2"/>
          <p:cNvSpPr>
            <a:spLocks noGrp="1" noChangeArrowheads="1"/>
          </p:cNvSpPr>
          <p:nvPr>
            <p:ph type="title"/>
          </p:nvPr>
        </p:nvSpPr>
        <p:spPr/>
        <p:txBody>
          <a:bodyPr/>
          <a:lstStyle/>
          <a:p>
            <a:pPr eaLnBrk="1" hangingPunct="1"/>
            <a:r>
              <a:rPr lang="en-US" dirty="0" smtClean="0">
                <a:cs typeface="Arial" charset="0"/>
              </a:rPr>
              <a:t>Ethernet II Frame Size</a:t>
            </a:r>
            <a:endParaRPr lang="en-US" dirty="0" smtClean="0">
              <a:cs typeface="Times New Roman" pitchFamily="18" charset="0"/>
            </a:endParaRPr>
          </a:p>
        </p:txBody>
      </p:sp>
      <p:sp>
        <p:nvSpPr>
          <p:cNvPr id="77829" name="Rectangle 3"/>
          <p:cNvSpPr>
            <a:spLocks noGrp="1" noChangeArrowheads="1"/>
          </p:cNvSpPr>
          <p:nvPr>
            <p:ph type="body" idx="1"/>
          </p:nvPr>
        </p:nvSpPr>
        <p:spPr/>
        <p:txBody>
          <a:bodyPr/>
          <a:lstStyle/>
          <a:p>
            <a:pPr eaLnBrk="1" hangingPunct="1"/>
            <a:r>
              <a:rPr lang="en-US" dirty="0" smtClean="0">
                <a:cs typeface="Times New Roman" pitchFamily="18" charset="0"/>
              </a:rPr>
              <a:t>The amount</a:t>
            </a:r>
            <a:r>
              <a:rPr lang="en-US" baseline="0" dirty="0" smtClean="0">
                <a:cs typeface="Times New Roman" pitchFamily="18" charset="0"/>
              </a:rPr>
              <a:t> of data that can be sent is 1518 bytes including the IP and TCP headers for a net data size of 1460 bytes at the most</a:t>
            </a:r>
            <a:endParaRPr lang="en-US" dirty="0" smtClean="0">
              <a:cs typeface="Times New Roman" pitchFamily="18" charset="0"/>
            </a:endParaRPr>
          </a:p>
          <a:p>
            <a:pPr eaLnBrk="1" hangingPunct="1"/>
            <a:r>
              <a:rPr lang="en-US" dirty="0" smtClean="0">
                <a:cs typeface="Times New Roman" pitchFamily="18" charset="0"/>
              </a:rPr>
              <a:t>IEEE 802.3ac standard released in 1998 extended the maximum frame size to 1522 bytes to allow for </a:t>
            </a:r>
            <a:r>
              <a:rPr lang="en-US" dirty="0" err="1" smtClean="0">
                <a:cs typeface="Times New Roman" pitchFamily="18" charset="0"/>
              </a:rPr>
              <a:t>VLAN</a:t>
            </a:r>
            <a:r>
              <a:rPr lang="en-US" dirty="0" smtClean="0">
                <a:cs typeface="Times New Roman" pitchFamily="18" charset="0"/>
              </a:rPr>
              <a:t> information</a:t>
            </a:r>
          </a:p>
          <a:p>
            <a:pPr eaLnBrk="1" hangingPunct="1">
              <a:lnSpc>
                <a:spcPct val="90000"/>
              </a:lnSpc>
            </a:pPr>
            <a:r>
              <a:rPr lang="en-US" dirty="0" smtClean="0">
                <a:cs typeface="Arial" charset="0"/>
              </a:rPr>
              <a:t>The frame size of 1518 bytes is arbitrary</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oter Placeholder 4"/>
          <p:cNvSpPr>
            <a:spLocks noGrp="1"/>
          </p:cNvSpPr>
          <p:nvPr>
            <p:ph type="ftr" sz="quarter" idx="11"/>
          </p:nvPr>
        </p:nvSpPr>
        <p:spPr>
          <a:noFill/>
        </p:spPr>
        <p:txBody>
          <a:bodyPr/>
          <a:lstStyle/>
          <a:p>
            <a:r>
              <a:rPr lang="en-US" smtClean="0"/>
              <a:t>Copyright 2008-2012 Kenneth M. Chipps Ph.D. www.chipps.com</a:t>
            </a:r>
          </a:p>
        </p:txBody>
      </p:sp>
      <p:sp>
        <p:nvSpPr>
          <p:cNvPr id="78851" name="Slide Number Placeholder 5"/>
          <p:cNvSpPr>
            <a:spLocks noGrp="1"/>
          </p:cNvSpPr>
          <p:nvPr>
            <p:ph type="sldNum" sz="quarter" idx="12"/>
          </p:nvPr>
        </p:nvSpPr>
        <p:spPr>
          <a:noFill/>
        </p:spPr>
        <p:txBody>
          <a:bodyPr/>
          <a:lstStyle/>
          <a:p>
            <a:fld id="{81842227-CC3E-4AC1-A14F-D3A1CF6B0755}" type="slidenum">
              <a:rPr lang="en-US" smtClean="0"/>
              <a:pPr/>
              <a:t>71</a:t>
            </a:fld>
            <a:endParaRPr lang="en-US" smtClean="0"/>
          </a:p>
        </p:txBody>
      </p:sp>
      <p:sp>
        <p:nvSpPr>
          <p:cNvPr id="78852" name="Rectangle 2"/>
          <p:cNvSpPr>
            <a:spLocks noGrp="1" noChangeArrowheads="1"/>
          </p:cNvSpPr>
          <p:nvPr>
            <p:ph type="title"/>
          </p:nvPr>
        </p:nvSpPr>
        <p:spPr/>
        <p:txBody>
          <a:bodyPr/>
          <a:lstStyle/>
          <a:p>
            <a:pPr eaLnBrk="1" hangingPunct="1"/>
            <a:r>
              <a:rPr lang="en-US" dirty="0" smtClean="0">
                <a:cs typeface="Arial" charset="0"/>
              </a:rPr>
              <a:t>Ethernet II Frame Size</a:t>
            </a:r>
          </a:p>
        </p:txBody>
      </p:sp>
      <p:sp>
        <p:nvSpPr>
          <p:cNvPr id="78853" name="Rectangle 3"/>
          <p:cNvSpPr>
            <a:spLocks noGrp="1" noChangeArrowheads="1"/>
          </p:cNvSpPr>
          <p:nvPr>
            <p:ph type="body" idx="1"/>
          </p:nvPr>
        </p:nvSpPr>
        <p:spPr/>
        <p:txBody>
          <a:bodyPr/>
          <a:lstStyle/>
          <a:p>
            <a:pPr eaLnBrk="1" hangingPunct="1">
              <a:lnSpc>
                <a:spcPct val="90000"/>
              </a:lnSpc>
            </a:pPr>
            <a:r>
              <a:rPr lang="en-US" dirty="0" smtClean="0">
                <a:cs typeface="Arial" charset="0"/>
              </a:rPr>
              <a:t>It was selected based on four goals</a:t>
            </a:r>
          </a:p>
          <a:p>
            <a:pPr lvl="1" eaLnBrk="1" hangingPunct="1">
              <a:lnSpc>
                <a:spcPct val="90000"/>
              </a:lnSpc>
            </a:pPr>
            <a:r>
              <a:rPr lang="en-US" dirty="0" smtClean="0">
                <a:cs typeface="Arial" charset="0"/>
              </a:rPr>
              <a:t>Fairness in that no station can then take up the media for too long</a:t>
            </a:r>
          </a:p>
          <a:p>
            <a:pPr lvl="1" eaLnBrk="1" hangingPunct="1">
              <a:lnSpc>
                <a:spcPct val="90000"/>
              </a:lnSpc>
            </a:pPr>
            <a:r>
              <a:rPr lang="en-US" dirty="0" smtClean="0">
                <a:cs typeface="Arial" charset="0"/>
              </a:rPr>
              <a:t>To limit the size of the buffers that receivers must maintain</a:t>
            </a:r>
          </a:p>
          <a:p>
            <a:pPr lvl="1" eaLnBrk="1" hangingPunct="1">
              <a:lnSpc>
                <a:spcPct val="90000"/>
              </a:lnSpc>
            </a:pPr>
            <a:r>
              <a:rPr lang="en-US" dirty="0" smtClean="0">
                <a:cs typeface="Arial" charset="0"/>
              </a:rPr>
              <a:t>To keep overhead low so that most of the frame is the payload</a:t>
            </a:r>
          </a:p>
          <a:p>
            <a:pPr lvl="1" eaLnBrk="1" hangingPunct="1">
              <a:lnSpc>
                <a:spcPct val="90000"/>
              </a:lnSpc>
            </a:pPr>
            <a:r>
              <a:rPr lang="en-US" dirty="0" smtClean="0">
                <a:cs typeface="Arial" charset="0"/>
              </a:rPr>
              <a:t>To make the network efficient so if a frame is damaged not too much bandwidth is wasted</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Ethernet II Frame Size</a:t>
            </a:r>
            <a:endParaRPr lang="en-US" dirty="0"/>
          </a:p>
        </p:txBody>
      </p:sp>
      <p:sp>
        <p:nvSpPr>
          <p:cNvPr id="3" name="Content Placeholder 2"/>
          <p:cNvSpPr>
            <a:spLocks noGrp="1"/>
          </p:cNvSpPr>
          <p:nvPr>
            <p:ph idx="1"/>
          </p:nvPr>
        </p:nvSpPr>
        <p:spPr/>
        <p:txBody>
          <a:bodyPr/>
          <a:lstStyle/>
          <a:p>
            <a:pPr eaLnBrk="1" hangingPunct="1"/>
            <a:r>
              <a:rPr lang="en-US" dirty="0" smtClean="0">
                <a:cs typeface="Arial" charset="0"/>
              </a:rPr>
              <a:t>The minimum frame size of 64 bytes was set to this value to ensure that a sending station is still sending if a collision occurs on the opposite end of the network</a:t>
            </a:r>
            <a:endParaRPr lang="en-US" dirty="0"/>
          </a:p>
        </p:txBody>
      </p:sp>
      <p:sp>
        <p:nvSpPr>
          <p:cNvPr id="4" name="Footer Placeholder 3"/>
          <p:cNvSpPr>
            <a:spLocks noGrp="1"/>
          </p:cNvSpPr>
          <p:nvPr>
            <p:ph type="ftr" sz="quarter" idx="11"/>
          </p:nvPr>
        </p:nvSpPr>
        <p:spPr/>
        <p:txBody>
          <a:bodyPr/>
          <a:lstStyle/>
          <a:p>
            <a:r>
              <a:rPr lang="en-US" smtClean="0"/>
              <a:t>Copyright 2008-2012 Kenneth M. Chipps Ph.D. www.chipps.com</a:t>
            </a:r>
            <a:endParaRPr lang="en-US" dirty="0"/>
          </a:p>
        </p:txBody>
      </p:sp>
      <p:sp>
        <p:nvSpPr>
          <p:cNvPr id="5" name="Slide Number Placeholder 4"/>
          <p:cNvSpPr>
            <a:spLocks noGrp="1"/>
          </p:cNvSpPr>
          <p:nvPr>
            <p:ph type="sldNum" sz="quarter" idx="12"/>
          </p:nvPr>
        </p:nvSpPr>
        <p:spPr/>
        <p:txBody>
          <a:bodyPr/>
          <a:lstStyle/>
          <a:p>
            <a:fld id="{FF96C0FA-79EC-4E5A-9F52-AB320C5220A0}" type="slidenum">
              <a:rPr lang="en-US" smtClean="0"/>
              <a:pPr/>
              <a:t>72</a:t>
            </a:fld>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smtClean="0"/>
              <a:t>MAC Address</a:t>
            </a:r>
          </a:p>
        </p:txBody>
      </p:sp>
      <p:sp>
        <p:nvSpPr>
          <p:cNvPr id="28675" name="Rectangle 3"/>
          <p:cNvSpPr>
            <a:spLocks noGrp="1" noChangeArrowheads="1"/>
          </p:cNvSpPr>
          <p:nvPr>
            <p:ph idx="1"/>
          </p:nvPr>
        </p:nvSpPr>
        <p:spPr/>
        <p:txBody>
          <a:bodyPr/>
          <a:lstStyle/>
          <a:p>
            <a:pPr eaLnBrk="1" hangingPunct="1"/>
            <a:r>
              <a:rPr lang="en-US" dirty="0" smtClean="0"/>
              <a:t>Each NIC needs a name so that we and the network can tell them apart</a:t>
            </a:r>
          </a:p>
          <a:p>
            <a:pPr eaLnBrk="1" hangingPunct="1"/>
            <a:r>
              <a:rPr lang="en-US" dirty="0" smtClean="0"/>
              <a:t>This name is the MAC address</a:t>
            </a:r>
          </a:p>
          <a:p>
            <a:pPr lvl="1" eaLnBrk="1" hangingPunct="1"/>
            <a:r>
              <a:rPr lang="en-US" dirty="0" smtClean="0"/>
              <a:t>Media Access Control Address</a:t>
            </a:r>
          </a:p>
          <a:p>
            <a:pPr eaLnBrk="1" hangingPunct="1"/>
            <a:r>
              <a:rPr lang="en-US" dirty="0" smtClean="0"/>
              <a:t>These addresses are assigned by the card manufacturer as they produce the NIC</a:t>
            </a:r>
          </a:p>
          <a:p>
            <a:pPr eaLnBrk="1" hangingPunct="1"/>
            <a:r>
              <a:rPr lang="en-US" dirty="0" smtClean="0"/>
              <a:t>The address is made up of six hex numbers</a:t>
            </a:r>
          </a:p>
        </p:txBody>
      </p:sp>
      <p:sp>
        <p:nvSpPr>
          <p:cNvPr id="28676"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28677" name="Slide Number Placeholder 5"/>
          <p:cNvSpPr>
            <a:spLocks noGrp="1"/>
          </p:cNvSpPr>
          <p:nvPr>
            <p:ph type="sldNum" sz="quarter" idx="12"/>
          </p:nvPr>
        </p:nvSpPr>
        <p:spPr>
          <a:noFill/>
        </p:spPr>
        <p:txBody>
          <a:bodyPr/>
          <a:lstStyle/>
          <a:p>
            <a:fld id="{DF2254DB-7213-446A-A80B-A7FF9633821A}" type="slidenum">
              <a:rPr lang="en-US" smtClean="0"/>
              <a:pPr/>
              <a:t>73</a:t>
            </a:fld>
            <a:endParaRPr lang="en-US"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t>MAC Address</a:t>
            </a:r>
          </a:p>
        </p:txBody>
      </p:sp>
      <p:sp>
        <p:nvSpPr>
          <p:cNvPr id="29699" name="Rectangle 3"/>
          <p:cNvSpPr>
            <a:spLocks noGrp="1" noChangeArrowheads="1"/>
          </p:cNvSpPr>
          <p:nvPr>
            <p:ph idx="1"/>
          </p:nvPr>
        </p:nvSpPr>
        <p:spPr/>
        <p:txBody>
          <a:bodyPr/>
          <a:lstStyle/>
          <a:p>
            <a:pPr eaLnBrk="1" hangingPunct="1"/>
            <a:r>
              <a:rPr lang="en-US" dirty="0" smtClean="0"/>
              <a:t>The address is in two parts</a:t>
            </a:r>
          </a:p>
          <a:p>
            <a:pPr lvl="1" eaLnBrk="1" hangingPunct="1"/>
            <a:r>
              <a:rPr lang="en-US" dirty="0" smtClean="0"/>
              <a:t>The first part is a code for the manufacturer</a:t>
            </a:r>
          </a:p>
          <a:p>
            <a:pPr lvl="2" eaLnBrk="1" hangingPunct="1"/>
            <a:r>
              <a:rPr lang="en-US" dirty="0" smtClean="0"/>
              <a:t>The code is assigned by the IEEE</a:t>
            </a:r>
          </a:p>
          <a:p>
            <a:pPr lvl="2" eaLnBrk="1" hangingPunct="1"/>
            <a:r>
              <a:rPr lang="en-US" dirty="0" smtClean="0"/>
              <a:t>It is called an OUI – Organizationally Unique Identifier</a:t>
            </a:r>
          </a:p>
          <a:p>
            <a:pPr lvl="2" eaLnBrk="1" hangingPunct="1"/>
            <a:r>
              <a:rPr lang="en-US" dirty="0" smtClean="0"/>
              <a:t>This is the first three hex numbers</a:t>
            </a:r>
          </a:p>
          <a:p>
            <a:pPr lvl="1" eaLnBrk="1" hangingPunct="1"/>
            <a:r>
              <a:rPr lang="en-US" dirty="0" smtClean="0"/>
              <a:t>The second part is a number assigned by the manufacturer</a:t>
            </a:r>
          </a:p>
          <a:p>
            <a:pPr eaLnBrk="1" hangingPunct="1"/>
            <a:r>
              <a:rPr lang="en-US" dirty="0" smtClean="0"/>
              <a:t>The address is burned into the card on a chip</a:t>
            </a:r>
          </a:p>
        </p:txBody>
      </p:sp>
      <p:sp>
        <p:nvSpPr>
          <p:cNvPr id="29700"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29701" name="Slide Number Placeholder 5"/>
          <p:cNvSpPr>
            <a:spLocks noGrp="1"/>
          </p:cNvSpPr>
          <p:nvPr>
            <p:ph type="sldNum" sz="quarter" idx="12"/>
          </p:nvPr>
        </p:nvSpPr>
        <p:spPr>
          <a:noFill/>
        </p:spPr>
        <p:txBody>
          <a:bodyPr/>
          <a:lstStyle/>
          <a:p>
            <a:fld id="{8C10CC10-4F14-49B1-9F4E-871277CA73DD}" type="slidenum">
              <a:rPr lang="en-US" smtClean="0"/>
              <a:pPr/>
              <a:t>74</a:t>
            </a:fld>
            <a:endParaRPr lang="en-US"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dirty="0" smtClean="0"/>
              <a:t>MAC Address</a:t>
            </a:r>
          </a:p>
        </p:txBody>
      </p:sp>
      <p:sp>
        <p:nvSpPr>
          <p:cNvPr id="31747" name="Content Placeholder 2"/>
          <p:cNvSpPr>
            <a:spLocks noGrp="1"/>
          </p:cNvSpPr>
          <p:nvPr>
            <p:ph idx="1"/>
          </p:nvPr>
        </p:nvSpPr>
        <p:spPr/>
        <p:txBody>
          <a:bodyPr/>
          <a:lstStyle/>
          <a:p>
            <a:pPr eaLnBrk="1" hangingPunct="1"/>
            <a:r>
              <a:rPr lang="en-US" dirty="0" smtClean="0"/>
              <a:t>To see this address on a Windows computer, from the command prompt type</a:t>
            </a:r>
          </a:p>
          <a:p>
            <a:pPr lvl="1" eaLnBrk="1" hangingPunct="1"/>
            <a:r>
              <a:rPr lang="en-US" dirty="0" smtClean="0"/>
              <a:t>ipconfig /all</a:t>
            </a:r>
          </a:p>
          <a:p>
            <a:pPr eaLnBrk="1" hangingPunct="1"/>
            <a:r>
              <a:rPr lang="en-US" dirty="0" smtClean="0"/>
              <a:t>This shows</a:t>
            </a:r>
          </a:p>
        </p:txBody>
      </p:sp>
      <p:sp>
        <p:nvSpPr>
          <p:cNvPr id="31748" name="Footer Placeholder 3"/>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31749" name="Slide Number Placeholder 4"/>
          <p:cNvSpPr>
            <a:spLocks noGrp="1"/>
          </p:cNvSpPr>
          <p:nvPr>
            <p:ph type="sldNum" sz="quarter" idx="12"/>
          </p:nvPr>
        </p:nvSpPr>
        <p:spPr>
          <a:noFill/>
        </p:spPr>
        <p:txBody>
          <a:bodyPr/>
          <a:lstStyle/>
          <a:p>
            <a:fld id="{11BF8DD7-3DB8-4DBB-9673-FBCA6F65F757}" type="slidenum">
              <a:rPr lang="en-US" smtClean="0"/>
              <a:pPr/>
              <a:t>75</a:t>
            </a:fld>
            <a:endParaRPr lang="en-US"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smtClean="0"/>
              <a:t>MAC Address</a:t>
            </a:r>
          </a:p>
        </p:txBody>
      </p:sp>
      <p:sp>
        <p:nvSpPr>
          <p:cNvPr id="32771" name="Rectangle 3"/>
          <p:cNvSpPr>
            <a:spLocks noGrp="1" noChangeArrowheads="1"/>
          </p:cNvSpPr>
          <p:nvPr>
            <p:ph idx="1"/>
          </p:nvPr>
        </p:nvSpPr>
        <p:spPr/>
        <p:txBody>
          <a:bodyPr/>
          <a:lstStyle/>
          <a:p>
            <a:pPr eaLnBrk="1" hangingPunct="1"/>
            <a:r>
              <a:rPr lang="en-US" sz="1400" dirty="0" smtClean="0"/>
              <a:t>C:\&gt;ipconfig /all</a:t>
            </a:r>
            <a:br>
              <a:rPr lang="en-US" sz="1400" dirty="0" smtClean="0"/>
            </a:br>
            <a:r>
              <a:rPr lang="en-US" sz="1400" dirty="0" smtClean="0"/>
              <a:t/>
            </a:r>
            <a:br>
              <a:rPr lang="en-US" sz="1400" dirty="0" smtClean="0"/>
            </a:br>
            <a:r>
              <a:rPr lang="en-US" sz="1400" dirty="0" smtClean="0"/>
              <a:t>Windows IP Configuration</a:t>
            </a:r>
            <a:br>
              <a:rPr lang="en-US" sz="1400" dirty="0" smtClean="0"/>
            </a:br>
            <a:r>
              <a:rPr lang="en-US" sz="1400" dirty="0" smtClean="0"/>
              <a:t/>
            </a:r>
            <a:br>
              <a:rPr lang="en-US" sz="1400" dirty="0" smtClean="0"/>
            </a:br>
            <a:r>
              <a:rPr lang="en-US" sz="1400" dirty="0" smtClean="0"/>
              <a:t>        Host Name . . . . . . . . . . . . : home</a:t>
            </a:r>
            <a:br>
              <a:rPr lang="en-US" sz="1400" dirty="0" smtClean="0"/>
            </a:br>
            <a:r>
              <a:rPr lang="en-US" sz="1400" dirty="0" smtClean="0"/>
              <a:t>        Primary Dns Suffix  . . . . . . . :</a:t>
            </a:r>
            <a:br>
              <a:rPr lang="en-US" sz="1400" dirty="0" smtClean="0"/>
            </a:br>
            <a:r>
              <a:rPr lang="en-US" sz="1400" dirty="0" smtClean="0"/>
              <a:t>        Node Type . . . . . . . . . . . . : Unknown</a:t>
            </a:r>
            <a:br>
              <a:rPr lang="en-US" sz="1400" dirty="0" smtClean="0"/>
            </a:br>
            <a:r>
              <a:rPr lang="en-US" sz="1400" dirty="0" smtClean="0"/>
              <a:t>        IP Routing Enabled. . . . . . . . : No</a:t>
            </a:r>
            <a:br>
              <a:rPr lang="en-US" sz="1400" dirty="0" smtClean="0"/>
            </a:br>
            <a:r>
              <a:rPr lang="en-US" sz="1400" dirty="0" smtClean="0"/>
              <a:t>        WINS Proxy Enabled. . . . . . . . : No</a:t>
            </a:r>
            <a:br>
              <a:rPr lang="en-US" sz="1400" dirty="0" smtClean="0"/>
            </a:br>
            <a:r>
              <a:rPr lang="en-US" sz="1400" dirty="0" smtClean="0"/>
              <a:t/>
            </a:r>
            <a:br>
              <a:rPr lang="en-US" sz="1400" dirty="0" smtClean="0"/>
            </a:br>
            <a:r>
              <a:rPr lang="en-US" sz="1400" dirty="0" smtClean="0"/>
              <a:t>Ethernet adapter Local Area Connection:</a:t>
            </a:r>
            <a:br>
              <a:rPr lang="en-US" sz="1400" dirty="0" smtClean="0"/>
            </a:br>
            <a:r>
              <a:rPr lang="en-US" sz="1400" dirty="0" smtClean="0"/>
              <a:t/>
            </a:r>
            <a:br>
              <a:rPr lang="en-US" sz="1400" dirty="0" smtClean="0"/>
            </a:br>
            <a:r>
              <a:rPr lang="en-US" sz="1400" dirty="0" smtClean="0"/>
              <a:t>        Connection-specific DNS Suffix  . :</a:t>
            </a:r>
            <a:br>
              <a:rPr lang="en-US" sz="1400" dirty="0" smtClean="0"/>
            </a:br>
            <a:r>
              <a:rPr lang="en-US" sz="1400" dirty="0" smtClean="0"/>
              <a:t>        Description . . . . . . . . . . . : SiS 900-Based PCI Fast Ethernet Adapter</a:t>
            </a:r>
            <a:br>
              <a:rPr lang="en-US" sz="1400" dirty="0" smtClean="0"/>
            </a:br>
            <a:r>
              <a:rPr lang="en-US" sz="1400" dirty="0" smtClean="0"/>
              <a:t>        Physical Address. . . . . . . . . : 00-E0-06-09-55-66</a:t>
            </a:r>
            <a:br>
              <a:rPr lang="en-US" sz="1400" dirty="0" smtClean="0"/>
            </a:br>
            <a:r>
              <a:rPr lang="en-US" sz="1400" dirty="0" smtClean="0"/>
              <a:t>        Dhcp Enabled. . . . . . . . . . . : No</a:t>
            </a:r>
            <a:br>
              <a:rPr lang="en-US" sz="1400" dirty="0" smtClean="0"/>
            </a:br>
            <a:r>
              <a:rPr lang="en-US" sz="1400" dirty="0" smtClean="0"/>
              <a:t>        IP Address. . . . . . . . . . . . : 192.168.1.3</a:t>
            </a:r>
            <a:br>
              <a:rPr lang="en-US" sz="1400" dirty="0" smtClean="0"/>
            </a:br>
            <a:r>
              <a:rPr lang="en-US" sz="1400" dirty="0" smtClean="0"/>
              <a:t>        Subnet Mask . . . . . . . . . . . : 255.255.255.0</a:t>
            </a:r>
            <a:br>
              <a:rPr lang="en-US" sz="1400" dirty="0" smtClean="0"/>
            </a:br>
            <a:r>
              <a:rPr lang="en-US" sz="1400" dirty="0" smtClean="0"/>
              <a:t>        Default Gateway . . . . . . . . . : 192.168.1.1</a:t>
            </a:r>
            <a:br>
              <a:rPr lang="en-US" sz="1400" dirty="0" smtClean="0"/>
            </a:br>
            <a:r>
              <a:rPr lang="en-US" sz="1400" dirty="0" smtClean="0"/>
              <a:t>        DNS Servers . . . . . . . . . . . : 209.246.139.252</a:t>
            </a:r>
            <a:br>
              <a:rPr lang="en-US" sz="1400" dirty="0" smtClean="0"/>
            </a:br>
            <a:r>
              <a:rPr lang="en-US" sz="1400" dirty="0" smtClean="0"/>
              <a:t>                                                       206.168.213.252</a:t>
            </a:r>
          </a:p>
        </p:txBody>
      </p:sp>
      <p:sp>
        <p:nvSpPr>
          <p:cNvPr id="32772"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32773" name="Slide Number Placeholder 5"/>
          <p:cNvSpPr>
            <a:spLocks noGrp="1"/>
          </p:cNvSpPr>
          <p:nvPr>
            <p:ph type="sldNum" sz="quarter" idx="12"/>
          </p:nvPr>
        </p:nvSpPr>
        <p:spPr>
          <a:noFill/>
        </p:spPr>
        <p:txBody>
          <a:bodyPr/>
          <a:lstStyle/>
          <a:p>
            <a:fld id="{91B3E7A4-1AF8-4355-A84F-556B98CF83BF}" type="slidenum">
              <a:rPr lang="en-US" smtClean="0"/>
              <a:pPr/>
              <a:t>76</a:t>
            </a:fld>
            <a:endParaRPr lang="en-US" dirty="0" smtClean="0"/>
          </a:p>
        </p:txBody>
      </p:sp>
      <p:sp>
        <p:nvSpPr>
          <p:cNvPr id="32774" name="Oval 4"/>
          <p:cNvSpPr>
            <a:spLocks noChangeArrowheads="1"/>
          </p:cNvSpPr>
          <p:nvPr/>
        </p:nvSpPr>
        <p:spPr bwMode="auto">
          <a:xfrm>
            <a:off x="914400" y="4495800"/>
            <a:ext cx="4572000" cy="533400"/>
          </a:xfrm>
          <a:prstGeom prst="ellipse">
            <a:avLst/>
          </a:prstGeom>
          <a:noFill/>
          <a:ln w="50800">
            <a:solidFill>
              <a:srgbClr val="FF0000"/>
            </a:solidFill>
            <a:round/>
            <a:headEnd/>
            <a:tailEnd/>
          </a:ln>
        </p:spPr>
        <p:txBody>
          <a:bodyPr wrap="none" anchor="ctr"/>
          <a:lstStyle/>
          <a:p>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smtClean="0"/>
              <a:t>MAC Address</a:t>
            </a:r>
          </a:p>
        </p:txBody>
      </p:sp>
      <p:sp>
        <p:nvSpPr>
          <p:cNvPr id="33795" name="Rectangle 3"/>
          <p:cNvSpPr>
            <a:spLocks noGrp="1" noChangeArrowheads="1"/>
          </p:cNvSpPr>
          <p:nvPr>
            <p:ph idx="1"/>
          </p:nvPr>
        </p:nvSpPr>
        <p:spPr/>
        <p:txBody>
          <a:bodyPr/>
          <a:lstStyle/>
          <a:p>
            <a:pPr eaLnBrk="1" hangingPunct="1"/>
            <a:r>
              <a:rPr lang="en-US" dirty="0" smtClean="0"/>
              <a:t>In this example the manufacturer code is</a:t>
            </a:r>
          </a:p>
          <a:p>
            <a:pPr lvl="1" eaLnBrk="1" hangingPunct="1"/>
            <a:r>
              <a:rPr lang="en-US" dirty="0" smtClean="0"/>
              <a:t>00-E0-06</a:t>
            </a:r>
          </a:p>
          <a:p>
            <a:pPr eaLnBrk="1" hangingPunct="1"/>
            <a:r>
              <a:rPr lang="en-US" dirty="0" smtClean="0"/>
              <a:t>The manufacturer’s tracking number is</a:t>
            </a:r>
          </a:p>
          <a:p>
            <a:pPr lvl="1" eaLnBrk="1" hangingPunct="1"/>
            <a:r>
              <a:rPr lang="en-US" dirty="0" smtClean="0"/>
              <a:t>09-55-66</a:t>
            </a:r>
          </a:p>
        </p:txBody>
      </p:sp>
      <p:sp>
        <p:nvSpPr>
          <p:cNvPr id="33796"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33797" name="Slide Number Placeholder 5"/>
          <p:cNvSpPr>
            <a:spLocks noGrp="1"/>
          </p:cNvSpPr>
          <p:nvPr>
            <p:ph type="sldNum" sz="quarter" idx="12"/>
          </p:nvPr>
        </p:nvSpPr>
        <p:spPr>
          <a:noFill/>
        </p:spPr>
        <p:txBody>
          <a:bodyPr/>
          <a:lstStyle/>
          <a:p>
            <a:fld id="{EE7FD235-07F1-4635-B193-7E49553FAC90}" type="slidenum">
              <a:rPr lang="en-US" smtClean="0"/>
              <a:pPr/>
              <a:t>77</a:t>
            </a:fld>
            <a:endParaRPr lang="en-US" dirty="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a:t>
            </a:r>
            <a:endParaRPr lang="en-US" dirty="0"/>
          </a:p>
        </p:txBody>
      </p:sp>
      <p:sp>
        <p:nvSpPr>
          <p:cNvPr id="3" name="Content Placeholder 2"/>
          <p:cNvSpPr>
            <a:spLocks noGrp="1"/>
          </p:cNvSpPr>
          <p:nvPr>
            <p:ph idx="1"/>
          </p:nvPr>
        </p:nvSpPr>
        <p:spPr/>
        <p:txBody>
          <a:bodyPr/>
          <a:lstStyle/>
          <a:p>
            <a:r>
              <a:rPr lang="en-US" dirty="0" smtClean="0"/>
              <a:t>Go to the command line</a:t>
            </a:r>
          </a:p>
          <a:p>
            <a:r>
              <a:rPr lang="en-US" dirty="0" smtClean="0"/>
              <a:t>What is your</a:t>
            </a:r>
            <a:r>
              <a:rPr lang="en-US" baseline="0" dirty="0" smtClean="0"/>
              <a:t> NIC’s MAC address</a:t>
            </a:r>
          </a:p>
          <a:p>
            <a:r>
              <a:rPr lang="en-US" baseline="0" dirty="0" smtClean="0"/>
              <a:t>Who made this NIC</a:t>
            </a:r>
            <a:endParaRPr lang="en-US" dirty="0"/>
          </a:p>
        </p:txBody>
      </p:sp>
      <p:sp>
        <p:nvSpPr>
          <p:cNvPr id="4" name="Footer Placeholder 3"/>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78</a:t>
            </a:fld>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Switches</a:t>
            </a:r>
            <a:endParaRPr lang="en-US" dirty="0"/>
          </a:p>
        </p:txBody>
      </p:sp>
      <p:sp>
        <p:nvSpPr>
          <p:cNvPr id="3" name="Content Placeholder 2"/>
          <p:cNvSpPr>
            <a:spLocks noGrp="1"/>
          </p:cNvSpPr>
          <p:nvPr>
            <p:ph idx="1"/>
          </p:nvPr>
        </p:nvSpPr>
        <p:spPr/>
        <p:txBody>
          <a:bodyPr/>
          <a:lstStyle/>
          <a:p>
            <a:r>
              <a:rPr lang="en-US" dirty="0" smtClean="0"/>
              <a:t>This</a:t>
            </a:r>
            <a:r>
              <a:rPr lang="en-US" baseline="0" dirty="0" smtClean="0"/>
              <a:t> network access method and the frames that carry the data around the network must exist somewhere</a:t>
            </a:r>
          </a:p>
          <a:p>
            <a:r>
              <a:rPr lang="en-US" baseline="0" dirty="0" smtClean="0"/>
              <a:t>This somewhere was a hub in the old days</a:t>
            </a:r>
          </a:p>
          <a:p>
            <a:r>
              <a:rPr lang="en-US" baseline="0" dirty="0" smtClean="0"/>
              <a:t>These days it is a switch</a:t>
            </a:r>
          </a:p>
          <a:p>
            <a:r>
              <a:rPr lang="en-US" baseline="0" dirty="0" smtClean="0"/>
              <a:t>The switch is the central connection point for all the devices that will access the network</a:t>
            </a:r>
          </a:p>
        </p:txBody>
      </p:sp>
      <p:sp>
        <p:nvSpPr>
          <p:cNvPr id="4" name="Footer Placeholder 3"/>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79</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12291" name="Slide Number Placeholder 5"/>
          <p:cNvSpPr>
            <a:spLocks noGrp="1"/>
          </p:cNvSpPr>
          <p:nvPr>
            <p:ph type="sldNum" sz="quarter" idx="12"/>
          </p:nvPr>
        </p:nvSpPr>
        <p:spPr>
          <a:noFill/>
        </p:spPr>
        <p:txBody>
          <a:bodyPr/>
          <a:lstStyle/>
          <a:p>
            <a:fld id="{767FCBCF-2D09-4A5A-99B3-62A5BDF34FE4}" type="slidenum">
              <a:rPr lang="en-US" smtClean="0"/>
              <a:pPr/>
              <a:t>8</a:t>
            </a:fld>
            <a:endParaRPr lang="en-US" dirty="0" smtClean="0"/>
          </a:p>
        </p:txBody>
      </p:sp>
      <p:sp>
        <p:nvSpPr>
          <p:cNvPr id="12292" name="Rectangle 2"/>
          <p:cNvSpPr>
            <a:spLocks noGrp="1" noChangeArrowheads="1"/>
          </p:cNvSpPr>
          <p:nvPr>
            <p:ph type="title"/>
          </p:nvPr>
        </p:nvSpPr>
        <p:spPr/>
        <p:txBody>
          <a:bodyPr/>
          <a:lstStyle/>
          <a:p>
            <a:pPr eaLnBrk="1" hangingPunct="1"/>
            <a:r>
              <a:rPr lang="en-US" dirty="0" smtClean="0"/>
              <a:t>Half Duplex</a:t>
            </a:r>
          </a:p>
        </p:txBody>
      </p:sp>
      <p:sp>
        <p:nvSpPr>
          <p:cNvPr id="12293" name="Rectangle 3"/>
          <p:cNvSpPr>
            <a:spLocks noGrp="1" noChangeArrowheads="1"/>
          </p:cNvSpPr>
          <p:nvPr>
            <p:ph type="body" idx="1"/>
          </p:nvPr>
        </p:nvSpPr>
        <p:spPr/>
        <p:txBody>
          <a:bodyPr/>
          <a:lstStyle/>
          <a:p>
            <a:pPr eaLnBrk="1" hangingPunct="1">
              <a:lnSpc>
                <a:spcPct val="90000"/>
              </a:lnSpc>
            </a:pPr>
            <a:r>
              <a:rPr lang="en-US" dirty="0" smtClean="0"/>
              <a:t>Each network device has something that acts like a NIC – Network Interface Card</a:t>
            </a:r>
          </a:p>
          <a:p>
            <a:pPr eaLnBrk="1" hangingPunct="1">
              <a:lnSpc>
                <a:spcPct val="90000"/>
              </a:lnSpc>
            </a:pPr>
            <a:r>
              <a:rPr lang="en-US" dirty="0" smtClean="0"/>
              <a:t>A NIC puts information onto the network and takes it off the network</a:t>
            </a:r>
          </a:p>
          <a:p>
            <a:pPr eaLnBrk="1" hangingPunct="1">
              <a:lnSpc>
                <a:spcPct val="90000"/>
              </a:lnSpc>
            </a:pPr>
            <a:r>
              <a:rPr lang="en-US" dirty="0" smtClean="0"/>
              <a:t>Ethernet works by transmitting a frame out onto the network media, which in half duplex mode is shared by all devices on the network</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7171" name="Slide Number Placeholder 5"/>
          <p:cNvSpPr>
            <a:spLocks noGrp="1"/>
          </p:cNvSpPr>
          <p:nvPr>
            <p:ph type="sldNum" sz="quarter" idx="12"/>
          </p:nvPr>
        </p:nvSpPr>
        <p:spPr>
          <a:noFill/>
        </p:spPr>
        <p:txBody>
          <a:bodyPr/>
          <a:lstStyle/>
          <a:p>
            <a:fld id="{4C70EAA2-48AF-4CA4-BEC6-6CFFEFA9A07E}" type="slidenum">
              <a:rPr lang="en-US" smtClean="0"/>
              <a:pPr/>
              <a:t>80</a:t>
            </a:fld>
            <a:endParaRPr lang="en-US" dirty="0" smtClean="0"/>
          </a:p>
        </p:txBody>
      </p:sp>
      <p:sp>
        <p:nvSpPr>
          <p:cNvPr id="7172" name="Rectangle 2"/>
          <p:cNvSpPr>
            <a:spLocks noGrp="1" noChangeArrowheads="1"/>
          </p:cNvSpPr>
          <p:nvPr>
            <p:ph type="title"/>
          </p:nvPr>
        </p:nvSpPr>
        <p:spPr/>
        <p:txBody>
          <a:bodyPr/>
          <a:lstStyle/>
          <a:p>
            <a:pPr eaLnBrk="1" hangingPunct="1"/>
            <a:r>
              <a:rPr lang="en-US" dirty="0" smtClean="0">
                <a:cs typeface="Times New Roman" pitchFamily="18" charset="0"/>
              </a:rPr>
              <a:t>Switch v Hub</a:t>
            </a:r>
          </a:p>
        </p:txBody>
      </p:sp>
      <p:sp>
        <p:nvSpPr>
          <p:cNvPr id="7173" name="Rectangle 3"/>
          <p:cNvSpPr>
            <a:spLocks noGrp="1" noChangeArrowheads="1"/>
          </p:cNvSpPr>
          <p:nvPr>
            <p:ph type="body" idx="1"/>
          </p:nvPr>
        </p:nvSpPr>
        <p:spPr/>
        <p:txBody>
          <a:bodyPr/>
          <a:lstStyle/>
          <a:p>
            <a:pPr eaLnBrk="1" hangingPunct="1"/>
            <a:r>
              <a:rPr lang="en-US" dirty="0" smtClean="0">
                <a:cs typeface="Times New Roman" pitchFamily="18" charset="0"/>
              </a:rPr>
              <a:t>What is the difference between a hub and a switch </a:t>
            </a:r>
          </a:p>
          <a:p>
            <a:pPr eaLnBrk="1" hangingPunct="1"/>
            <a:r>
              <a:rPr lang="en-US" dirty="0" smtClean="0">
                <a:cs typeface="Times New Roman" pitchFamily="18" charset="0"/>
              </a:rPr>
              <a:t>Well they are the same except for one major difference</a:t>
            </a:r>
          </a:p>
          <a:p>
            <a:pPr eaLnBrk="1" hangingPunct="1"/>
            <a:r>
              <a:rPr lang="en-US" dirty="0" smtClean="0">
                <a:cs typeface="Times New Roman" pitchFamily="18" charset="0"/>
              </a:rPr>
              <a:t>That difference is a switch allows for microsegmentation of the network</a:t>
            </a:r>
          </a:p>
          <a:p>
            <a:pPr eaLnBrk="1" hangingPunct="1"/>
            <a:r>
              <a:rPr lang="en-US" dirty="0" smtClean="0">
                <a:cs typeface="Times New Roman" pitchFamily="18" charset="0"/>
              </a:rPr>
              <a:t>Microsegmentation means that each device attached to a layer 2 switch port has a collision domain of its own</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8195" name="Slide Number Placeholder 5"/>
          <p:cNvSpPr>
            <a:spLocks noGrp="1"/>
          </p:cNvSpPr>
          <p:nvPr>
            <p:ph type="sldNum" sz="quarter" idx="12"/>
          </p:nvPr>
        </p:nvSpPr>
        <p:spPr>
          <a:noFill/>
        </p:spPr>
        <p:txBody>
          <a:bodyPr/>
          <a:lstStyle/>
          <a:p>
            <a:fld id="{0652AC72-520E-45C0-AAD2-F34AFD337515}" type="slidenum">
              <a:rPr lang="en-US" smtClean="0"/>
              <a:pPr/>
              <a:t>81</a:t>
            </a:fld>
            <a:endParaRPr lang="en-US" dirty="0" smtClean="0"/>
          </a:p>
        </p:txBody>
      </p:sp>
      <p:sp>
        <p:nvSpPr>
          <p:cNvPr id="8196" name="Rectangle 2"/>
          <p:cNvSpPr>
            <a:spLocks noGrp="1" noChangeArrowheads="1"/>
          </p:cNvSpPr>
          <p:nvPr>
            <p:ph type="title"/>
          </p:nvPr>
        </p:nvSpPr>
        <p:spPr/>
        <p:txBody>
          <a:bodyPr/>
          <a:lstStyle/>
          <a:p>
            <a:pPr eaLnBrk="1" hangingPunct="1"/>
            <a:r>
              <a:rPr lang="en-US" dirty="0" smtClean="0">
                <a:cs typeface="Times New Roman" pitchFamily="18" charset="0"/>
              </a:rPr>
              <a:t>Operation</a:t>
            </a:r>
          </a:p>
        </p:txBody>
      </p:sp>
      <p:sp>
        <p:nvSpPr>
          <p:cNvPr id="8197" name="Rectangle 3"/>
          <p:cNvSpPr>
            <a:spLocks noGrp="1" noChangeArrowheads="1"/>
          </p:cNvSpPr>
          <p:nvPr>
            <p:ph type="body" idx="1"/>
          </p:nvPr>
        </p:nvSpPr>
        <p:spPr/>
        <p:txBody>
          <a:bodyPr/>
          <a:lstStyle/>
          <a:p>
            <a:pPr eaLnBrk="1" hangingPunct="1"/>
            <a:r>
              <a:rPr lang="en-US" dirty="0" smtClean="0">
                <a:cs typeface="Times New Roman" pitchFamily="18" charset="0"/>
              </a:rPr>
              <a:t>Even though it is still called Ethernet, in a switched environment there is no need for carrier sense and no need for collision detection; since there cannot be any collisions</a:t>
            </a:r>
          </a:p>
          <a:p>
            <a:pPr eaLnBrk="1" hangingPunct="1"/>
            <a:r>
              <a:rPr lang="en-US" dirty="0" smtClean="0">
                <a:cs typeface="Times New Roman" pitchFamily="18" charset="0"/>
              </a:rPr>
              <a:t>To connect two devices a temporary virtual circuit is created for the transmission</a:t>
            </a:r>
          </a:p>
          <a:p>
            <a:pPr eaLnBrk="1" hangingPunct="1"/>
            <a:r>
              <a:rPr lang="en-US" dirty="0" smtClean="0">
                <a:cs typeface="Times New Roman" pitchFamily="18" charset="0"/>
              </a:rPr>
              <a:t>For example</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9219" name="Slide Number Placeholder 5"/>
          <p:cNvSpPr>
            <a:spLocks noGrp="1"/>
          </p:cNvSpPr>
          <p:nvPr>
            <p:ph type="sldNum" sz="quarter" idx="12"/>
          </p:nvPr>
        </p:nvSpPr>
        <p:spPr>
          <a:noFill/>
        </p:spPr>
        <p:txBody>
          <a:bodyPr/>
          <a:lstStyle/>
          <a:p>
            <a:fld id="{E7A517BC-5AAF-4E7F-B1F4-F8D0E1902743}" type="slidenum">
              <a:rPr lang="en-US" smtClean="0"/>
              <a:pPr/>
              <a:t>82</a:t>
            </a:fld>
            <a:endParaRPr lang="en-US" dirty="0" smtClean="0"/>
          </a:p>
        </p:txBody>
      </p:sp>
      <p:sp>
        <p:nvSpPr>
          <p:cNvPr id="9220" name="Rectangle 2"/>
          <p:cNvSpPr>
            <a:spLocks noGrp="1" noChangeArrowheads="1"/>
          </p:cNvSpPr>
          <p:nvPr>
            <p:ph type="title"/>
          </p:nvPr>
        </p:nvSpPr>
        <p:spPr/>
        <p:txBody>
          <a:bodyPr/>
          <a:lstStyle/>
          <a:p>
            <a:pPr eaLnBrk="1" hangingPunct="1"/>
            <a:r>
              <a:rPr lang="en-US" dirty="0" smtClean="0"/>
              <a:t>Hub Operation</a:t>
            </a:r>
          </a:p>
        </p:txBody>
      </p:sp>
      <p:graphicFrame>
        <p:nvGraphicFramePr>
          <p:cNvPr id="92185" name="Group 25"/>
          <p:cNvGraphicFramePr>
            <a:graphicFrameLocks noGrp="1"/>
          </p:cNvGraphicFramePr>
          <p:nvPr>
            <p:ph type="tbl" idx="1"/>
          </p:nvPr>
        </p:nvGraphicFramePr>
        <p:xfrm>
          <a:off x="457200" y="1600200"/>
          <a:ext cx="8229600" cy="2114551"/>
        </p:xfrm>
        <a:graphic>
          <a:graphicData uri="http://schemas.openxmlformats.org/drawingml/2006/table">
            <a:tbl>
              <a:tblPr/>
              <a:tblGrid>
                <a:gridCol w="1646238"/>
                <a:gridCol w="1644650"/>
                <a:gridCol w="1647825"/>
                <a:gridCol w="1644650"/>
                <a:gridCol w="1646237"/>
              </a:tblGrid>
              <a:tr h="1112838">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01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Port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Port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Port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Port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Port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37" name="Line 19"/>
          <p:cNvSpPr>
            <a:spLocks noChangeShapeType="1"/>
          </p:cNvSpPr>
          <p:nvPr/>
        </p:nvSpPr>
        <p:spPr bwMode="auto">
          <a:xfrm>
            <a:off x="1447800" y="1905000"/>
            <a:ext cx="6172200" cy="0"/>
          </a:xfrm>
          <a:prstGeom prst="line">
            <a:avLst/>
          </a:prstGeom>
          <a:noFill/>
          <a:ln w="9525">
            <a:solidFill>
              <a:schemeClr val="tx1"/>
            </a:solidFill>
            <a:round/>
            <a:headEnd/>
            <a:tailEnd/>
          </a:ln>
        </p:spPr>
        <p:txBody>
          <a:bodyPr/>
          <a:lstStyle/>
          <a:p>
            <a:endParaRPr lang="en-US" dirty="0"/>
          </a:p>
        </p:txBody>
      </p:sp>
      <p:sp>
        <p:nvSpPr>
          <p:cNvPr id="9238" name="Line 20"/>
          <p:cNvSpPr>
            <a:spLocks noChangeShapeType="1"/>
          </p:cNvSpPr>
          <p:nvPr/>
        </p:nvSpPr>
        <p:spPr bwMode="auto">
          <a:xfrm flipV="1">
            <a:off x="1447800" y="1905000"/>
            <a:ext cx="0" cy="762000"/>
          </a:xfrm>
          <a:prstGeom prst="line">
            <a:avLst/>
          </a:prstGeom>
          <a:noFill/>
          <a:ln w="9525">
            <a:solidFill>
              <a:schemeClr val="tx1"/>
            </a:solidFill>
            <a:round/>
            <a:headEnd/>
            <a:tailEnd/>
          </a:ln>
        </p:spPr>
        <p:txBody>
          <a:bodyPr/>
          <a:lstStyle/>
          <a:p>
            <a:endParaRPr lang="en-US" dirty="0"/>
          </a:p>
        </p:txBody>
      </p:sp>
      <p:sp>
        <p:nvSpPr>
          <p:cNvPr id="9239" name="Line 21"/>
          <p:cNvSpPr>
            <a:spLocks noChangeShapeType="1"/>
          </p:cNvSpPr>
          <p:nvPr/>
        </p:nvSpPr>
        <p:spPr bwMode="auto">
          <a:xfrm flipH="1" flipV="1">
            <a:off x="7620000" y="1905000"/>
            <a:ext cx="0" cy="762000"/>
          </a:xfrm>
          <a:prstGeom prst="line">
            <a:avLst/>
          </a:prstGeom>
          <a:noFill/>
          <a:ln w="9525">
            <a:solidFill>
              <a:schemeClr val="tx1"/>
            </a:solidFill>
            <a:round/>
            <a:headEnd/>
            <a:tailEnd/>
          </a:ln>
        </p:spPr>
        <p:txBody>
          <a:bodyPr/>
          <a:lstStyle/>
          <a:p>
            <a:endParaRPr lang="en-US" dirty="0"/>
          </a:p>
        </p:txBody>
      </p:sp>
      <p:sp>
        <p:nvSpPr>
          <p:cNvPr id="9240" name="Line 22"/>
          <p:cNvSpPr>
            <a:spLocks noChangeShapeType="1"/>
          </p:cNvSpPr>
          <p:nvPr/>
        </p:nvSpPr>
        <p:spPr bwMode="auto">
          <a:xfrm flipV="1">
            <a:off x="2971800" y="1905000"/>
            <a:ext cx="0" cy="762000"/>
          </a:xfrm>
          <a:prstGeom prst="line">
            <a:avLst/>
          </a:prstGeom>
          <a:noFill/>
          <a:ln w="9525">
            <a:solidFill>
              <a:schemeClr val="tx1"/>
            </a:solidFill>
            <a:round/>
            <a:headEnd/>
            <a:tailEnd/>
          </a:ln>
        </p:spPr>
        <p:txBody>
          <a:bodyPr/>
          <a:lstStyle/>
          <a:p>
            <a:endParaRPr lang="en-US" dirty="0"/>
          </a:p>
        </p:txBody>
      </p:sp>
      <p:sp>
        <p:nvSpPr>
          <p:cNvPr id="9241" name="Line 23"/>
          <p:cNvSpPr>
            <a:spLocks noChangeShapeType="1"/>
          </p:cNvSpPr>
          <p:nvPr/>
        </p:nvSpPr>
        <p:spPr bwMode="auto">
          <a:xfrm flipV="1">
            <a:off x="4572000" y="1905000"/>
            <a:ext cx="0" cy="762000"/>
          </a:xfrm>
          <a:prstGeom prst="line">
            <a:avLst/>
          </a:prstGeom>
          <a:noFill/>
          <a:ln w="9525">
            <a:solidFill>
              <a:schemeClr val="tx1"/>
            </a:solidFill>
            <a:round/>
            <a:headEnd/>
            <a:tailEnd/>
          </a:ln>
        </p:spPr>
        <p:txBody>
          <a:bodyPr/>
          <a:lstStyle/>
          <a:p>
            <a:endParaRPr lang="en-US" dirty="0"/>
          </a:p>
        </p:txBody>
      </p:sp>
      <p:sp>
        <p:nvSpPr>
          <p:cNvPr id="9242" name="Line 24"/>
          <p:cNvSpPr>
            <a:spLocks noChangeShapeType="1"/>
          </p:cNvSpPr>
          <p:nvPr/>
        </p:nvSpPr>
        <p:spPr bwMode="auto">
          <a:xfrm flipV="1">
            <a:off x="6172200" y="1905000"/>
            <a:ext cx="0" cy="762000"/>
          </a:xfrm>
          <a:prstGeom prst="line">
            <a:avLst/>
          </a:prstGeom>
          <a:noFill/>
          <a:ln w="9525">
            <a:solidFill>
              <a:schemeClr val="tx1"/>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10243" name="Slide Number Placeholder 5"/>
          <p:cNvSpPr>
            <a:spLocks noGrp="1"/>
          </p:cNvSpPr>
          <p:nvPr>
            <p:ph type="sldNum" sz="quarter" idx="12"/>
          </p:nvPr>
        </p:nvSpPr>
        <p:spPr>
          <a:noFill/>
        </p:spPr>
        <p:txBody>
          <a:bodyPr/>
          <a:lstStyle/>
          <a:p>
            <a:fld id="{8B724DE1-5118-4854-8AA5-85E66815183F}" type="slidenum">
              <a:rPr lang="en-US" smtClean="0"/>
              <a:pPr/>
              <a:t>83</a:t>
            </a:fld>
            <a:endParaRPr lang="en-US" dirty="0" smtClean="0"/>
          </a:p>
        </p:txBody>
      </p:sp>
      <p:sp>
        <p:nvSpPr>
          <p:cNvPr id="10244" name="Rectangle 2"/>
          <p:cNvSpPr>
            <a:spLocks noGrp="1" noChangeArrowheads="1"/>
          </p:cNvSpPr>
          <p:nvPr>
            <p:ph type="title"/>
          </p:nvPr>
        </p:nvSpPr>
        <p:spPr/>
        <p:txBody>
          <a:bodyPr/>
          <a:lstStyle/>
          <a:p>
            <a:pPr eaLnBrk="1" hangingPunct="1"/>
            <a:r>
              <a:rPr lang="en-US" dirty="0" smtClean="0"/>
              <a:t>Switch Operation</a:t>
            </a:r>
          </a:p>
        </p:txBody>
      </p:sp>
      <p:graphicFrame>
        <p:nvGraphicFramePr>
          <p:cNvPr id="93203" name="Group 19"/>
          <p:cNvGraphicFramePr>
            <a:graphicFrameLocks noGrp="1"/>
          </p:cNvGraphicFramePr>
          <p:nvPr>
            <p:ph type="tbl" idx="1"/>
          </p:nvPr>
        </p:nvGraphicFramePr>
        <p:xfrm>
          <a:off x="457200" y="1600200"/>
          <a:ext cx="8229600" cy="2114551"/>
        </p:xfrm>
        <a:graphic>
          <a:graphicData uri="http://schemas.openxmlformats.org/drawingml/2006/table">
            <a:tbl>
              <a:tblPr/>
              <a:tblGrid>
                <a:gridCol w="1646238"/>
                <a:gridCol w="1644650"/>
                <a:gridCol w="1647825"/>
                <a:gridCol w="1644650"/>
                <a:gridCol w="1646237"/>
              </a:tblGrid>
              <a:tr h="1112838">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01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Port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Port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Port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Port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Port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11267" name="Slide Number Placeholder 5"/>
          <p:cNvSpPr>
            <a:spLocks noGrp="1"/>
          </p:cNvSpPr>
          <p:nvPr>
            <p:ph type="sldNum" sz="quarter" idx="12"/>
          </p:nvPr>
        </p:nvSpPr>
        <p:spPr>
          <a:noFill/>
        </p:spPr>
        <p:txBody>
          <a:bodyPr/>
          <a:lstStyle/>
          <a:p>
            <a:fld id="{F11CC0F5-4D8B-42E9-9F71-1D9854B11986}" type="slidenum">
              <a:rPr lang="en-US" smtClean="0"/>
              <a:pPr/>
              <a:t>84</a:t>
            </a:fld>
            <a:endParaRPr lang="en-US" dirty="0" smtClean="0"/>
          </a:p>
        </p:txBody>
      </p:sp>
      <p:sp>
        <p:nvSpPr>
          <p:cNvPr id="11268" name="Rectangle 2"/>
          <p:cNvSpPr>
            <a:spLocks noGrp="1" noChangeArrowheads="1"/>
          </p:cNvSpPr>
          <p:nvPr>
            <p:ph type="title"/>
          </p:nvPr>
        </p:nvSpPr>
        <p:spPr/>
        <p:txBody>
          <a:bodyPr/>
          <a:lstStyle/>
          <a:p>
            <a:pPr eaLnBrk="1" hangingPunct="1"/>
            <a:r>
              <a:rPr lang="en-US" dirty="0" smtClean="0"/>
              <a:t>Switch Operation</a:t>
            </a:r>
          </a:p>
        </p:txBody>
      </p:sp>
      <p:graphicFrame>
        <p:nvGraphicFramePr>
          <p:cNvPr id="94230" name="Group 22"/>
          <p:cNvGraphicFramePr>
            <a:graphicFrameLocks noGrp="1"/>
          </p:cNvGraphicFramePr>
          <p:nvPr>
            <p:ph type="tbl" idx="1"/>
          </p:nvPr>
        </p:nvGraphicFramePr>
        <p:xfrm>
          <a:off x="457200" y="1600200"/>
          <a:ext cx="8229600" cy="2114551"/>
        </p:xfrm>
        <a:graphic>
          <a:graphicData uri="http://schemas.openxmlformats.org/drawingml/2006/table">
            <a:tbl>
              <a:tblPr/>
              <a:tblGrid>
                <a:gridCol w="1646238"/>
                <a:gridCol w="1644650"/>
                <a:gridCol w="1647825"/>
                <a:gridCol w="1644650"/>
                <a:gridCol w="1646237"/>
              </a:tblGrid>
              <a:tr h="1112838">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01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Port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Port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Port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Port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Port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285" name="Line 19"/>
          <p:cNvSpPr>
            <a:spLocks noChangeShapeType="1"/>
          </p:cNvSpPr>
          <p:nvPr/>
        </p:nvSpPr>
        <p:spPr bwMode="auto">
          <a:xfrm>
            <a:off x="2971800" y="1905000"/>
            <a:ext cx="3200400" cy="0"/>
          </a:xfrm>
          <a:prstGeom prst="line">
            <a:avLst/>
          </a:prstGeom>
          <a:noFill/>
          <a:ln w="9525">
            <a:solidFill>
              <a:schemeClr val="tx1"/>
            </a:solidFill>
            <a:round/>
            <a:headEnd/>
            <a:tailEnd/>
          </a:ln>
        </p:spPr>
        <p:txBody>
          <a:bodyPr/>
          <a:lstStyle/>
          <a:p>
            <a:endParaRPr lang="en-US" dirty="0"/>
          </a:p>
        </p:txBody>
      </p:sp>
      <p:sp>
        <p:nvSpPr>
          <p:cNvPr id="11286" name="Line 20"/>
          <p:cNvSpPr>
            <a:spLocks noChangeShapeType="1"/>
          </p:cNvSpPr>
          <p:nvPr/>
        </p:nvSpPr>
        <p:spPr bwMode="auto">
          <a:xfrm flipV="1">
            <a:off x="2971800" y="1905000"/>
            <a:ext cx="0" cy="762000"/>
          </a:xfrm>
          <a:prstGeom prst="line">
            <a:avLst/>
          </a:prstGeom>
          <a:noFill/>
          <a:ln w="9525">
            <a:solidFill>
              <a:schemeClr val="tx1"/>
            </a:solidFill>
            <a:round/>
            <a:headEnd/>
            <a:tailEnd/>
          </a:ln>
        </p:spPr>
        <p:txBody>
          <a:bodyPr/>
          <a:lstStyle/>
          <a:p>
            <a:endParaRPr lang="en-US" dirty="0"/>
          </a:p>
        </p:txBody>
      </p:sp>
      <p:sp>
        <p:nvSpPr>
          <p:cNvPr id="11287" name="Line 21"/>
          <p:cNvSpPr>
            <a:spLocks noChangeShapeType="1"/>
          </p:cNvSpPr>
          <p:nvPr/>
        </p:nvSpPr>
        <p:spPr bwMode="auto">
          <a:xfrm flipV="1">
            <a:off x="6172200" y="1905000"/>
            <a:ext cx="0" cy="762000"/>
          </a:xfrm>
          <a:prstGeom prst="line">
            <a:avLst/>
          </a:prstGeom>
          <a:noFill/>
          <a:ln w="9525">
            <a:solidFill>
              <a:schemeClr val="tx1"/>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12291" name="Slide Number Placeholder 5"/>
          <p:cNvSpPr>
            <a:spLocks noGrp="1"/>
          </p:cNvSpPr>
          <p:nvPr>
            <p:ph type="sldNum" sz="quarter" idx="12"/>
          </p:nvPr>
        </p:nvSpPr>
        <p:spPr>
          <a:noFill/>
        </p:spPr>
        <p:txBody>
          <a:bodyPr/>
          <a:lstStyle/>
          <a:p>
            <a:fld id="{11E1AF0C-25C5-4E7C-9220-7994B3065273}" type="slidenum">
              <a:rPr lang="en-US" smtClean="0"/>
              <a:pPr/>
              <a:t>85</a:t>
            </a:fld>
            <a:endParaRPr lang="en-US" dirty="0" smtClean="0"/>
          </a:p>
        </p:txBody>
      </p:sp>
      <p:sp>
        <p:nvSpPr>
          <p:cNvPr id="12292" name="Rectangle 2"/>
          <p:cNvSpPr>
            <a:spLocks noGrp="1" noChangeArrowheads="1"/>
          </p:cNvSpPr>
          <p:nvPr>
            <p:ph type="title"/>
          </p:nvPr>
        </p:nvSpPr>
        <p:spPr/>
        <p:txBody>
          <a:bodyPr/>
          <a:lstStyle/>
          <a:p>
            <a:pPr eaLnBrk="1" hangingPunct="1"/>
            <a:r>
              <a:rPr lang="en-US" dirty="0" smtClean="0"/>
              <a:t>Switch Operation</a:t>
            </a:r>
          </a:p>
        </p:txBody>
      </p:sp>
      <p:graphicFrame>
        <p:nvGraphicFramePr>
          <p:cNvPr id="95251" name="Group 19"/>
          <p:cNvGraphicFramePr>
            <a:graphicFrameLocks noGrp="1"/>
          </p:cNvGraphicFramePr>
          <p:nvPr>
            <p:ph type="tbl" idx="1"/>
          </p:nvPr>
        </p:nvGraphicFramePr>
        <p:xfrm>
          <a:off x="457200" y="1600200"/>
          <a:ext cx="8229600" cy="2114551"/>
        </p:xfrm>
        <a:graphic>
          <a:graphicData uri="http://schemas.openxmlformats.org/drawingml/2006/table">
            <a:tbl>
              <a:tblPr/>
              <a:tblGrid>
                <a:gridCol w="1646238"/>
                <a:gridCol w="1644650"/>
                <a:gridCol w="1647825"/>
                <a:gridCol w="1644650"/>
                <a:gridCol w="1646237"/>
              </a:tblGrid>
              <a:tr h="1112838">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01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Port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Port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Port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Port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Port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13315" name="Slide Number Placeholder 5"/>
          <p:cNvSpPr>
            <a:spLocks noGrp="1"/>
          </p:cNvSpPr>
          <p:nvPr>
            <p:ph type="sldNum" sz="quarter" idx="12"/>
          </p:nvPr>
        </p:nvSpPr>
        <p:spPr>
          <a:noFill/>
        </p:spPr>
        <p:txBody>
          <a:bodyPr/>
          <a:lstStyle/>
          <a:p>
            <a:fld id="{909F7360-F353-4AE3-A9BA-6BCC4963AA2A}" type="slidenum">
              <a:rPr lang="en-US" smtClean="0"/>
              <a:pPr/>
              <a:t>86</a:t>
            </a:fld>
            <a:endParaRPr lang="en-US" dirty="0" smtClean="0"/>
          </a:p>
        </p:txBody>
      </p:sp>
      <p:sp>
        <p:nvSpPr>
          <p:cNvPr id="13316" name="Rectangle 2"/>
          <p:cNvSpPr>
            <a:spLocks noGrp="1" noChangeArrowheads="1"/>
          </p:cNvSpPr>
          <p:nvPr>
            <p:ph type="title"/>
          </p:nvPr>
        </p:nvSpPr>
        <p:spPr/>
        <p:txBody>
          <a:bodyPr/>
          <a:lstStyle/>
          <a:p>
            <a:pPr eaLnBrk="1" hangingPunct="1"/>
            <a:r>
              <a:rPr lang="en-US" dirty="0" smtClean="0">
                <a:cs typeface="Times New Roman" pitchFamily="18" charset="0"/>
              </a:rPr>
              <a:t>Operation</a:t>
            </a:r>
          </a:p>
        </p:txBody>
      </p:sp>
      <p:sp>
        <p:nvSpPr>
          <p:cNvPr id="13317" name="Rectangle 3"/>
          <p:cNvSpPr>
            <a:spLocks noGrp="1" noChangeArrowheads="1"/>
          </p:cNvSpPr>
          <p:nvPr>
            <p:ph type="body" idx="1"/>
          </p:nvPr>
        </p:nvSpPr>
        <p:spPr/>
        <p:txBody>
          <a:bodyPr/>
          <a:lstStyle/>
          <a:p>
            <a:pPr eaLnBrk="1" hangingPunct="1">
              <a:lnSpc>
                <a:spcPct val="90000"/>
              </a:lnSpc>
            </a:pPr>
            <a:r>
              <a:rPr lang="en-US" dirty="0" smtClean="0">
                <a:cs typeface="Times New Roman" pitchFamily="18" charset="0"/>
              </a:rPr>
              <a:t>After the transmission is completed the circuit is broken down</a:t>
            </a:r>
          </a:p>
          <a:p>
            <a:pPr eaLnBrk="1" hangingPunct="1">
              <a:lnSpc>
                <a:spcPct val="90000"/>
              </a:lnSpc>
            </a:pPr>
            <a:r>
              <a:rPr lang="en-US" dirty="0" smtClean="0">
                <a:cs typeface="Times New Roman" pitchFamily="18" charset="0"/>
              </a:rPr>
              <a:t>This medium that is internal to the switch is called the switching fabric</a:t>
            </a:r>
          </a:p>
          <a:p>
            <a:pPr eaLnBrk="1" hangingPunct="1">
              <a:lnSpc>
                <a:spcPct val="90000"/>
              </a:lnSpc>
            </a:pPr>
            <a:r>
              <a:rPr lang="en-US" dirty="0" smtClean="0">
                <a:cs typeface="Times New Roman" pitchFamily="18" charset="0"/>
              </a:rPr>
              <a:t>Switches use the MAC address to handle traffic</a:t>
            </a:r>
          </a:p>
          <a:p>
            <a:pPr eaLnBrk="1" hangingPunct="1">
              <a:lnSpc>
                <a:spcPct val="90000"/>
              </a:lnSpc>
            </a:pPr>
            <a:r>
              <a:rPr lang="en-US" dirty="0" smtClean="0">
                <a:cs typeface="Times New Roman" pitchFamily="18" charset="0"/>
              </a:rPr>
              <a:t>A switch also allows full duplex operation where the devices on both ends of the virtual network can send and receive at the same time</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14339" name="Slide Number Placeholder 5"/>
          <p:cNvSpPr>
            <a:spLocks noGrp="1"/>
          </p:cNvSpPr>
          <p:nvPr>
            <p:ph type="sldNum" sz="quarter" idx="12"/>
          </p:nvPr>
        </p:nvSpPr>
        <p:spPr>
          <a:noFill/>
        </p:spPr>
        <p:txBody>
          <a:bodyPr/>
          <a:lstStyle/>
          <a:p>
            <a:fld id="{14ECCA97-8978-4816-980A-F7D1FDDCCDD6}" type="slidenum">
              <a:rPr lang="en-US" smtClean="0"/>
              <a:pPr/>
              <a:t>87</a:t>
            </a:fld>
            <a:endParaRPr lang="en-US" dirty="0" smtClean="0"/>
          </a:p>
        </p:txBody>
      </p:sp>
      <p:sp>
        <p:nvSpPr>
          <p:cNvPr id="14340" name="Rectangle 2"/>
          <p:cNvSpPr>
            <a:spLocks noGrp="1" noChangeArrowheads="1"/>
          </p:cNvSpPr>
          <p:nvPr>
            <p:ph type="title"/>
          </p:nvPr>
        </p:nvSpPr>
        <p:spPr/>
        <p:txBody>
          <a:bodyPr/>
          <a:lstStyle/>
          <a:p>
            <a:pPr eaLnBrk="1" hangingPunct="1"/>
            <a:r>
              <a:rPr lang="en-US" dirty="0" smtClean="0">
                <a:cs typeface="Times New Roman" pitchFamily="18" charset="0"/>
              </a:rPr>
              <a:t>Operation</a:t>
            </a:r>
          </a:p>
        </p:txBody>
      </p:sp>
      <p:sp>
        <p:nvSpPr>
          <p:cNvPr id="14341" name="Rectangle 3"/>
          <p:cNvSpPr>
            <a:spLocks noGrp="1" noChangeArrowheads="1"/>
          </p:cNvSpPr>
          <p:nvPr>
            <p:ph type="body" idx="1"/>
          </p:nvPr>
        </p:nvSpPr>
        <p:spPr/>
        <p:txBody>
          <a:bodyPr/>
          <a:lstStyle/>
          <a:p>
            <a:pPr eaLnBrk="1" hangingPunct="1">
              <a:lnSpc>
                <a:spcPct val="90000"/>
              </a:lnSpc>
            </a:pPr>
            <a:r>
              <a:rPr lang="en-US" dirty="0" smtClean="0">
                <a:cs typeface="Times New Roman" pitchFamily="18" charset="0"/>
              </a:rPr>
              <a:t>This is possible because there are no other devices contending for access</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18435" name="Slide Number Placeholder 5"/>
          <p:cNvSpPr>
            <a:spLocks noGrp="1"/>
          </p:cNvSpPr>
          <p:nvPr>
            <p:ph type="sldNum" sz="quarter" idx="12"/>
          </p:nvPr>
        </p:nvSpPr>
        <p:spPr>
          <a:noFill/>
        </p:spPr>
        <p:txBody>
          <a:bodyPr/>
          <a:lstStyle/>
          <a:p>
            <a:fld id="{B9C40A11-AD8C-4F4F-8609-1E696D522C2C}" type="slidenum">
              <a:rPr lang="en-US" smtClean="0"/>
              <a:pPr/>
              <a:t>88</a:t>
            </a:fld>
            <a:endParaRPr lang="en-US" dirty="0" smtClean="0"/>
          </a:p>
        </p:txBody>
      </p:sp>
      <p:sp>
        <p:nvSpPr>
          <p:cNvPr id="18436" name="Rectangle 2"/>
          <p:cNvSpPr>
            <a:spLocks noGrp="1" noChangeArrowheads="1"/>
          </p:cNvSpPr>
          <p:nvPr>
            <p:ph type="title"/>
          </p:nvPr>
        </p:nvSpPr>
        <p:spPr/>
        <p:txBody>
          <a:bodyPr/>
          <a:lstStyle/>
          <a:p>
            <a:pPr eaLnBrk="1" hangingPunct="1"/>
            <a:r>
              <a:rPr lang="en-US" dirty="0" smtClean="0"/>
              <a:t>Modes of Operation</a:t>
            </a:r>
          </a:p>
        </p:txBody>
      </p:sp>
      <p:sp>
        <p:nvSpPr>
          <p:cNvPr id="18437" name="Rectangle 3"/>
          <p:cNvSpPr>
            <a:spLocks noGrp="1" noChangeArrowheads="1"/>
          </p:cNvSpPr>
          <p:nvPr>
            <p:ph type="body" idx="1"/>
          </p:nvPr>
        </p:nvSpPr>
        <p:spPr/>
        <p:txBody>
          <a:bodyPr/>
          <a:lstStyle/>
          <a:p>
            <a:pPr eaLnBrk="1" hangingPunct="1"/>
            <a:r>
              <a:rPr lang="en-US" dirty="0" smtClean="0">
                <a:cs typeface="Times New Roman" pitchFamily="18" charset="0"/>
              </a:rPr>
              <a:t>There are two basic modes of operation for a switch</a:t>
            </a:r>
          </a:p>
          <a:p>
            <a:pPr lvl="1" eaLnBrk="1" hangingPunct="1"/>
            <a:r>
              <a:rPr lang="en-US" dirty="0" smtClean="0">
                <a:cs typeface="Times New Roman" pitchFamily="18" charset="0"/>
              </a:rPr>
              <a:t>Cut Through</a:t>
            </a:r>
          </a:p>
          <a:p>
            <a:pPr lvl="2" eaLnBrk="1" hangingPunct="1"/>
            <a:r>
              <a:rPr lang="en-US" dirty="0" smtClean="0">
                <a:cs typeface="Times New Roman" pitchFamily="18" charset="0"/>
              </a:rPr>
              <a:t>This is the fastest</a:t>
            </a:r>
          </a:p>
          <a:p>
            <a:pPr lvl="2" eaLnBrk="1" hangingPunct="1"/>
            <a:r>
              <a:rPr lang="en-US" dirty="0" smtClean="0">
                <a:cs typeface="Times New Roman" pitchFamily="18" charset="0"/>
              </a:rPr>
              <a:t>In this mode the switch just reads the address and sends the frame on</a:t>
            </a:r>
          </a:p>
          <a:p>
            <a:pPr lvl="2" eaLnBrk="1" hangingPunct="1"/>
            <a:r>
              <a:rPr lang="en-US" dirty="0" smtClean="0">
                <a:cs typeface="Times New Roman" pitchFamily="18" charset="0"/>
              </a:rPr>
              <a:t>The address is in the first 16 bytes of the frame</a:t>
            </a:r>
          </a:p>
          <a:p>
            <a:pPr lvl="2" eaLnBrk="1" hangingPunct="1"/>
            <a:r>
              <a:rPr lang="en-US" dirty="0" smtClean="0">
                <a:cs typeface="Times New Roman" pitchFamily="18" charset="0"/>
              </a:rPr>
              <a:t>This means latency is minimized</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19459" name="Slide Number Placeholder 5"/>
          <p:cNvSpPr>
            <a:spLocks noGrp="1"/>
          </p:cNvSpPr>
          <p:nvPr>
            <p:ph type="sldNum" sz="quarter" idx="12"/>
          </p:nvPr>
        </p:nvSpPr>
        <p:spPr>
          <a:noFill/>
        </p:spPr>
        <p:txBody>
          <a:bodyPr/>
          <a:lstStyle/>
          <a:p>
            <a:fld id="{A563862E-B0BB-4801-B866-C4CAB5065A7D}" type="slidenum">
              <a:rPr lang="en-US" smtClean="0"/>
              <a:pPr/>
              <a:t>89</a:t>
            </a:fld>
            <a:endParaRPr lang="en-US" dirty="0" smtClean="0"/>
          </a:p>
        </p:txBody>
      </p:sp>
      <p:sp>
        <p:nvSpPr>
          <p:cNvPr id="19460" name="Rectangle 2"/>
          <p:cNvSpPr>
            <a:spLocks noGrp="1" noChangeArrowheads="1"/>
          </p:cNvSpPr>
          <p:nvPr>
            <p:ph type="title"/>
          </p:nvPr>
        </p:nvSpPr>
        <p:spPr/>
        <p:txBody>
          <a:bodyPr/>
          <a:lstStyle/>
          <a:p>
            <a:pPr eaLnBrk="1" hangingPunct="1"/>
            <a:r>
              <a:rPr lang="en-US" dirty="0" smtClean="0">
                <a:cs typeface="Times New Roman" pitchFamily="18" charset="0"/>
              </a:rPr>
              <a:t>Modes of Operation</a:t>
            </a:r>
          </a:p>
        </p:txBody>
      </p:sp>
      <p:sp>
        <p:nvSpPr>
          <p:cNvPr id="19461" name="Rectangle 3"/>
          <p:cNvSpPr>
            <a:spLocks noGrp="1" noChangeArrowheads="1"/>
          </p:cNvSpPr>
          <p:nvPr>
            <p:ph type="body" idx="1"/>
          </p:nvPr>
        </p:nvSpPr>
        <p:spPr/>
        <p:txBody>
          <a:bodyPr/>
          <a:lstStyle/>
          <a:p>
            <a:pPr lvl="1" eaLnBrk="1" hangingPunct="1"/>
            <a:r>
              <a:rPr lang="en-US" dirty="0" smtClean="0">
                <a:cs typeface="Times New Roman" pitchFamily="18" charset="0"/>
              </a:rPr>
              <a:t>Store and Forward</a:t>
            </a:r>
          </a:p>
          <a:p>
            <a:pPr lvl="2" eaLnBrk="1" hangingPunct="1"/>
            <a:r>
              <a:rPr lang="en-US" dirty="0" smtClean="0">
                <a:cs typeface="Times New Roman" pitchFamily="18" charset="0"/>
              </a:rPr>
              <a:t>In this method the switch reads the entire frame and checks the CRC before it forwards it</a:t>
            </a:r>
          </a:p>
          <a:p>
            <a:pPr lvl="2" eaLnBrk="1" hangingPunct="1"/>
            <a:r>
              <a:rPr lang="en-US" dirty="0" smtClean="0">
                <a:cs typeface="Times New Roman" pitchFamily="18" charset="0"/>
              </a:rPr>
              <a:t>This increases latency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13315" name="Slide Number Placeholder 5"/>
          <p:cNvSpPr>
            <a:spLocks noGrp="1"/>
          </p:cNvSpPr>
          <p:nvPr>
            <p:ph type="sldNum" sz="quarter" idx="12"/>
          </p:nvPr>
        </p:nvSpPr>
        <p:spPr>
          <a:noFill/>
        </p:spPr>
        <p:txBody>
          <a:bodyPr/>
          <a:lstStyle/>
          <a:p>
            <a:fld id="{8A353D18-82E0-4C71-829B-719388BA74B0}" type="slidenum">
              <a:rPr lang="en-US" smtClean="0"/>
              <a:pPr/>
              <a:t>9</a:t>
            </a:fld>
            <a:endParaRPr lang="en-US" dirty="0" smtClean="0"/>
          </a:p>
        </p:txBody>
      </p:sp>
      <p:sp>
        <p:nvSpPr>
          <p:cNvPr id="13316" name="Rectangle 2"/>
          <p:cNvSpPr>
            <a:spLocks noGrp="1" noChangeArrowheads="1"/>
          </p:cNvSpPr>
          <p:nvPr>
            <p:ph type="title"/>
          </p:nvPr>
        </p:nvSpPr>
        <p:spPr/>
        <p:txBody>
          <a:bodyPr/>
          <a:lstStyle/>
          <a:p>
            <a:pPr eaLnBrk="1" hangingPunct="1"/>
            <a:r>
              <a:rPr lang="en-US" dirty="0" smtClean="0"/>
              <a:t>Half Duplex</a:t>
            </a:r>
          </a:p>
        </p:txBody>
      </p:sp>
      <p:sp>
        <p:nvSpPr>
          <p:cNvPr id="13317" name="Rectangle 3"/>
          <p:cNvSpPr>
            <a:spLocks noGrp="1" noChangeArrowheads="1"/>
          </p:cNvSpPr>
          <p:nvPr>
            <p:ph type="body" idx="1"/>
          </p:nvPr>
        </p:nvSpPr>
        <p:spPr/>
        <p:txBody>
          <a:bodyPr/>
          <a:lstStyle/>
          <a:p>
            <a:pPr eaLnBrk="1" hangingPunct="1"/>
            <a:r>
              <a:rPr lang="en-US" dirty="0" smtClean="0"/>
              <a:t>Every device on the network copies this frame into their NIC’s buffer space</a:t>
            </a:r>
          </a:p>
          <a:p>
            <a:pPr eaLnBrk="1" hangingPunct="1"/>
            <a:r>
              <a:rPr lang="en-US" dirty="0" smtClean="0"/>
              <a:t>Each device then checks to see if the frame’s destination address is its address</a:t>
            </a:r>
          </a:p>
          <a:p>
            <a:pPr eaLnBrk="1" hangingPunct="1"/>
            <a:r>
              <a:rPr lang="en-US" dirty="0" smtClean="0"/>
              <a:t>If it is, it takes the frame in</a:t>
            </a:r>
          </a:p>
          <a:p>
            <a:pPr eaLnBrk="1" hangingPunct="1"/>
            <a:r>
              <a:rPr lang="en-US" dirty="0" smtClean="0"/>
              <a:t>If it is not, it discards it</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20483" name="Slide Number Placeholder 5"/>
          <p:cNvSpPr>
            <a:spLocks noGrp="1"/>
          </p:cNvSpPr>
          <p:nvPr>
            <p:ph type="sldNum" sz="quarter" idx="12"/>
          </p:nvPr>
        </p:nvSpPr>
        <p:spPr>
          <a:noFill/>
        </p:spPr>
        <p:txBody>
          <a:bodyPr/>
          <a:lstStyle/>
          <a:p>
            <a:fld id="{6FE6542F-3BC2-40B7-B688-DE01DD608796}" type="slidenum">
              <a:rPr lang="en-US" smtClean="0"/>
              <a:pPr/>
              <a:t>90</a:t>
            </a:fld>
            <a:endParaRPr lang="en-US" dirty="0" smtClean="0"/>
          </a:p>
        </p:txBody>
      </p:sp>
      <p:sp>
        <p:nvSpPr>
          <p:cNvPr id="20484" name="Rectangle 2"/>
          <p:cNvSpPr>
            <a:spLocks noGrp="1" noChangeArrowheads="1"/>
          </p:cNvSpPr>
          <p:nvPr>
            <p:ph type="title"/>
          </p:nvPr>
        </p:nvSpPr>
        <p:spPr/>
        <p:txBody>
          <a:bodyPr/>
          <a:lstStyle/>
          <a:p>
            <a:pPr eaLnBrk="1" hangingPunct="1"/>
            <a:r>
              <a:rPr lang="en-US" dirty="0" smtClean="0">
                <a:cs typeface="Times New Roman" pitchFamily="18" charset="0"/>
              </a:rPr>
              <a:t>Modes of Operation</a:t>
            </a:r>
          </a:p>
        </p:txBody>
      </p:sp>
      <p:sp>
        <p:nvSpPr>
          <p:cNvPr id="20485" name="Rectangle 3"/>
          <p:cNvSpPr>
            <a:spLocks noGrp="1" noChangeArrowheads="1"/>
          </p:cNvSpPr>
          <p:nvPr>
            <p:ph type="body" idx="1"/>
          </p:nvPr>
        </p:nvSpPr>
        <p:spPr/>
        <p:txBody>
          <a:bodyPr/>
          <a:lstStyle/>
          <a:p>
            <a:pPr eaLnBrk="1" hangingPunct="1"/>
            <a:r>
              <a:rPr lang="en-US" dirty="0" smtClean="0">
                <a:cs typeface="Times New Roman" pitchFamily="18" charset="0"/>
              </a:rPr>
              <a:t>Cisco had another mode called</a:t>
            </a:r>
          </a:p>
          <a:p>
            <a:pPr lvl="1" eaLnBrk="1" hangingPunct="1"/>
            <a:r>
              <a:rPr lang="en-US" dirty="0" smtClean="0">
                <a:cs typeface="Times New Roman" pitchFamily="18" charset="0"/>
              </a:rPr>
              <a:t>Fragment Free</a:t>
            </a:r>
          </a:p>
          <a:p>
            <a:pPr lvl="2" eaLnBrk="1" hangingPunct="1"/>
            <a:r>
              <a:rPr lang="en-US" dirty="0" smtClean="0">
                <a:cs typeface="Times New Roman" pitchFamily="18" charset="0"/>
              </a:rPr>
              <a:t>This is a modified Cut Through approach</a:t>
            </a:r>
          </a:p>
          <a:p>
            <a:pPr lvl="2" eaLnBrk="1" hangingPunct="1"/>
            <a:r>
              <a:rPr lang="en-US" dirty="0" smtClean="0">
                <a:cs typeface="Times New Roman" pitchFamily="18" charset="0"/>
              </a:rPr>
              <a:t>It waits for the collision window to pass, which is the first 64 bytes, and then it sends the frame on</a:t>
            </a:r>
          </a:p>
          <a:p>
            <a:pPr lvl="2" eaLnBrk="1" hangingPunct="1"/>
            <a:r>
              <a:rPr lang="en-US" dirty="0" smtClean="0">
                <a:cs typeface="Times New Roman" pitchFamily="18" charset="0"/>
              </a:rPr>
              <a:t>The belief is if a frame has an error it is almost always within the first 64 bytes of the frame</a:t>
            </a:r>
          </a:p>
          <a:p>
            <a:pPr eaLnBrk="1" hangingPunct="1"/>
            <a:r>
              <a:rPr lang="en-US" dirty="0" smtClean="0">
                <a:cs typeface="Times New Roman" pitchFamily="18" charset="0"/>
              </a:rPr>
              <a:t>They appear to have abandoned it</a:t>
            </a:r>
          </a:p>
          <a:p>
            <a:pPr eaLnBrk="1" hangingPunct="1"/>
            <a:r>
              <a:rPr lang="en-US" dirty="0" smtClean="0">
                <a:cs typeface="Times New Roman" pitchFamily="18" charset="0"/>
              </a:rPr>
              <a:t>All switches are store and forward these days because they operate so fast</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44035" name="Slide Number Placeholder 5"/>
          <p:cNvSpPr>
            <a:spLocks noGrp="1"/>
          </p:cNvSpPr>
          <p:nvPr>
            <p:ph type="sldNum" sz="quarter" idx="12"/>
          </p:nvPr>
        </p:nvSpPr>
        <p:spPr>
          <a:noFill/>
        </p:spPr>
        <p:txBody>
          <a:bodyPr/>
          <a:lstStyle/>
          <a:p>
            <a:fld id="{038D4178-E153-43A7-92EF-09FE37CB3AA0}" type="slidenum">
              <a:rPr lang="en-US" smtClean="0"/>
              <a:pPr/>
              <a:t>91</a:t>
            </a:fld>
            <a:endParaRPr lang="en-US" dirty="0" smtClean="0"/>
          </a:p>
        </p:txBody>
      </p:sp>
      <p:sp>
        <p:nvSpPr>
          <p:cNvPr id="44036" name="Rectangle 2"/>
          <p:cNvSpPr>
            <a:spLocks noGrp="1" noChangeArrowheads="1"/>
          </p:cNvSpPr>
          <p:nvPr>
            <p:ph type="title"/>
          </p:nvPr>
        </p:nvSpPr>
        <p:spPr/>
        <p:txBody>
          <a:bodyPr/>
          <a:lstStyle/>
          <a:p>
            <a:pPr eaLnBrk="1" hangingPunct="1"/>
            <a:r>
              <a:rPr lang="en-US" dirty="0" smtClean="0"/>
              <a:t>Autonegotiation</a:t>
            </a:r>
          </a:p>
        </p:txBody>
      </p:sp>
      <p:sp>
        <p:nvSpPr>
          <p:cNvPr id="44037" name="Rectangle 3"/>
          <p:cNvSpPr>
            <a:spLocks noGrp="1" noChangeArrowheads="1"/>
          </p:cNvSpPr>
          <p:nvPr>
            <p:ph type="body" idx="1"/>
          </p:nvPr>
        </p:nvSpPr>
        <p:spPr/>
        <p:txBody>
          <a:bodyPr/>
          <a:lstStyle/>
          <a:p>
            <a:pPr eaLnBrk="1" hangingPunct="1">
              <a:lnSpc>
                <a:spcPct val="90000"/>
              </a:lnSpc>
            </a:pPr>
            <a:r>
              <a:rPr lang="en-US" dirty="0" smtClean="0"/>
              <a:t>Autonegotiation is another problem seen in switches</a:t>
            </a:r>
          </a:p>
          <a:p>
            <a:pPr eaLnBrk="1" hangingPunct="1">
              <a:lnSpc>
                <a:spcPct val="90000"/>
              </a:lnSpc>
            </a:pPr>
            <a:r>
              <a:rPr lang="en-US" dirty="0" smtClean="0"/>
              <a:t>It was included in the standard as a convenience feature</a:t>
            </a:r>
          </a:p>
          <a:p>
            <a:pPr eaLnBrk="1" hangingPunct="1">
              <a:lnSpc>
                <a:spcPct val="90000"/>
              </a:lnSpc>
            </a:pPr>
            <a:r>
              <a:rPr lang="en-US" dirty="0" smtClean="0"/>
              <a:t>It has proven to be a major problem</a:t>
            </a:r>
          </a:p>
          <a:p>
            <a:pPr eaLnBrk="1" hangingPunct="1">
              <a:lnSpc>
                <a:spcPct val="90000"/>
              </a:lnSpc>
            </a:pPr>
            <a:r>
              <a:rPr lang="en-US" dirty="0" smtClean="0"/>
              <a:t>The problem is the negotiation is not so auto</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4"/>
          <p:cNvSpPr>
            <a:spLocks noGrp="1"/>
          </p:cNvSpPr>
          <p:nvPr>
            <p:ph type="ftr" sz="quarter" idx="11"/>
          </p:nvPr>
        </p:nvSpPr>
        <p:spPr>
          <a:noFill/>
        </p:spPr>
        <p:txBody>
          <a:bodyPr/>
          <a:lstStyle/>
          <a:p>
            <a:r>
              <a:rPr lang="en-US" smtClean="0"/>
              <a:t>Copyright 2008-2012 Kenneth M. Chipps Ph.D. www.chipps.com</a:t>
            </a:r>
            <a:endParaRPr lang="en-US" dirty="0" smtClean="0"/>
          </a:p>
        </p:txBody>
      </p:sp>
      <p:sp>
        <p:nvSpPr>
          <p:cNvPr id="45059" name="Slide Number Placeholder 5"/>
          <p:cNvSpPr>
            <a:spLocks noGrp="1"/>
          </p:cNvSpPr>
          <p:nvPr>
            <p:ph type="sldNum" sz="quarter" idx="12"/>
          </p:nvPr>
        </p:nvSpPr>
        <p:spPr>
          <a:noFill/>
        </p:spPr>
        <p:txBody>
          <a:bodyPr/>
          <a:lstStyle/>
          <a:p>
            <a:fld id="{02B94257-3566-4BCC-8E3D-F29E1FA35053}" type="slidenum">
              <a:rPr lang="en-US" smtClean="0"/>
              <a:pPr/>
              <a:t>92</a:t>
            </a:fld>
            <a:endParaRPr lang="en-US" dirty="0" smtClean="0"/>
          </a:p>
        </p:txBody>
      </p:sp>
      <p:sp>
        <p:nvSpPr>
          <p:cNvPr id="45060" name="Rectangle 2"/>
          <p:cNvSpPr>
            <a:spLocks noGrp="1" noChangeArrowheads="1"/>
          </p:cNvSpPr>
          <p:nvPr>
            <p:ph type="title"/>
          </p:nvPr>
        </p:nvSpPr>
        <p:spPr/>
        <p:txBody>
          <a:bodyPr/>
          <a:lstStyle/>
          <a:p>
            <a:pPr eaLnBrk="1" hangingPunct="1">
              <a:lnSpc>
                <a:spcPct val="90000"/>
              </a:lnSpc>
            </a:pPr>
            <a:r>
              <a:rPr lang="en-US" dirty="0" smtClean="0"/>
              <a:t>Autonegotiation</a:t>
            </a:r>
          </a:p>
        </p:txBody>
      </p:sp>
      <p:sp>
        <p:nvSpPr>
          <p:cNvPr id="45061" name="Rectangle 3"/>
          <p:cNvSpPr>
            <a:spLocks noGrp="1" noChangeArrowheads="1"/>
          </p:cNvSpPr>
          <p:nvPr>
            <p:ph type="body" idx="1"/>
          </p:nvPr>
        </p:nvSpPr>
        <p:spPr/>
        <p:txBody>
          <a:bodyPr/>
          <a:lstStyle/>
          <a:p>
            <a:pPr eaLnBrk="1" hangingPunct="1">
              <a:lnSpc>
                <a:spcPct val="90000"/>
              </a:lnSpc>
            </a:pPr>
            <a:r>
              <a:rPr lang="en-US" dirty="0" smtClean="0"/>
              <a:t>PCs and switch ports can never seem to reliably agree on the speed and full duplexing</a:t>
            </a:r>
          </a:p>
          <a:p>
            <a:pPr eaLnBrk="1" hangingPunct="1">
              <a:lnSpc>
                <a:spcPct val="90000"/>
              </a:lnSpc>
            </a:pPr>
            <a:r>
              <a:rPr lang="en-US" dirty="0" smtClean="0"/>
              <a:t>In general just turn it off</a:t>
            </a:r>
            <a:endParaRPr lang="en-US" i="1" dirty="0" smtClean="0"/>
          </a:p>
          <a:p>
            <a:pPr eaLnBrk="1" hangingPunct="1">
              <a:lnSpc>
                <a:spcPct val="90000"/>
              </a:lnSpc>
            </a:pPr>
            <a:r>
              <a:rPr lang="en-US" dirty="0" smtClean="0"/>
              <a:t>Set the duplex and speed manually for each port on each device</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Autonegotiation</a:t>
            </a:r>
            <a:endParaRPr lang="en-US" dirty="0"/>
          </a:p>
        </p:txBody>
      </p:sp>
      <p:sp>
        <p:nvSpPr>
          <p:cNvPr id="3" name="Content Placeholder 2"/>
          <p:cNvSpPr>
            <a:spLocks noGrp="1"/>
          </p:cNvSpPr>
          <p:nvPr>
            <p:ph idx="1"/>
          </p:nvPr>
        </p:nvSpPr>
        <p:spPr/>
        <p:txBody>
          <a:bodyPr/>
          <a:lstStyle/>
          <a:p>
            <a:r>
              <a:rPr lang="en-US" sz="3200" baseline="0" dirty="0" smtClean="0">
                <a:solidFill>
                  <a:schemeClr val="tx1"/>
                </a:solidFill>
                <a:latin typeface="+mn-lt"/>
                <a:ea typeface="+mn-ea"/>
                <a:cs typeface="+mn-cs"/>
              </a:rPr>
              <a:t>Fluke has a different view</a:t>
            </a:r>
          </a:p>
          <a:p>
            <a:r>
              <a:rPr lang="en-US" sz="3200" baseline="0" dirty="0" smtClean="0">
                <a:solidFill>
                  <a:schemeClr val="tx1"/>
                </a:solidFill>
                <a:latin typeface="+mn-lt"/>
                <a:ea typeface="+mn-ea"/>
                <a:cs typeface="+mn-cs"/>
              </a:rPr>
              <a:t>They say</a:t>
            </a:r>
          </a:p>
          <a:p>
            <a:pPr lvl="1"/>
            <a:r>
              <a:rPr lang="en-US" sz="2800" baseline="0" dirty="0" smtClean="0">
                <a:solidFill>
                  <a:schemeClr val="tx1"/>
                </a:solidFill>
                <a:latin typeface="+mn-lt"/>
                <a:ea typeface="+mn-ea"/>
                <a:cs typeface="+mn-cs"/>
              </a:rPr>
              <a:t>The default state for virtually all new Ethernet interfaces today is for Auto-Negotiation to be enabled</a:t>
            </a:r>
          </a:p>
          <a:p>
            <a:pPr lvl="1"/>
            <a:r>
              <a:rPr lang="en-US" sz="2800" baseline="0" dirty="0" smtClean="0">
                <a:solidFill>
                  <a:schemeClr val="tx1"/>
                </a:solidFill>
                <a:latin typeface="+mn-lt"/>
                <a:ea typeface="+mn-ea"/>
                <a:cs typeface="+mn-cs"/>
              </a:rPr>
              <a:t>This is good</a:t>
            </a:r>
          </a:p>
          <a:p>
            <a:pPr lvl="1"/>
            <a:r>
              <a:rPr lang="en-US" sz="2800" baseline="0" dirty="0" smtClean="0">
                <a:solidFill>
                  <a:schemeClr val="tx1"/>
                </a:solidFill>
                <a:latin typeface="+mn-lt"/>
                <a:ea typeface="+mn-ea"/>
                <a:cs typeface="+mn-cs"/>
              </a:rPr>
              <a:t>Many vendors describe it as bad, primarily because the design and support engineers do not have a solid understanding of how it works</a:t>
            </a:r>
          </a:p>
        </p:txBody>
      </p:sp>
      <p:sp>
        <p:nvSpPr>
          <p:cNvPr id="4" name="Footer Placeholder 3"/>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93</a:t>
            </a:fld>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Autonegotiation</a:t>
            </a:r>
            <a:endParaRPr lang="en-US" dirty="0"/>
          </a:p>
        </p:txBody>
      </p:sp>
      <p:sp>
        <p:nvSpPr>
          <p:cNvPr id="3" name="Content Placeholder 2"/>
          <p:cNvSpPr>
            <a:spLocks noGrp="1"/>
          </p:cNvSpPr>
          <p:nvPr>
            <p:ph idx="1"/>
          </p:nvPr>
        </p:nvSpPr>
        <p:spPr/>
        <p:txBody>
          <a:bodyPr/>
          <a:lstStyle/>
          <a:p>
            <a:pPr lvl="1"/>
            <a:r>
              <a:rPr lang="en-US" sz="2800" baseline="0" dirty="0" smtClean="0">
                <a:solidFill>
                  <a:schemeClr val="tx1"/>
                </a:solidFill>
                <a:latin typeface="+mn-lt"/>
                <a:ea typeface="+mn-ea"/>
                <a:cs typeface="+mn-cs"/>
              </a:rPr>
              <a:t>The likelihood of Auto-Negotiation actually failing to produce a viable link is very low</a:t>
            </a:r>
          </a:p>
          <a:p>
            <a:pPr lvl="1"/>
            <a:r>
              <a:rPr lang="en-US" sz="2800" baseline="0" dirty="0" smtClean="0">
                <a:solidFill>
                  <a:schemeClr val="tx1"/>
                </a:solidFill>
                <a:latin typeface="+mn-lt"/>
                <a:ea typeface="+mn-ea"/>
                <a:cs typeface="+mn-cs"/>
              </a:rPr>
              <a:t>Some implementations do not operate correctly, but in almost all cases the vendor has learned about the problem and a new build of code is available to resolve the problem</a:t>
            </a:r>
          </a:p>
          <a:p>
            <a:pPr lvl="1"/>
            <a:r>
              <a:rPr lang="en-US" sz="2800" baseline="0" dirty="0" smtClean="0">
                <a:solidFill>
                  <a:schemeClr val="tx1"/>
                </a:solidFill>
                <a:latin typeface="+mn-lt"/>
                <a:ea typeface="+mn-ea"/>
                <a:cs typeface="+mn-cs"/>
              </a:rPr>
              <a:t>If they are not aware of the problem, they will be very interested in working with you to resolve it</a:t>
            </a:r>
          </a:p>
        </p:txBody>
      </p:sp>
      <p:sp>
        <p:nvSpPr>
          <p:cNvPr id="4" name="Footer Placeholder 3"/>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94</a:t>
            </a:fld>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Autonegotiation</a:t>
            </a:r>
            <a:endParaRPr lang="en-US" dirty="0"/>
          </a:p>
        </p:txBody>
      </p:sp>
      <p:sp>
        <p:nvSpPr>
          <p:cNvPr id="3" name="Content Placeholder 2"/>
          <p:cNvSpPr>
            <a:spLocks noGrp="1"/>
          </p:cNvSpPr>
          <p:nvPr>
            <p:ph idx="1"/>
          </p:nvPr>
        </p:nvSpPr>
        <p:spPr/>
        <p:txBody>
          <a:bodyPr/>
          <a:lstStyle/>
          <a:p>
            <a:pPr lvl="1"/>
            <a:r>
              <a:rPr lang="en-US" sz="2800" baseline="0" dirty="0" smtClean="0">
                <a:solidFill>
                  <a:schemeClr val="tx1"/>
                </a:solidFill>
                <a:latin typeface="+mn-lt"/>
                <a:ea typeface="+mn-ea"/>
                <a:cs typeface="+mn-cs"/>
              </a:rPr>
              <a:t>Review IEEE 802.3 clause 28 for specific details, however a very simplified description of Auto-Negotiation follows</a:t>
            </a:r>
          </a:p>
          <a:p>
            <a:pPr lvl="2"/>
            <a:r>
              <a:rPr lang="en-US" sz="2400" baseline="0" dirty="0" smtClean="0">
                <a:solidFill>
                  <a:schemeClr val="tx1"/>
                </a:solidFill>
                <a:latin typeface="+mn-lt"/>
                <a:ea typeface="+mn-ea"/>
                <a:cs typeface="+mn-cs"/>
              </a:rPr>
              <a:t>A negotiating station will send a handshake signal called an FLP - Fast Link Pulse)This is composed of a burst of normal link pulses common to 10BASE-T</a:t>
            </a:r>
          </a:p>
          <a:p>
            <a:pPr lvl="2"/>
            <a:r>
              <a:rPr lang="en-US" sz="2400" baseline="0" dirty="0" smtClean="0">
                <a:solidFill>
                  <a:schemeClr val="tx1"/>
                </a:solidFill>
                <a:latin typeface="+mn-lt"/>
                <a:ea typeface="+mn-ea"/>
                <a:cs typeface="+mn-cs"/>
              </a:rPr>
              <a:t>The FLP defines the capabilities of the negotiating station that sent them</a:t>
            </a:r>
          </a:p>
        </p:txBody>
      </p:sp>
      <p:sp>
        <p:nvSpPr>
          <p:cNvPr id="4" name="Footer Placeholder 3"/>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95</a:t>
            </a:fld>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Autonegotiation</a:t>
            </a:r>
            <a:endParaRPr lang="en-US" dirty="0"/>
          </a:p>
        </p:txBody>
      </p:sp>
      <p:sp>
        <p:nvSpPr>
          <p:cNvPr id="3" name="Content Placeholder 2"/>
          <p:cNvSpPr>
            <a:spLocks noGrp="1"/>
          </p:cNvSpPr>
          <p:nvPr>
            <p:ph idx="1"/>
          </p:nvPr>
        </p:nvSpPr>
        <p:spPr/>
        <p:txBody>
          <a:bodyPr/>
          <a:lstStyle/>
          <a:p>
            <a:pPr lvl="2"/>
            <a:r>
              <a:rPr lang="en-US" sz="2400" baseline="0" dirty="0" smtClean="0">
                <a:solidFill>
                  <a:schemeClr val="tx1"/>
                </a:solidFill>
                <a:latin typeface="+mn-lt"/>
                <a:ea typeface="+mn-ea"/>
                <a:cs typeface="+mn-cs"/>
              </a:rPr>
              <a:t>If the link partner is also sending FLPs then they will compare the offered capabilities and will select the highest performance match in offered capabilities, then change to that link technology and begin communicating over it</a:t>
            </a:r>
          </a:p>
          <a:p>
            <a:pPr lvl="2"/>
            <a:r>
              <a:rPr lang="en-US" sz="2400" baseline="0" dirty="0" smtClean="0">
                <a:solidFill>
                  <a:schemeClr val="tx1"/>
                </a:solidFill>
                <a:latin typeface="+mn-lt"/>
                <a:ea typeface="+mn-ea"/>
                <a:cs typeface="+mn-cs"/>
              </a:rPr>
              <a:t>If the negotiating station does not detect FLPs from its link partner it will then attempt to detect the link partner’s transmission speed</a:t>
            </a:r>
          </a:p>
          <a:p>
            <a:pPr lvl="2"/>
            <a:r>
              <a:rPr lang="en-US" sz="2400" baseline="0" dirty="0" smtClean="0">
                <a:solidFill>
                  <a:schemeClr val="tx1"/>
                </a:solidFill>
                <a:latin typeface="+mn-lt"/>
                <a:ea typeface="+mn-ea"/>
                <a:cs typeface="+mn-cs"/>
              </a:rPr>
              <a:t>Speed detection is virtually always successful as long as both link partners support a common speed</a:t>
            </a:r>
          </a:p>
        </p:txBody>
      </p:sp>
      <p:sp>
        <p:nvSpPr>
          <p:cNvPr id="4" name="Footer Placeholder 3"/>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96</a:t>
            </a:fld>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Autonegotiation</a:t>
            </a:r>
            <a:endParaRPr lang="en-US" dirty="0"/>
          </a:p>
        </p:txBody>
      </p:sp>
      <p:sp>
        <p:nvSpPr>
          <p:cNvPr id="3" name="Content Placeholder 2"/>
          <p:cNvSpPr>
            <a:spLocks noGrp="1"/>
          </p:cNvSpPr>
          <p:nvPr>
            <p:ph idx="1"/>
          </p:nvPr>
        </p:nvSpPr>
        <p:spPr/>
        <p:txBody>
          <a:bodyPr/>
          <a:lstStyle/>
          <a:p>
            <a:pPr lvl="2"/>
            <a:r>
              <a:rPr lang="en-US" sz="2400" baseline="0" dirty="0" smtClean="0">
                <a:solidFill>
                  <a:schemeClr val="tx1"/>
                </a:solidFill>
                <a:latin typeface="+mn-lt"/>
                <a:ea typeface="+mn-ea"/>
                <a:cs typeface="+mn-cs"/>
              </a:rPr>
              <a:t>If the negotiating station did not detect FLPs from its link partner, it is required to choose half duplex for the connection</a:t>
            </a:r>
          </a:p>
          <a:p>
            <a:pPr lvl="2"/>
            <a:r>
              <a:rPr lang="en-US" sz="2400" baseline="0" dirty="0" smtClean="0">
                <a:solidFill>
                  <a:schemeClr val="tx1"/>
                </a:solidFill>
                <a:latin typeface="+mn-lt"/>
                <a:ea typeface="+mn-ea"/>
                <a:cs typeface="+mn-cs"/>
              </a:rPr>
              <a:t>A negotiating station will not try to detect the link partner’s duplex setting when FLPs are not received</a:t>
            </a:r>
          </a:p>
        </p:txBody>
      </p:sp>
      <p:sp>
        <p:nvSpPr>
          <p:cNvPr id="4" name="Footer Placeholder 3"/>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97</a:t>
            </a:fld>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Autonegotiation</a:t>
            </a:r>
            <a:endParaRPr lang="en-US" dirty="0"/>
          </a:p>
        </p:txBody>
      </p:sp>
      <p:sp>
        <p:nvSpPr>
          <p:cNvPr id="3" name="Content Placeholder 2"/>
          <p:cNvSpPr>
            <a:spLocks noGrp="1"/>
          </p:cNvSpPr>
          <p:nvPr>
            <p:ph idx="1"/>
          </p:nvPr>
        </p:nvSpPr>
        <p:spPr/>
        <p:txBody>
          <a:bodyPr/>
          <a:lstStyle/>
          <a:p>
            <a:pPr lvl="1"/>
            <a:r>
              <a:rPr lang="en-US" sz="2800" baseline="0" dirty="0" smtClean="0">
                <a:solidFill>
                  <a:schemeClr val="tx1"/>
                </a:solidFill>
                <a:latin typeface="+mn-lt"/>
                <a:ea typeface="+mn-ea"/>
                <a:cs typeface="+mn-cs"/>
              </a:rPr>
              <a:t>This is the cause of most problems related to duplex problems</a:t>
            </a:r>
          </a:p>
          <a:p>
            <a:pPr lvl="1"/>
            <a:r>
              <a:rPr lang="en-US" sz="2800" baseline="0" dirty="0" smtClean="0">
                <a:solidFill>
                  <a:schemeClr val="tx1"/>
                </a:solidFill>
                <a:latin typeface="+mn-lt"/>
                <a:ea typeface="+mn-ea"/>
                <a:cs typeface="+mn-cs"/>
              </a:rPr>
              <a:t>Far too many support engineers wrongly believe that the negotiating station will detect the duplex setting of the fixed-setting link partner</a:t>
            </a:r>
          </a:p>
          <a:p>
            <a:pPr lvl="1"/>
            <a:r>
              <a:rPr lang="en-US" sz="2800" baseline="0" dirty="0" smtClean="0">
                <a:solidFill>
                  <a:schemeClr val="tx1"/>
                </a:solidFill>
                <a:latin typeface="+mn-lt"/>
                <a:ea typeface="+mn-ea"/>
                <a:cs typeface="+mn-cs"/>
              </a:rPr>
              <a:t>Another misconception is that a duplex mismatch will cause a link failure</a:t>
            </a:r>
          </a:p>
        </p:txBody>
      </p:sp>
      <p:sp>
        <p:nvSpPr>
          <p:cNvPr id="4" name="Footer Placeholder 3"/>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98</a:t>
            </a:fld>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Autonegotiation</a:t>
            </a:r>
            <a:endParaRPr lang="en-US" dirty="0"/>
          </a:p>
        </p:txBody>
      </p:sp>
      <p:sp>
        <p:nvSpPr>
          <p:cNvPr id="3" name="Content Placeholder 2"/>
          <p:cNvSpPr>
            <a:spLocks noGrp="1"/>
          </p:cNvSpPr>
          <p:nvPr>
            <p:ph idx="1"/>
          </p:nvPr>
        </p:nvSpPr>
        <p:spPr/>
        <p:txBody>
          <a:bodyPr/>
          <a:lstStyle/>
          <a:p>
            <a:pPr lvl="1"/>
            <a:r>
              <a:rPr lang="en-US" sz="2800" baseline="0" dirty="0" smtClean="0">
                <a:solidFill>
                  <a:schemeClr val="tx1"/>
                </a:solidFill>
                <a:latin typeface="+mn-lt"/>
                <a:ea typeface="+mn-ea"/>
                <a:cs typeface="+mn-cs"/>
              </a:rPr>
              <a:t>The link will experience errors if the duplex does not match, and the visible symptom will be slowness, but it will still pass traffic</a:t>
            </a:r>
          </a:p>
          <a:p>
            <a:pPr lvl="1"/>
            <a:r>
              <a:rPr lang="en-US" sz="2800" baseline="0" dirty="0" smtClean="0">
                <a:solidFill>
                  <a:schemeClr val="tx1"/>
                </a:solidFill>
                <a:latin typeface="+mn-lt"/>
                <a:ea typeface="+mn-ea"/>
                <a:cs typeface="+mn-cs"/>
              </a:rPr>
              <a:t>If the duplex mismatch appears between two switches it is possible to review the reported interface errors and infer the duplex setting of each end of the link just from the nature of the reported errors</a:t>
            </a:r>
          </a:p>
        </p:txBody>
      </p:sp>
      <p:sp>
        <p:nvSpPr>
          <p:cNvPr id="4" name="Footer Placeholder 3"/>
          <p:cNvSpPr>
            <a:spLocks noGrp="1"/>
          </p:cNvSpPr>
          <p:nvPr>
            <p:ph type="ftr" sz="quarter" idx="11"/>
          </p:nvPr>
        </p:nvSpPr>
        <p:spPr/>
        <p:txBody>
          <a:bodyPr/>
          <a:lstStyle/>
          <a:p>
            <a:pPr>
              <a:defRPr/>
            </a:pPr>
            <a:r>
              <a:rPr lang="en-US" smtClean="0"/>
              <a:t>Copyright 2008-2012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99</a:t>
            </a:fld>
            <a:endParaRPr lang="en-US" dirty="0"/>
          </a:p>
        </p:txBody>
      </p:sp>
    </p:spTree>
  </p:cSld>
  <p:clrMapOvr>
    <a:masterClrMapping/>
  </p:clrMapOvr>
</p:sld>
</file>

<file path=ppt/theme/theme1.xml><?xml version="1.0" encoding="utf-8"?>
<a:theme xmlns:a="http://schemas.openxmlformats.org/drawingml/2006/main" name="CiscoAcademy">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CiscoAcademy</Template>
  <TotalTime>9337</TotalTime>
  <Words>6918</Words>
  <Application>Microsoft Office PowerPoint</Application>
  <PresentationFormat>On-screen Show (4:3)</PresentationFormat>
  <Paragraphs>933</Paragraphs>
  <Slides>151</Slides>
  <Notes>0</Notes>
  <HiddenSlides>0</HiddenSlides>
  <MMClips>0</MMClips>
  <ScaleCrop>false</ScaleCrop>
  <HeadingPairs>
    <vt:vector size="4" baseType="variant">
      <vt:variant>
        <vt:lpstr>Theme</vt:lpstr>
      </vt:variant>
      <vt:variant>
        <vt:i4>1</vt:i4>
      </vt:variant>
      <vt:variant>
        <vt:lpstr>Slide Titles</vt:lpstr>
      </vt:variant>
      <vt:variant>
        <vt:i4>151</vt:i4>
      </vt:variant>
    </vt:vector>
  </HeadingPairs>
  <TitlesOfParts>
    <vt:vector size="152" baseType="lpstr">
      <vt:lpstr>CiscoAcademy</vt:lpstr>
      <vt:lpstr>Basic Switch Concepts and Configuration</vt:lpstr>
      <vt:lpstr>Objectives</vt:lpstr>
      <vt:lpstr>How a LAN Operates</vt:lpstr>
      <vt:lpstr>What is Ethernet</vt:lpstr>
      <vt:lpstr>Development</vt:lpstr>
      <vt:lpstr>Development</vt:lpstr>
      <vt:lpstr>How It Works</vt:lpstr>
      <vt:lpstr>Half Duplex</vt:lpstr>
      <vt:lpstr>Half Duplex</vt:lpstr>
      <vt:lpstr>Half Duplex</vt:lpstr>
      <vt:lpstr>Half Duplex</vt:lpstr>
      <vt:lpstr>Half Duplex Ethernet Operation</vt:lpstr>
      <vt:lpstr>Half Duplex Ethernet Operation</vt:lpstr>
      <vt:lpstr>Half Duplex Ethernet Operation</vt:lpstr>
      <vt:lpstr>Half Duplex Ethernet Operation</vt:lpstr>
      <vt:lpstr>Types of Collisions</vt:lpstr>
      <vt:lpstr>Collision Signal</vt:lpstr>
      <vt:lpstr>Half Duplex Ethernet Rules</vt:lpstr>
      <vt:lpstr>Half Duplex Ethernet Rules</vt:lpstr>
      <vt:lpstr>Half Duplex Ethernet Rules</vt:lpstr>
      <vt:lpstr>Half Duplex Ethernet Rules</vt:lpstr>
      <vt:lpstr>Jam Signal Specifics</vt:lpstr>
      <vt:lpstr>Jam Signal Specifics</vt:lpstr>
      <vt:lpstr>Jam Signal Specifics</vt:lpstr>
      <vt:lpstr>Jam Signal Specifics</vt:lpstr>
      <vt:lpstr>Error Handling</vt:lpstr>
      <vt:lpstr>Collision Domain</vt:lpstr>
      <vt:lpstr>Broadcast Domain</vt:lpstr>
      <vt:lpstr>Broadcast Domain</vt:lpstr>
      <vt:lpstr>Broadcast Domain</vt:lpstr>
      <vt:lpstr>Broadcast Domain</vt:lpstr>
      <vt:lpstr>Slot Time</vt:lpstr>
      <vt:lpstr>Slot Time</vt:lpstr>
      <vt:lpstr>Slot Time</vt:lpstr>
      <vt:lpstr>Slot Time</vt:lpstr>
      <vt:lpstr>Interframe Gap</vt:lpstr>
      <vt:lpstr>Interframe Gap</vt:lpstr>
      <vt:lpstr>Interframe Spacing and Backoff</vt:lpstr>
      <vt:lpstr>Interframe Spacing and Backoff</vt:lpstr>
      <vt:lpstr>Full Duplex Ethernet</vt:lpstr>
      <vt:lpstr>Full Duplex Ethernet</vt:lpstr>
      <vt:lpstr>Full Duplex Ethernet Problems</vt:lpstr>
      <vt:lpstr>Full Duplex Ethernet Problems</vt:lpstr>
      <vt:lpstr>Full Duplex Ethernet Problems</vt:lpstr>
      <vt:lpstr>Full Duplex Ethernet Problems</vt:lpstr>
      <vt:lpstr>Types of Traffic</vt:lpstr>
      <vt:lpstr>Types of Traffic</vt:lpstr>
      <vt:lpstr>Frames</vt:lpstr>
      <vt:lpstr>Frames</vt:lpstr>
      <vt:lpstr>Frames</vt:lpstr>
      <vt:lpstr>Frames</vt:lpstr>
      <vt:lpstr>Ethernet Frame Types</vt:lpstr>
      <vt:lpstr>Ethernet Frame Types</vt:lpstr>
      <vt:lpstr>Ethernet Frame Types</vt:lpstr>
      <vt:lpstr>Ethernet Frame Types</vt:lpstr>
      <vt:lpstr>Ethernet Frame Structures</vt:lpstr>
      <vt:lpstr>Ethernet II Frame Format</vt:lpstr>
      <vt:lpstr>Ethernet II Frame Format</vt:lpstr>
      <vt:lpstr>Ethernet II Frame Format</vt:lpstr>
      <vt:lpstr>Ethernet II Frame Format</vt:lpstr>
      <vt:lpstr>Ethernet II Frame Format</vt:lpstr>
      <vt:lpstr>Ethernet II Frame Format</vt:lpstr>
      <vt:lpstr>Ethernet II Frame Format</vt:lpstr>
      <vt:lpstr>Ethernet II Frame Format</vt:lpstr>
      <vt:lpstr>Ethernet II Frame Format</vt:lpstr>
      <vt:lpstr>Ethernet II Frame Format</vt:lpstr>
      <vt:lpstr>Lab</vt:lpstr>
      <vt:lpstr>Ethernet II Frame Size</vt:lpstr>
      <vt:lpstr>Ethernet II Frame Size</vt:lpstr>
      <vt:lpstr>Ethernet II Frame Size</vt:lpstr>
      <vt:lpstr>Ethernet II Frame Size</vt:lpstr>
      <vt:lpstr>Ethernet II Frame Size</vt:lpstr>
      <vt:lpstr>MAC Address</vt:lpstr>
      <vt:lpstr>MAC Address</vt:lpstr>
      <vt:lpstr>MAC Address</vt:lpstr>
      <vt:lpstr>MAC Address</vt:lpstr>
      <vt:lpstr>MAC Address</vt:lpstr>
      <vt:lpstr>Lab</vt:lpstr>
      <vt:lpstr>Switches</vt:lpstr>
      <vt:lpstr>Switch v Hub</vt:lpstr>
      <vt:lpstr>Operation</vt:lpstr>
      <vt:lpstr>Hub Operation</vt:lpstr>
      <vt:lpstr>Switch Operation</vt:lpstr>
      <vt:lpstr>Switch Operation</vt:lpstr>
      <vt:lpstr>Switch Operation</vt:lpstr>
      <vt:lpstr>Operation</vt:lpstr>
      <vt:lpstr>Operation</vt:lpstr>
      <vt:lpstr>Modes of Operation</vt:lpstr>
      <vt:lpstr>Modes of Operation</vt:lpstr>
      <vt:lpstr>Modes of Operation</vt:lpstr>
      <vt:lpstr>Autonegotiation</vt:lpstr>
      <vt:lpstr>Autonegotiation</vt:lpstr>
      <vt:lpstr>Autonegotiation</vt:lpstr>
      <vt:lpstr>Autonegotiation</vt:lpstr>
      <vt:lpstr>Autonegotiation</vt:lpstr>
      <vt:lpstr>Autonegotiation</vt:lpstr>
      <vt:lpstr>Autonegotiation</vt:lpstr>
      <vt:lpstr>Autonegotiation</vt:lpstr>
      <vt:lpstr>Autonegotiation</vt:lpstr>
      <vt:lpstr>Autonegotiation</vt:lpstr>
      <vt:lpstr>Memory Buffering</vt:lpstr>
      <vt:lpstr>Symmetric Switching</vt:lpstr>
      <vt:lpstr>Asymmetric Switching</vt:lpstr>
      <vt:lpstr>Layer 3 Switch</vt:lpstr>
      <vt:lpstr>Switch Configuration</vt:lpstr>
      <vt:lpstr>Levels</vt:lpstr>
      <vt:lpstr>Configuration Levels</vt:lpstr>
      <vt:lpstr>GUI Access</vt:lpstr>
      <vt:lpstr>GUI Access</vt:lpstr>
      <vt:lpstr>Help</vt:lpstr>
      <vt:lpstr>Switch Bootup</vt:lpstr>
      <vt:lpstr>Basic Switch Configuration</vt:lpstr>
      <vt:lpstr>Basic Switch Configuration</vt:lpstr>
      <vt:lpstr>Management Interface</vt:lpstr>
      <vt:lpstr>Management Interface</vt:lpstr>
      <vt:lpstr>Default Gateway</vt:lpstr>
      <vt:lpstr>GUI Access</vt:lpstr>
      <vt:lpstr>MAC Address Table</vt:lpstr>
      <vt:lpstr>Lab</vt:lpstr>
      <vt:lpstr>Automatic Configuration</vt:lpstr>
      <vt:lpstr>Automatic Configuration</vt:lpstr>
      <vt:lpstr>Automatic Configuration</vt:lpstr>
      <vt:lpstr>Automatic Configuration</vt:lpstr>
      <vt:lpstr>Checking on the Configuration</vt:lpstr>
      <vt:lpstr>Checking on the Configuration</vt:lpstr>
      <vt:lpstr>Backing Up the Configuration</vt:lpstr>
      <vt:lpstr>Backing Up the Configuration</vt:lpstr>
      <vt:lpstr>Backing Up the Configuration</vt:lpstr>
      <vt:lpstr>Backing Up the Configuration</vt:lpstr>
      <vt:lpstr>Clearing the Configuration</vt:lpstr>
      <vt:lpstr>Securing Access to a Switch</vt:lpstr>
      <vt:lpstr>Console Access</vt:lpstr>
      <vt:lpstr>Remote Access</vt:lpstr>
      <vt:lpstr>Privileged Mode Access</vt:lpstr>
      <vt:lpstr>Password Recovery</vt:lpstr>
      <vt:lpstr>Login Banners</vt:lpstr>
      <vt:lpstr>SSH Access</vt:lpstr>
      <vt:lpstr>SSH Access</vt:lpstr>
      <vt:lpstr>Port Security</vt:lpstr>
      <vt:lpstr>Port Security</vt:lpstr>
      <vt:lpstr>Port Security</vt:lpstr>
      <vt:lpstr>Port Security</vt:lpstr>
      <vt:lpstr>Port Security</vt:lpstr>
      <vt:lpstr>Port Security</vt:lpstr>
      <vt:lpstr>Port Security</vt:lpstr>
      <vt:lpstr>Port Security Configuration</vt:lpstr>
      <vt:lpstr>Port Security Configuration</vt:lpstr>
      <vt:lpstr>Securing Unused Ports</vt:lpstr>
      <vt:lpstr>Switch Interface Access Codes</vt:lpstr>
      <vt:lpstr>Switch Interface Status Codes</vt:lpstr>
      <vt:lpstr>Lab</vt:lpstr>
    </vt:vector>
  </TitlesOfParts>
  <Company>Cisco Systems,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Switch Concepts and Configuration</dc:title>
  <dc:creator>Kenneth M. Chipps Ph.D.</dc:creator>
  <cp:lastModifiedBy>Kenneth M. Chipps Ph.D.</cp:lastModifiedBy>
  <cp:revision>246</cp:revision>
  <dcterms:created xsi:type="dcterms:W3CDTF">2003-05-01T16:03:04Z</dcterms:created>
  <dcterms:modified xsi:type="dcterms:W3CDTF">2015-06-10T15:40:10Z</dcterms:modified>
</cp:coreProperties>
</file>