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8"/>
  </p:notesMasterIdLst>
  <p:sldIdLst>
    <p:sldId id="610" r:id="rId2"/>
    <p:sldId id="479" r:id="rId3"/>
    <p:sldId id="601" r:id="rId4"/>
    <p:sldId id="602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7" r:id="rId21"/>
    <p:sldId id="530" r:id="rId22"/>
    <p:sldId id="532" r:id="rId23"/>
    <p:sldId id="533" r:id="rId24"/>
    <p:sldId id="534" r:id="rId25"/>
    <p:sldId id="535" r:id="rId26"/>
    <p:sldId id="544" r:id="rId27"/>
    <p:sldId id="545" r:id="rId28"/>
    <p:sldId id="546" r:id="rId29"/>
    <p:sldId id="547" r:id="rId30"/>
    <p:sldId id="548" r:id="rId31"/>
    <p:sldId id="549" r:id="rId32"/>
    <p:sldId id="550" r:id="rId33"/>
    <p:sldId id="554" r:id="rId34"/>
    <p:sldId id="555" r:id="rId35"/>
    <p:sldId id="556" r:id="rId36"/>
    <p:sldId id="559" r:id="rId37"/>
    <p:sldId id="560" r:id="rId38"/>
    <p:sldId id="561" r:id="rId39"/>
    <p:sldId id="562" r:id="rId40"/>
    <p:sldId id="563" r:id="rId41"/>
    <p:sldId id="564" r:id="rId42"/>
    <p:sldId id="599" r:id="rId43"/>
    <p:sldId id="557" r:id="rId44"/>
    <p:sldId id="565" r:id="rId45"/>
    <p:sldId id="558" r:id="rId46"/>
    <p:sldId id="567" r:id="rId47"/>
    <p:sldId id="566" r:id="rId48"/>
    <p:sldId id="568" r:id="rId49"/>
    <p:sldId id="572" r:id="rId50"/>
    <p:sldId id="583" r:id="rId51"/>
    <p:sldId id="573" r:id="rId52"/>
    <p:sldId id="579" r:id="rId53"/>
    <p:sldId id="589" r:id="rId54"/>
    <p:sldId id="574" r:id="rId55"/>
    <p:sldId id="586" r:id="rId56"/>
    <p:sldId id="587" r:id="rId57"/>
    <p:sldId id="569" r:id="rId58"/>
    <p:sldId id="590" r:id="rId59"/>
    <p:sldId id="591" r:id="rId60"/>
    <p:sldId id="592" r:id="rId61"/>
    <p:sldId id="570" r:id="rId62"/>
    <p:sldId id="593" r:id="rId63"/>
    <p:sldId id="571" r:id="rId64"/>
    <p:sldId id="529" r:id="rId65"/>
    <p:sldId id="481" r:id="rId66"/>
    <p:sldId id="482" r:id="rId67"/>
    <p:sldId id="483" r:id="rId68"/>
    <p:sldId id="484" r:id="rId69"/>
    <p:sldId id="485" r:id="rId70"/>
    <p:sldId id="486" r:id="rId71"/>
    <p:sldId id="487" r:id="rId72"/>
    <p:sldId id="488" r:id="rId73"/>
    <p:sldId id="489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497" r:id="rId82"/>
    <p:sldId id="594" r:id="rId83"/>
    <p:sldId id="595" r:id="rId84"/>
    <p:sldId id="596" r:id="rId85"/>
    <p:sldId id="598" r:id="rId86"/>
    <p:sldId id="597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4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17C9F8-6F60-4546-A11C-6BF616766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81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0D99-A8E9-451F-BB7E-604471D52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8C0B-0F9C-4E67-B182-29CC711EE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5EFB-A2DB-4C9D-9E61-8A715E58E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60FE-66B0-40EE-A525-1DB84F59D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FBA-E63A-4554-AFA0-79D65B192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567D-9234-4077-8C71-BD798FCAC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E3D8-E2DB-452F-B617-668688925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6013-2053-46BF-B5AF-A2CFBC96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2BD-FCC1-465F-B935-242FD8534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395-398D-4EBD-B935-18DA01AD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59E5-2BB9-4FC2-8A9C-C1D624CDB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7DE3-4388-4086-8021-81C8419E2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53D2-E510-43FC-AA7A-8006655CB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586-734D-49C3-BCB8-6C58DF1A0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E448D4-E664-4CAB-A123-F9ADC9E9A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 </a:t>
            </a:r>
            <a:r>
              <a:rPr lang="en-US" smtClean="0"/>
              <a:t>Design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2011.07.05</a:t>
            </a:r>
            <a:endParaRPr lang="en-US" sz="2400" dirty="0" smtClean="0"/>
          </a:p>
          <a:p>
            <a:r>
              <a:rPr lang="en-US" sz="2400" dirty="0" smtClean="0"/>
              <a:t>1.2.0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9E-2404-4367-A734-1461D95241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1148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smtClean="0"/>
              <a:t>2008-2011 </a:t>
            </a:r>
            <a:r>
              <a:rPr lang="en-US" dirty="0" smtClean="0"/>
              <a:t>Kenneth M. </a:t>
            </a:r>
            <a:r>
              <a:rPr lang="en-US" dirty="0" err="1" smtClean="0"/>
              <a:t>Chipps</a:t>
            </a:r>
            <a:r>
              <a:rPr lang="en-US" dirty="0" smtClean="0"/>
              <a:t> Ph.D. www.chipps.com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leaves just 37,629</a:t>
            </a:r>
            <a:r>
              <a:rPr lang="en-US" baseline="0" dirty="0" smtClean="0"/>
              <a:t> organizations with more than 500 employees out of over 5 million total 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Over Complicate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point to this discussion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point out to you to not over complicate this</a:t>
            </a:r>
          </a:p>
          <a:p>
            <a:r>
              <a:rPr lang="en-US" baseline="0" dirty="0" smtClean="0"/>
              <a:t>A basic, simple, single layer network design will work for over 99 percent of all 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Network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method</a:t>
            </a:r>
            <a:r>
              <a:rPr lang="en-US" baseline="0" dirty="0" smtClean="0"/>
              <a:t> to use when designing a network is the top down network design methodology detailed in Top Down Network Design by Priscilla Oppenheimer</a:t>
            </a:r>
          </a:p>
          <a:p>
            <a:r>
              <a:rPr lang="en-US" baseline="0" dirty="0" smtClean="0"/>
              <a:t>The methodology Cisco suggests in this chapter is an abbreviated version of the top down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Network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This discussion will provide you with a solid basis for further study of this preferred design methodology</a:t>
            </a:r>
          </a:p>
          <a:p>
            <a:r>
              <a:rPr lang="en-US" baseline="0" dirty="0" smtClean="0"/>
              <a:t>As the book points out this model divides the network into three distinct layers</a:t>
            </a:r>
          </a:p>
          <a:p>
            <a:pPr lvl="1"/>
            <a:r>
              <a:rPr lang="en-US" baseline="0" dirty="0" smtClean="0"/>
              <a:t>Access</a:t>
            </a:r>
          </a:p>
          <a:p>
            <a:pPr lvl="1"/>
            <a:r>
              <a:rPr lang="en-US" baseline="0" dirty="0" smtClean="0"/>
              <a:t>Distribution</a:t>
            </a:r>
          </a:p>
          <a:p>
            <a:pPr lvl="1"/>
            <a:r>
              <a:rPr lang="en-US" baseline="0" dirty="0" smtClean="0"/>
              <a:t>Core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Network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In practice most organizations only use the first two layers, with the smallest organizations collapsing even these two layers into one</a:t>
            </a:r>
          </a:p>
          <a:p>
            <a:r>
              <a:rPr lang="en-US" baseline="0" dirty="0" smtClean="0"/>
              <a:t>Only the largest entities need all three layers</a:t>
            </a:r>
          </a:p>
          <a:p>
            <a:r>
              <a:rPr lang="en-US" baseline="0" dirty="0" smtClean="0"/>
              <a:t>A judicious use of these layers will create a network design that can be grown in size indefinitely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Network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each of these three layers of a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hierarchical network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Access Layer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access layer is where all end devices connect to the network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devices range from PCs to printers to wireless access points, and even routers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device that connects using a NIC typically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redundancy exists at the access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distribution layer aggregates the data from the access layer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layer also controls the flow of traffic using policies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 domains are defined at the access layer edge of this layer</a:t>
            </a:r>
          </a:p>
          <a:p>
            <a:r>
              <a:rPr lang="en-US" sz="3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availability through redundant devices is required at this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core layer is designed to move data at high speed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layer moves data as fast as possible between the various distribution layer devices</a:t>
            </a:r>
          </a:p>
          <a:p>
            <a:r>
              <a:rPr lang="en-US" sz="3200" b="0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availability and redundancy are critical to this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  <a:r>
              <a:rPr lang="en-US" baseline="0" dirty="0" smtClean="0"/>
              <a:t> Network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7083" r="11875" b="12500"/>
          <a:stretch>
            <a:fillRect/>
          </a:stretch>
        </p:blipFill>
        <p:spPr bwMode="auto">
          <a:xfrm>
            <a:off x="914400" y="1600200"/>
            <a:ext cx="73309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basic LAN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06B24-6665-4CE8-8A4E-4289DEAB03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Network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benefits are listed for this design model including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Manageability</a:t>
            </a:r>
          </a:p>
          <a:p>
            <a:pPr lvl="1"/>
            <a:r>
              <a:rPr lang="en-US" dirty="0" smtClean="0"/>
              <a:t>Maintainability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refers to what is needed today as well as the future</a:t>
            </a:r>
          </a:p>
          <a:p>
            <a:r>
              <a:rPr lang="en-US" dirty="0" smtClean="0"/>
              <a:t>The ability to grow, for example</a:t>
            </a:r>
          </a:p>
          <a:p>
            <a:pPr lvl="1"/>
            <a:r>
              <a:rPr lang="en-US" dirty="0" smtClean="0"/>
              <a:t>Cabling is meant to last for 10 years</a:t>
            </a:r>
          </a:p>
          <a:p>
            <a:pPr lvl="1"/>
            <a:r>
              <a:rPr lang="en-US" dirty="0" smtClean="0"/>
              <a:t>Switches and routers are meant to last for 2 to 5 years, since it is easier to change these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49DE4-5865-41F9-8F63-B62CB135360D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Redundancy is how a network maintains high availability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Availability</a:t>
            </a:r>
            <a:r>
              <a:rPr lang="en-US" baseline="0" dirty="0" smtClean="0"/>
              <a:t> </a:t>
            </a:r>
            <a:r>
              <a:rPr lang="en-US" dirty="0" smtClean="0"/>
              <a:t>is uptime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expressed as a percent and is related to the time period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Such as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C7DF6-2164-476D-957B-229FE1600955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r>
              <a:rPr lang="en-US" dirty="0" smtClean="0"/>
              <a:t>Availability</a:t>
            </a:r>
            <a:br>
              <a:rPr lang="en-US" dirty="0" smtClean="0"/>
            </a:br>
            <a:r>
              <a:rPr lang="en-US" sz="1400" dirty="0" smtClean="0">
                <a:solidFill>
                  <a:schemeClr val="tx1"/>
                </a:solidFill>
              </a:rPr>
              <a:t>Downtime Allowed Per Week in Minutes Based on a 24 Hour 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99.7% at 30 minutes looks ok, what if all at one time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95% sounds good, but 504 minutes doesn’t</a:t>
            </a:r>
          </a:p>
        </p:txBody>
      </p:sp>
      <p:graphicFrame>
        <p:nvGraphicFramePr>
          <p:cNvPr id="63599" name="Group 1135"/>
          <p:cNvGraphicFramePr>
            <a:graphicFrameLocks noGrp="1"/>
          </p:cNvGraphicFramePr>
          <p:nvPr>
            <p:ph type="tbl" idx="1"/>
          </p:nvPr>
        </p:nvGraphicFramePr>
        <p:xfrm>
          <a:off x="685800" y="2209800"/>
          <a:ext cx="7696200" cy="3676651"/>
        </p:xfrm>
        <a:graphic>
          <a:graphicData uri="http://schemas.openxmlformats.org/drawingml/2006/table">
            <a:tbl>
              <a:tblPr/>
              <a:tblGrid>
                <a:gridCol w="1447800"/>
                <a:gridCol w="1905000"/>
                <a:gridCol w="1600200"/>
                <a:gridCol w="1600200"/>
                <a:gridCol w="1143000"/>
              </a:tblGrid>
              <a:tr h="708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42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3083CD-0E24-4E7D-B36F-429BDC648A94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is a key indicator for most projects</a:t>
            </a:r>
          </a:p>
          <a:p>
            <a:r>
              <a:rPr lang="en-US" dirty="0" smtClean="0"/>
              <a:t>In some cases it is only that</a:t>
            </a:r>
          </a:p>
          <a:p>
            <a:pPr lvl="1"/>
            <a:r>
              <a:rPr lang="en-US" dirty="0" smtClean="0"/>
              <a:t>“No one complains”</a:t>
            </a:r>
          </a:p>
          <a:p>
            <a:r>
              <a:rPr lang="en-US" dirty="0" smtClean="0"/>
              <a:t>In most cases it is more definitive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80C4B-BFBF-410D-88A8-EC7873E4095C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performance measures include</a:t>
            </a:r>
          </a:p>
          <a:p>
            <a:pPr lvl="1"/>
            <a:r>
              <a:rPr lang="en-US" dirty="0" smtClean="0"/>
              <a:t>Capacity v Throughput</a:t>
            </a:r>
          </a:p>
          <a:p>
            <a:pPr lvl="1"/>
            <a:r>
              <a:rPr lang="en-US" dirty="0" smtClean="0"/>
              <a:t>Bandwidth Utilization</a:t>
            </a:r>
          </a:p>
          <a:p>
            <a:pPr lvl="1"/>
            <a:r>
              <a:rPr lang="en-US" dirty="0" smtClean="0"/>
              <a:t>Offered Load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Device CPU Utilization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7812C2-F64C-483F-B2BB-436AC29A9320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This is the  data carrying capacity of a circuit</a:t>
            </a:r>
          </a:p>
          <a:p>
            <a:pPr lvl="2"/>
            <a:r>
              <a:rPr lang="en-US" dirty="0" smtClean="0"/>
              <a:t>Usually measured in bits per second</a:t>
            </a:r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This is the quantity of error free data transmitted per unit of time</a:t>
            </a:r>
          </a:p>
          <a:p>
            <a:pPr lvl="1"/>
            <a:r>
              <a:rPr lang="en-US" dirty="0" smtClean="0"/>
              <a:t>This is normally the packets per second</a:t>
            </a:r>
          </a:p>
          <a:p>
            <a:r>
              <a:rPr lang="en-US" dirty="0" smtClean="0"/>
              <a:t>Bandwidth Utilization</a:t>
            </a:r>
          </a:p>
          <a:p>
            <a:pPr lvl="1"/>
            <a:r>
              <a:rPr lang="en-US" dirty="0" smtClean="0"/>
              <a:t>The percent of total available capacity in use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92BFE3-771C-4D60-B535-35A3669F7A81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Offered Load</a:t>
            </a:r>
          </a:p>
          <a:p>
            <a:pPr lvl="1"/>
            <a:r>
              <a:rPr lang="en-US" dirty="0" smtClean="0"/>
              <a:t>This is the sum of all the data all network devices have ready to send at a particular time</a:t>
            </a:r>
          </a:p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Exactly what goes out gets to the other end</a:t>
            </a:r>
          </a:p>
          <a:p>
            <a:pPr lvl="1"/>
            <a:r>
              <a:rPr lang="en-US" dirty="0" smtClean="0"/>
              <a:t>To check accuracy use a network analyzer to check the CRC on received frames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B02B4-9CEB-4402-85D3-8206C187461A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Track the number of frames received with a bad CRC every hour for one or two days</a:t>
            </a:r>
          </a:p>
          <a:p>
            <a:pPr lvl="1"/>
            <a:r>
              <a:rPr lang="en-US" dirty="0" smtClean="0"/>
              <a:t>It is normal for errors to increase as network utilization goes up</a:t>
            </a:r>
          </a:p>
          <a:p>
            <a:pPr lvl="1"/>
            <a:r>
              <a:rPr lang="en-US" dirty="0" smtClean="0"/>
              <a:t>So check the number of errors against the network load</a:t>
            </a:r>
          </a:p>
          <a:p>
            <a:pPr lvl="1"/>
            <a:r>
              <a:rPr lang="en-US" dirty="0" smtClean="0"/>
              <a:t>The error rate is acceptable if there are not more than one error per megabyte of data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DF0DB-C835-402E-8B8D-A144F22D017F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How much overhead is required to deliver an amount of data</a:t>
            </a:r>
          </a:p>
          <a:p>
            <a:pPr lvl="1"/>
            <a:r>
              <a:rPr lang="en-US" dirty="0" smtClean="0"/>
              <a:t>How large a packet can be used</a:t>
            </a:r>
          </a:p>
          <a:p>
            <a:pPr lvl="2"/>
            <a:r>
              <a:rPr lang="en-US" dirty="0" smtClean="0"/>
              <a:t>Larger better</a:t>
            </a:r>
          </a:p>
          <a:p>
            <a:pPr lvl="2"/>
            <a:r>
              <a:rPr lang="en-US" dirty="0" smtClean="0"/>
              <a:t>Too large means too much data is lost if a packet is damaged</a:t>
            </a:r>
          </a:p>
          <a:p>
            <a:pPr lvl="2"/>
            <a:r>
              <a:rPr lang="en-US" dirty="0" smtClean="0"/>
              <a:t>How many packets can be sent in one bunch without an acknowledgment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226DE3-1A27-426A-8665-0EB63CEB7F6C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r>
              <a:rPr lang="en-US" baseline="0" dirty="0" smtClean="0"/>
              <a:t> and articles in the trade press would make you think that every organization in the country is huge</a:t>
            </a:r>
          </a:p>
          <a:p>
            <a:r>
              <a:rPr lang="en-US" baseline="0" dirty="0" smtClean="0"/>
              <a:t>That each one of these has a highly complex network with layer after layer of equipment</a:t>
            </a:r>
          </a:p>
          <a:p>
            <a:r>
              <a:rPr lang="en-US" baseline="0" dirty="0" smtClean="0"/>
              <a:t>In reality most organizations are fairly small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Latency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is the delay in transmission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time that passes from when a user expects something to appear, to when it does appear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Instantaneous response is the only goal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2B9410-1DC4-431E-B274-1D1CE566D2F0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Response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Related to latency, but also a function of the application and the equipment the application is running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Most users expect to see something on the screen in 100 to 200 milliseconds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EAFF3-CA25-49F7-988D-97FA76A5167F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CPU Utilization</a:t>
            </a:r>
          </a:p>
          <a:p>
            <a:pPr lvl="1"/>
            <a:r>
              <a:rPr lang="en-US" dirty="0" smtClean="0"/>
              <a:t>High utilization on a device may create a bottleneck as the device will be unable to handle the offered load regardless of the bandwidth coming in or going out of the device</a:t>
            </a:r>
          </a:p>
          <a:p>
            <a:pPr lvl="1"/>
            <a:r>
              <a:rPr lang="en-US" dirty="0" smtClean="0"/>
              <a:t>In other words, the device becomes the bottleneck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28025-94E8-4081-B6E1-55666D9E87C7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assessing the amount of security, balance the risks against the cost</a:t>
            </a:r>
          </a:p>
          <a:p>
            <a:r>
              <a:rPr lang="en-US" dirty="0" smtClean="0"/>
              <a:t>There is no point in locking things down so tight, nothing can be used</a:t>
            </a:r>
          </a:p>
          <a:p>
            <a:r>
              <a:rPr lang="en-US" dirty="0" smtClean="0"/>
              <a:t>Common risks include</a:t>
            </a:r>
          </a:p>
          <a:p>
            <a:pPr lvl="1"/>
            <a:r>
              <a:rPr lang="en-US" dirty="0" smtClean="0"/>
              <a:t>Use of resources</a:t>
            </a:r>
          </a:p>
          <a:p>
            <a:pPr lvl="1"/>
            <a:r>
              <a:rPr lang="en-US" dirty="0" smtClean="0"/>
              <a:t>Loss of data</a:t>
            </a:r>
          </a:p>
          <a:p>
            <a:pPr lvl="1"/>
            <a:r>
              <a:rPr lang="en-US" dirty="0" smtClean="0"/>
              <a:t>Alteration of data</a:t>
            </a:r>
          </a:p>
          <a:p>
            <a:pPr lvl="1"/>
            <a:r>
              <a:rPr lang="en-US" dirty="0" smtClean="0"/>
              <a:t>Denial of service</a:t>
            </a: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088318-116E-48FB-9605-26E5798DCB63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Manageability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Manageability refers to how easy will it be to monitor the network</a:t>
            </a:r>
          </a:p>
          <a:p>
            <a:r>
              <a:rPr lang="en-US" dirty="0" smtClean="0"/>
              <a:t>To check for</a:t>
            </a:r>
          </a:p>
          <a:p>
            <a:pPr lvl="1"/>
            <a:r>
              <a:rPr lang="en-US" dirty="0" smtClean="0"/>
              <a:t>Performance problems</a:t>
            </a:r>
          </a:p>
          <a:p>
            <a:pPr lvl="1"/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Security problems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Accounting, if chargeback used</a:t>
            </a:r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A16F6-86C9-415C-924C-DC198B107F21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difficult will it be for the network management team to run the network you will be leaving</a:t>
            </a:r>
          </a:p>
          <a:p>
            <a:r>
              <a:rPr lang="en-US" dirty="0" smtClean="0"/>
              <a:t>How difficult will it be for the network team to change the network by themselves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C698E5-2A89-4488-A2CA-8B37EDFD75F8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designing</a:t>
            </a:r>
            <a:r>
              <a:rPr lang="en-US" baseline="0" dirty="0" smtClean="0"/>
              <a:t> the network the layout and subsequently the devices used are dictated by</a:t>
            </a:r>
          </a:p>
          <a:p>
            <a:pPr lvl="1"/>
            <a:r>
              <a:rPr lang="en-US" dirty="0" smtClean="0"/>
              <a:t>Location of</a:t>
            </a:r>
            <a:r>
              <a:rPr lang="en-US" baseline="0" dirty="0" smtClean="0"/>
              <a:t> network users</a:t>
            </a:r>
          </a:p>
          <a:p>
            <a:pPr lvl="1"/>
            <a:r>
              <a:rPr lang="en-US" baseline="0" dirty="0" smtClean="0"/>
              <a:t>Location of the data stores</a:t>
            </a:r>
          </a:p>
          <a:p>
            <a:pPr lvl="1"/>
            <a:r>
              <a:rPr lang="en-US" baseline="0" dirty="0" smtClean="0"/>
              <a:t>QoS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design a network some basic information is required</a:t>
            </a:r>
          </a:p>
          <a:p>
            <a:r>
              <a:rPr lang="en-US" baseline="0" dirty="0" smtClean="0"/>
              <a:t>The first thing to determine is where the users of the data are located</a:t>
            </a:r>
          </a:p>
          <a:p>
            <a:r>
              <a:rPr lang="en-US" baseline="0" dirty="0" smtClean="0"/>
              <a:t>Users are not by level or job function</a:t>
            </a:r>
          </a:p>
          <a:p>
            <a:r>
              <a:rPr lang="en-US" baseline="0" dirty="0" smtClean="0"/>
              <a:t>Rather they are determined by what use they are making of the network</a:t>
            </a:r>
          </a:p>
          <a:p>
            <a:r>
              <a:rPr lang="en-US" baseline="0" dirty="0" smtClean="0"/>
              <a:t>For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r>
              <a:rPr lang="en-US" baseline="0" dirty="0" smtClean="0"/>
              <a:t>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law firm the users are not</a:t>
            </a:r>
          </a:p>
          <a:p>
            <a:pPr lvl="1"/>
            <a:r>
              <a:rPr lang="en-US" dirty="0" smtClean="0"/>
              <a:t>Lawyers</a:t>
            </a:r>
          </a:p>
          <a:p>
            <a:pPr lvl="1"/>
            <a:r>
              <a:rPr lang="en-US" dirty="0" smtClean="0"/>
              <a:t>Paralegals</a:t>
            </a:r>
          </a:p>
          <a:p>
            <a:pPr lvl="1"/>
            <a:r>
              <a:rPr lang="en-US" dirty="0" smtClean="0"/>
              <a:t>Secretaries</a:t>
            </a:r>
          </a:p>
          <a:p>
            <a:pPr lvl="0"/>
            <a:r>
              <a:rPr lang="en-US" dirty="0" smtClean="0"/>
              <a:t>The network does not care how much they are paid or what their</a:t>
            </a:r>
            <a:r>
              <a:rPr lang="en-US" baseline="0" dirty="0" smtClean="0"/>
              <a:t> function is</a:t>
            </a:r>
          </a:p>
          <a:p>
            <a:pPr lvl="0"/>
            <a:r>
              <a:rPr lang="en-US" baseline="0" dirty="0" smtClean="0"/>
              <a:t>Rather the users are</a:t>
            </a:r>
          </a:p>
          <a:p>
            <a:pPr lvl="1"/>
            <a:r>
              <a:rPr lang="en-US" dirty="0" smtClean="0"/>
              <a:t>Word processing users</a:t>
            </a:r>
          </a:p>
          <a:p>
            <a:pPr lvl="1"/>
            <a:r>
              <a:rPr lang="en-US" dirty="0" smtClean="0"/>
              <a:t>Internet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r>
              <a:rPr lang="en-US" baseline="0" dirty="0" smtClean="0"/>
              <a:t>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users are located the</a:t>
            </a:r>
            <a:r>
              <a:rPr lang="en-US" baseline="0" dirty="0" smtClean="0"/>
              <a:t> next step is to decide where their data is stored</a:t>
            </a:r>
          </a:p>
          <a:p>
            <a:r>
              <a:rPr lang="en-US" baseline="0" dirty="0" smtClean="0"/>
              <a:t>This data is for example</a:t>
            </a:r>
          </a:p>
          <a:p>
            <a:pPr lvl="1"/>
            <a:r>
              <a:rPr lang="en-US" dirty="0" smtClean="0"/>
              <a:t>Hard drives in one form or the other</a:t>
            </a:r>
          </a:p>
          <a:p>
            <a:pPr lvl="1"/>
            <a:r>
              <a:rPr lang="en-US" dirty="0" smtClean="0"/>
              <a:t>Internet access</a:t>
            </a:r>
          </a:p>
          <a:p>
            <a:pPr lvl="0"/>
            <a:r>
              <a:rPr lang="en-US" dirty="0" smtClean="0"/>
              <a:t>With</a:t>
            </a:r>
            <a:r>
              <a:rPr lang="en-US" baseline="0" dirty="0" smtClean="0"/>
              <a:t> the ends points in hand the next question is how large of a pipe is needed to connect these two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network needed by most</a:t>
            </a:r>
            <a:r>
              <a:rPr lang="en-US" baseline="0" dirty="0" smtClean="0"/>
              <a:t> organizations is therefore also fairly small</a:t>
            </a:r>
          </a:p>
          <a:p>
            <a:r>
              <a:rPr lang="en-US" baseline="0" dirty="0" smtClean="0"/>
              <a:t>Keep in mind that a single broadcast domain can work just fine with anywhere from 200 to 1,000 active users depending on the nature of the network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r>
              <a:rPr lang="en-US" baseline="0" dirty="0" smtClean="0"/>
              <a:t>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amount of traffic can be determined by measurement or estimation</a:t>
            </a:r>
          </a:p>
          <a:p>
            <a:pPr lvl="0"/>
            <a:r>
              <a:rPr lang="en-US" dirty="0" smtClean="0"/>
              <a:t>With this information in hand a topology map is created</a:t>
            </a:r>
          </a:p>
          <a:p>
            <a:pPr lvl="0"/>
            <a:r>
              <a:rPr lang="en-US" dirty="0" smtClean="0"/>
              <a:t>Such 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25000" r="15625" b="11458"/>
          <a:stretch>
            <a:fillRect/>
          </a:stretch>
        </p:blipFill>
        <p:spPr bwMode="auto">
          <a:xfrm>
            <a:off x="1143000" y="1600200"/>
            <a:ext cx="6857999" cy="45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build a hierarchical network design</a:t>
            </a:r>
          </a:p>
          <a:p>
            <a:r>
              <a:rPr lang="en-US" dirty="0" smtClean="0"/>
              <a:t>Start Packet Tracer</a:t>
            </a:r>
          </a:p>
          <a:p>
            <a:r>
              <a:rPr lang="en-US" dirty="0" smtClean="0"/>
              <a:t>Open file e3-1243.pka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Network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things to consider include the diameter of the network</a:t>
            </a:r>
            <a:endParaRPr lang="en-US" baseline="0" dirty="0" smtClean="0"/>
          </a:p>
          <a:p>
            <a:r>
              <a:rPr lang="en-US" baseline="0" dirty="0" smtClean="0"/>
              <a:t>This is the number of devices that a frame most cross from one end device to another</a:t>
            </a:r>
          </a:p>
          <a:p>
            <a:r>
              <a:rPr lang="en-US" baseline="0" dirty="0" smtClean="0"/>
              <a:t>The smaller the diameter the less latency</a:t>
            </a:r>
          </a:p>
          <a:p>
            <a:r>
              <a:rPr lang="en-US" baseline="0" dirty="0" smtClean="0"/>
              <a:t>Proper use of the three layers in the hierarchical model will prevent network diameter from being a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3958" r="14375" b="6250"/>
          <a:stretch>
            <a:fillRect/>
          </a:stretch>
        </p:blipFill>
        <p:spPr bwMode="auto">
          <a:xfrm>
            <a:off x="1524000" y="1602769"/>
            <a:ext cx="6019800" cy="453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current large networks in addition to data, voice and video traffic is</a:t>
            </a:r>
            <a:r>
              <a:rPr lang="en-US" baseline="0" dirty="0" smtClean="0"/>
              <a:t> carried over the same set of wires</a:t>
            </a:r>
          </a:p>
          <a:p>
            <a:r>
              <a:rPr lang="en-US" baseline="0" dirty="0" smtClean="0"/>
              <a:t>This requires the traffic be prioritized</a:t>
            </a:r>
          </a:p>
          <a:p>
            <a:r>
              <a:rPr lang="en-US" baseline="0" dirty="0" smtClean="0"/>
              <a:t>QoS – Quality of Service places the time sensitive traffic in front of the traffic that can wait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Used in 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all three layers switches</a:t>
            </a:r>
            <a:r>
              <a:rPr lang="en-US" baseline="0" dirty="0" smtClean="0"/>
              <a:t> are commonly used as the connection point</a:t>
            </a:r>
          </a:p>
          <a:p>
            <a:r>
              <a:rPr lang="en-US" baseline="0" dirty="0" smtClean="0"/>
              <a:t>As such their selection requires careful consideration at each level of the hierarchy</a:t>
            </a:r>
          </a:p>
          <a:p>
            <a:r>
              <a:rPr lang="en-US" baseline="0" dirty="0" smtClean="0"/>
              <a:t>Common features include the following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Factor</a:t>
            </a:r>
          </a:p>
          <a:p>
            <a:pPr lvl="0"/>
            <a:r>
              <a:rPr lang="en-US" dirty="0" smtClean="0"/>
              <a:t>Performance</a:t>
            </a:r>
          </a:p>
          <a:p>
            <a:pPr lvl="0"/>
            <a:r>
              <a:rPr lang="en-US" dirty="0" smtClean="0"/>
              <a:t>Link aggregation</a:t>
            </a:r>
          </a:p>
          <a:p>
            <a:pPr lvl="0"/>
            <a:r>
              <a:rPr lang="en-US" dirty="0" smtClean="0"/>
              <a:t>PoE</a:t>
            </a:r>
          </a:p>
          <a:p>
            <a:pPr lvl="0"/>
            <a:r>
              <a:rPr lang="en-US" baseline="0" dirty="0" smtClean="0"/>
              <a:t>Layer 3</a:t>
            </a: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switch may be</a:t>
            </a:r>
          </a:p>
          <a:p>
            <a:pPr lvl="1"/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Stackable</a:t>
            </a:r>
          </a:p>
          <a:p>
            <a:pPr lvl="1"/>
            <a:r>
              <a:rPr lang="en-US" dirty="0" smtClean="0"/>
              <a:t>Modular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fixed configuration switch cannot</a:t>
            </a:r>
            <a:r>
              <a:rPr lang="en-US" baseline="0" dirty="0" smtClean="0"/>
              <a:t> be physically altered or added 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see how many firms and the dependent establishments there are at various sizes</a:t>
            </a:r>
          </a:p>
          <a:p>
            <a:r>
              <a:rPr lang="en-US" dirty="0" smtClean="0"/>
              <a:t>Here is data from 2004 from the Census Bureau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Fixed Configuration</a:t>
            </a:r>
          </a:p>
        </p:txBody>
      </p:sp>
      <p:pic>
        <p:nvPicPr>
          <p:cNvPr id="61444" name="Picture 3" descr="SwitchFront"/>
          <p:cNvPicPr>
            <a:picLocks noChangeAspect="1" noChangeArrowheads="1"/>
          </p:cNvPicPr>
          <p:nvPr/>
        </p:nvPicPr>
        <p:blipFill>
          <a:blip r:embed="rId2" cstate="print"/>
          <a:srcRect l="990" t="4074" r="929" b="10356"/>
          <a:stretch>
            <a:fillRect/>
          </a:stretch>
        </p:blipFill>
        <p:spPr bwMode="auto">
          <a:xfrm>
            <a:off x="762000" y="1600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3C340-88A8-47F1-B180-C3013FECBF4C}" type="slidenum">
              <a:rPr lang="en-US" smtClean="0"/>
              <a:pPr/>
              <a:t>50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stackable switch cannot</a:t>
            </a:r>
            <a:r>
              <a:rPr lang="en-US" baseline="0" dirty="0" smtClean="0"/>
              <a:t> be altered, but it can be added to by attaching other switches in such a way that several switches appear as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Stacking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If the network runs out of ports more can be added by stacking another switch on top of the existing one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Switches use proprietary cables for this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There will be a limit on the number of switches that can be stacked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the Cisco StackWise method the limit is nine</a:t>
            </a:r>
          </a:p>
        </p:txBody>
      </p:sp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80DB0-0A94-472C-8737-6A9A1DAC06D4}" type="slidenum">
              <a:rPr lang="en-US" smtClean="0"/>
              <a:pPr/>
              <a:t>52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pic>
        <p:nvPicPr>
          <p:cNvPr id="22532" name="Picture 3" descr="HubStack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943600" y="1876425"/>
            <a:ext cx="152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Stacking Cables</a:t>
            </a:r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2133600" y="2105025"/>
            <a:ext cx="3810000" cy="3581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>
            <a:off x="5105400" y="2867025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6DC48-CFAC-4ED6-8E86-5E77DDB3F7FB}" type="slidenum">
              <a:rPr lang="en-US" smtClean="0"/>
              <a:pPr/>
              <a:t>53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modular switch allows blades to be added to a single chassis when</a:t>
            </a:r>
            <a:r>
              <a:rPr lang="en-US" baseline="0" dirty="0" smtClean="0"/>
              <a:t> additional capacity is required</a:t>
            </a:r>
          </a:p>
          <a:p>
            <a:pPr eaLnBrk="1" hangingPunct="1"/>
            <a:r>
              <a:rPr lang="en-US" dirty="0" smtClean="0"/>
              <a:t>Up to the capacity of the chassis, ports can be added by just inserting more blades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Modular</a:t>
            </a:r>
          </a:p>
        </p:txBody>
      </p:sp>
      <p:pic>
        <p:nvPicPr>
          <p:cNvPr id="64516" name="Picture 3" descr="SwitchWithBlad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94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29EF2-8834-43E0-AD39-C3652CEDC018}" type="slidenum">
              <a:rPr lang="en-US" smtClean="0"/>
              <a:pPr/>
              <a:t>55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Modular</a:t>
            </a:r>
          </a:p>
        </p:txBody>
      </p:sp>
      <p:pic>
        <p:nvPicPr>
          <p:cNvPr id="65540" name="Picture 3" descr="SwitchWithBlades3"/>
          <p:cNvPicPr>
            <a:picLocks noChangeAspect="1" noChangeArrowheads="1"/>
          </p:cNvPicPr>
          <p:nvPr/>
        </p:nvPicPr>
        <p:blipFill>
          <a:blip r:embed="rId2" cstate="print"/>
          <a:srcRect r="20934"/>
          <a:stretch>
            <a:fillRect/>
          </a:stretch>
        </p:blipFill>
        <p:spPr bwMode="auto">
          <a:xfrm>
            <a:off x="1752600" y="1627188"/>
            <a:ext cx="54864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747C5-2C5B-41D3-81F1-2B5B7E743082}" type="slidenum">
              <a:rPr lang="en-US" smtClean="0"/>
              <a:pPr/>
              <a:t>56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performance</a:t>
            </a:r>
            <a:r>
              <a:rPr lang="en-US" baseline="0" dirty="0" smtClean="0"/>
              <a:t> measures include</a:t>
            </a:r>
            <a:endParaRPr lang="en-US" dirty="0" smtClean="0"/>
          </a:p>
          <a:p>
            <a:pPr lvl="1"/>
            <a:r>
              <a:rPr lang="en-US" dirty="0" smtClean="0"/>
              <a:t>Port Density</a:t>
            </a:r>
          </a:p>
          <a:p>
            <a:pPr lvl="1"/>
            <a:r>
              <a:rPr lang="en-US" dirty="0" smtClean="0"/>
              <a:t>Forwarding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port density is the number of ports on a single switch</a:t>
            </a:r>
          </a:p>
          <a:p>
            <a:r>
              <a:rPr lang="en-US" dirty="0" smtClean="0"/>
              <a:t>Typically this is four to 96 although some switches can support many more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forwarding rate is how quickly the switch can process frames</a:t>
            </a:r>
          </a:p>
          <a:p>
            <a:r>
              <a:rPr lang="en-US" dirty="0" smtClean="0"/>
              <a:t>This is in</a:t>
            </a:r>
            <a:r>
              <a:rPr lang="en-US" baseline="0" dirty="0" smtClean="0"/>
              <a:t> frames per second</a:t>
            </a:r>
          </a:p>
          <a:p>
            <a:r>
              <a:rPr lang="en-US" baseline="0" dirty="0" smtClean="0"/>
              <a:t>The desired performance is wirespeed where the switch can process any frame presented</a:t>
            </a:r>
          </a:p>
          <a:p>
            <a:r>
              <a:rPr lang="en-US" baseline="0" dirty="0" smtClean="0"/>
              <a:t>For a 24 port Gigabit switch this would be 24 Gbps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30324" r="2257" b="4398"/>
          <a:stretch/>
        </p:blipFill>
        <p:spPr bwMode="auto">
          <a:xfrm>
            <a:off x="457204" y="1621579"/>
            <a:ext cx="8285160" cy="420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r>
              <a:rPr lang="en-US" baseline="0" dirty="0" smtClean="0"/>
              <a:t>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Wirespeed switches are seen at the distribution and core layers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link aggregation</a:t>
            </a:r>
            <a:r>
              <a:rPr lang="en-US" baseline="0" dirty="0" smtClean="0"/>
              <a:t> up to eight ports are bound together to move the traffic from one switch to another one</a:t>
            </a:r>
          </a:p>
          <a:p>
            <a:r>
              <a:rPr lang="en-US" baseline="0" dirty="0" smtClean="0"/>
              <a:t>Etherchannel is the Cisco method for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power devices such as access points and IP phones a switch needs to be able to generate electrical</a:t>
            </a:r>
            <a:r>
              <a:rPr lang="en-US" baseline="0" dirty="0" smtClean="0"/>
              <a:t> power as well as send and receive data</a:t>
            </a:r>
          </a:p>
          <a:p>
            <a:r>
              <a:rPr lang="en-US" baseline="0" dirty="0" smtClean="0"/>
              <a:t>PoE – Power Over Ethernet does this</a:t>
            </a:r>
          </a:p>
          <a:p>
            <a:r>
              <a:rPr lang="en-US" baseline="0" dirty="0" smtClean="0"/>
              <a:t>Not all switches support PoE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3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interconnect the various broadcast domains in the hierarchical network a layer 3 device is needed</a:t>
            </a:r>
          </a:p>
          <a:p>
            <a:r>
              <a:rPr lang="en-US" dirty="0" smtClean="0"/>
              <a:t>To avoid</a:t>
            </a:r>
            <a:r>
              <a:rPr lang="en-US" baseline="0" dirty="0" smtClean="0"/>
              <a:t> having to use a router for this layer 3 switches were developed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Let’s also look at the development</a:t>
            </a:r>
            <a:r>
              <a:rPr lang="en-US" baseline="0" dirty="0" smtClean="0"/>
              <a:t> and use of switches over the years</a:t>
            </a:r>
            <a:endParaRPr lang="en-US" dirty="0" smtClean="0"/>
          </a:p>
          <a:p>
            <a:pPr eaLnBrk="1" hangingPunct="1"/>
            <a:r>
              <a:rPr lang="en-US" dirty="0" smtClean="0"/>
              <a:t>The development of switches has progressed over the years as new technologies appear</a:t>
            </a:r>
          </a:p>
          <a:p>
            <a:pPr eaLnBrk="1" hangingPunct="1"/>
            <a:r>
              <a:rPr lang="en-US" dirty="0" smtClean="0"/>
              <a:t>Let’s look at the various designs that have been used to create networks to see why switches were developed and how they are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77A58-464B-4347-851D-7030296D9A1F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Point-to-Point Backbone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example a LAN that originally covered only a single floor has been extended to cover two floors using a point-to-point backbone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7CEE9-AA55-4024-8C41-B0C62162A358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Point-to-Point Backbone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892300"/>
          <a:ext cx="77724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Visio" r:id="rId3" imgW="9664038" imgH="4674364" progId="">
                  <p:embed/>
                </p:oleObj>
              </mc:Choice>
              <mc:Fallback>
                <p:oleObj name="Visio" r:id="rId3" imgW="9664038" imgH="467436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2300"/>
                        <a:ext cx="77724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60D4C3-2958-4770-B029-BC4B5BDEC8B7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Collapsed Backbone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next design we see the single LAN extended to even more floors</a:t>
            </a:r>
          </a:p>
          <a:p>
            <a:pPr eaLnBrk="1" hangingPunct="1"/>
            <a:r>
              <a:rPr lang="en-US" dirty="0" smtClean="0"/>
              <a:t>All of the servers are now centralized in a single location to ease management</a:t>
            </a:r>
          </a:p>
          <a:p>
            <a:pPr eaLnBrk="1" hangingPunct="1"/>
            <a:r>
              <a:rPr lang="en-US" dirty="0" smtClean="0"/>
              <a:t>In this collapsed backbone design all of the devices are still in a single collision domain and a single broadcast domain, since hubs at layer 1 are used</a:t>
            </a:r>
          </a:p>
          <a:p>
            <a:pPr eaLnBrk="1" hangingPunct="1"/>
            <a:r>
              <a:rPr lang="en-US" dirty="0" smtClean="0"/>
              <a:t>This is called a flat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486DD-DAB8-4E0D-A60B-91ADD1840658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Collapsed Backbone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57350"/>
          <a:ext cx="8229600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Visio" r:id="rId3" imgW="9721098" imgH="5667616" progId="">
                  <p:embed/>
                </p:oleObj>
              </mc:Choice>
              <mc:Fallback>
                <p:oleObj name="Visio" r:id="rId3" imgW="9721098" imgH="566761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57350"/>
                        <a:ext cx="8229600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BCFC5E-B62A-49AB-A300-CE0E5E90C1D4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Hierarchical Backbone Design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flat design does not scale well</a:t>
            </a:r>
          </a:p>
          <a:p>
            <a:pPr eaLnBrk="1" hangingPunct="1"/>
            <a:r>
              <a:rPr lang="en-US" dirty="0" smtClean="0"/>
              <a:t>As more and more devices are added to the shared domains – collision and broadcast – things start to slow down</a:t>
            </a:r>
          </a:p>
          <a:p>
            <a:pPr eaLnBrk="1" hangingPunct="1"/>
            <a:r>
              <a:rPr lang="en-US" dirty="0" smtClean="0"/>
              <a:t>The solution is to introduce hierarchy to the design so as to divide up these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first at the small firms</a:t>
            </a:r>
          </a:p>
          <a:p>
            <a:r>
              <a:rPr lang="en-US" dirty="0" smtClean="0"/>
              <a:t>Those with 1 to 19 employees</a:t>
            </a:r>
          </a:p>
          <a:p>
            <a:r>
              <a:rPr lang="en-US" dirty="0" smtClean="0"/>
              <a:t>As this table shows there are 4,453,810 of those</a:t>
            </a:r>
          </a:p>
          <a:p>
            <a:r>
              <a:rPr lang="en-US" dirty="0" smtClean="0"/>
              <a:t>Clearly</a:t>
            </a:r>
            <a:r>
              <a:rPr lang="en-US" baseline="0" dirty="0" smtClean="0"/>
              <a:t> none of these need more than a single local area network consisting of a single switch or hub, a Server or NAS box, and a printer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D63268-3CE9-4FBB-A017-05D965320DB1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Bridged Backbone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first example of a hierarchical design a layer 2 device, in this case a bridge, is used to divide the collision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03C13E-639F-495A-99CA-EC9BC48AD29E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Bridged Backbone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0200"/>
          <a:ext cx="79248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Visio" r:id="rId3" imgW="9004601" imgH="5593104" progId="">
                  <p:embed/>
                </p:oleObj>
              </mc:Choice>
              <mc:Fallback>
                <p:oleObj name="Visio" r:id="rId3" imgW="9004601" imgH="559310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9248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80328-1EA7-44F3-8FFA-FAB6161EFAAF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Routed Backbone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Bridges worked well for isolating collisions, but did nothing for the broadcast domain</a:t>
            </a:r>
          </a:p>
          <a:p>
            <a:pPr eaLnBrk="1" hangingPunct="1"/>
            <a:r>
              <a:rPr lang="en-US" dirty="0" smtClean="0"/>
              <a:t>In the next example a single router was introduced, as a layer 3 device, to isolate the broadcast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6DBB2-D0DA-419D-8502-7A4B0E540D5F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Routed Backbone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66875"/>
          <a:ext cx="82296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Visio" r:id="rId3" imgW="9635147" imgH="5593104" progId="">
                  <p:embed/>
                </p:oleObj>
              </mc:Choice>
              <mc:Fallback>
                <p:oleObj name="Visio" r:id="rId3" imgW="9635147" imgH="559310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66875"/>
                        <a:ext cx="82296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85435-E8AB-46D1-B596-80E4021006C9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Routers were not the best device for this so layer 3 switches were created to handle this function</a:t>
            </a:r>
          </a:p>
          <a:p>
            <a:pPr eaLnBrk="1" hangingPunct="1"/>
            <a:r>
              <a:rPr lang="en-US" dirty="0" smtClean="0"/>
              <a:t>Further hubs are now replaced with layer 2 switches on each floor so as to divide up the shared collision domain that still existed on each floor when hubs are used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7DF27-4017-4BAF-9897-A9F9A06072A6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39888"/>
          <a:ext cx="8229600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Visio" r:id="rId3" imgW="9520666" imgH="5593104" progId="">
                  <p:embed/>
                </p:oleObj>
              </mc:Choice>
              <mc:Fallback>
                <p:oleObj name="Visio" r:id="rId3" imgW="9520666" imgH="559310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9888"/>
                        <a:ext cx="8229600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81239-3883-4F0A-B5EB-B55C7F2694FE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example the PCs and servers are connected to the layer 2 switches using UTP</a:t>
            </a:r>
          </a:p>
          <a:p>
            <a:pPr eaLnBrk="1" hangingPunct="1"/>
            <a:r>
              <a:rPr lang="en-US" dirty="0" smtClean="0"/>
              <a:t>These are the ports across the bottom</a:t>
            </a:r>
          </a:p>
        </p:txBody>
      </p:sp>
      <p:pic>
        <p:nvPicPr>
          <p:cNvPr id="19462" name="Picture 4" descr="2900Copp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61150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72F08-A411-41C2-A67F-2B36C2E28D39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backbone connections are fiber optic cable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fiber module is inserted in the top part of the layer 2 switch for connection to the layer 3 switch on the bottom floor</a:t>
            </a:r>
          </a:p>
        </p:txBody>
      </p:sp>
      <p:pic>
        <p:nvPicPr>
          <p:cNvPr id="20486" name="Picture 4" descr="2900Fib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4038600"/>
            <a:ext cx="61150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340C5-E2A2-4BA6-8211-10F96BFEB009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pic>
        <p:nvPicPr>
          <p:cNvPr id="21509" name="Picture 3" descr="2900Fib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8775"/>
            <a:ext cx="49006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0FD7F7-B80B-4230-9B7A-E44707019767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bottom floor, where all of the layer 2 switches connect together, a layer 3 switch is placed</a:t>
            </a:r>
          </a:p>
          <a:p>
            <a:pPr eaLnBrk="1" hangingPunct="1"/>
            <a:r>
              <a:rPr lang="en-US" dirty="0" smtClean="0"/>
              <a:t>There must be a module for each layer 2 switch</a:t>
            </a:r>
          </a:p>
        </p:txBody>
      </p:sp>
      <p:pic>
        <p:nvPicPr>
          <p:cNvPr id="22534" name="Picture 4" descr="3500Fiber1"/>
          <p:cNvPicPr>
            <a:picLocks noChangeAspect="1" noChangeArrowheads="1"/>
          </p:cNvPicPr>
          <p:nvPr/>
        </p:nvPicPr>
        <p:blipFill>
          <a:blip r:embed="rId2" cstate="print"/>
          <a:srcRect b="-4445"/>
          <a:stretch>
            <a:fillRect/>
          </a:stretch>
        </p:blipFill>
        <p:spPr bwMode="auto">
          <a:xfrm>
            <a:off x="1552575" y="4305300"/>
            <a:ext cx="6143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and Medium sized businesses are defined as those with 500 or fewer employees</a:t>
            </a:r>
          </a:p>
          <a:p>
            <a:r>
              <a:rPr lang="en-US" dirty="0" smtClean="0"/>
              <a:t>There are 612,893</a:t>
            </a:r>
            <a:r>
              <a:rPr lang="en-US" baseline="0" dirty="0" smtClean="0"/>
              <a:t> of those</a:t>
            </a:r>
          </a:p>
          <a:p>
            <a:r>
              <a:rPr lang="en-US" baseline="0" dirty="0" smtClean="0"/>
              <a:t>No doubt an organization with up to 500 staff in a single location could also work well with a single local area network, a set of switches, a server, maybe separate storage, and a number of printers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9C5F3-6087-4583-BB97-F26F9BE15A36}" type="slidenum">
              <a:rPr lang="en-US"/>
              <a:pPr/>
              <a:t>80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Switched Backbone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close up</a:t>
            </a:r>
          </a:p>
        </p:txBody>
      </p:sp>
      <p:pic>
        <p:nvPicPr>
          <p:cNvPr id="23558" name="Picture 4" descr="3500Fib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86013"/>
            <a:ext cx="45862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4C8C6-5827-440C-B469-0B1BE0294DC5}" type="slidenum">
              <a:rPr lang="en-US"/>
              <a:pPr/>
              <a:t>81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Backbone</a:t>
            </a:r>
          </a:p>
        </p:txBody>
      </p:sp>
      <p:pic>
        <p:nvPicPr>
          <p:cNvPr id="24581" name="Picture 3" descr="BackboneFiberF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421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724400" y="3810000"/>
            <a:ext cx="1524000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Fiber Optic Cable backbone connection</a:t>
            </a:r>
          </a:p>
        </p:txBody>
      </p:sp>
      <p:sp>
        <p:nvSpPr>
          <p:cNvPr id="24583" name="Oval 5"/>
          <p:cNvSpPr>
            <a:spLocks noChangeArrowheads="1"/>
          </p:cNvSpPr>
          <p:nvPr/>
        </p:nvSpPr>
        <p:spPr bwMode="auto">
          <a:xfrm>
            <a:off x="1143000" y="1371600"/>
            <a:ext cx="2667000" cy="2209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 flipH="1" flipV="1">
            <a:off x="2971800" y="2743200"/>
            <a:ext cx="1600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by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 will look at the desirable</a:t>
            </a:r>
            <a:r>
              <a:rPr lang="en-US" baseline="0" dirty="0" smtClean="0"/>
              <a:t> characteristics of switches at each layer of the hierarchical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Layer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access layer switch needs to support</a:t>
            </a:r>
          </a:p>
          <a:p>
            <a:pPr lvl="1"/>
            <a:r>
              <a:rPr lang="en-US" dirty="0" smtClean="0"/>
              <a:t>VLAN creation</a:t>
            </a:r>
          </a:p>
          <a:p>
            <a:pPr lvl="1"/>
            <a:r>
              <a:rPr lang="en-US" dirty="0" smtClean="0"/>
              <a:t>Link aggregation</a:t>
            </a:r>
          </a:p>
          <a:p>
            <a:pPr lvl="1"/>
            <a:r>
              <a:rPr lang="en-US" dirty="0" smtClean="0"/>
              <a:t>QoS</a:t>
            </a:r>
          </a:p>
          <a:p>
            <a:pPr lvl="0"/>
            <a:r>
              <a:rPr lang="en-US" dirty="0" smtClean="0"/>
              <a:t>and perhaps</a:t>
            </a:r>
          </a:p>
          <a:p>
            <a:pPr lvl="1"/>
            <a:r>
              <a:rPr lang="en-US" dirty="0" smtClean="0"/>
              <a:t>Port security</a:t>
            </a:r>
          </a:p>
          <a:p>
            <a:pPr lvl="1"/>
            <a:r>
              <a:rPr lang="en-US" dirty="0" smtClean="0"/>
              <a:t>PoE</a:t>
            </a:r>
          </a:p>
          <a:p>
            <a:pPr lvl="0"/>
            <a:r>
              <a:rPr lang="en-US" dirty="0" smtClean="0"/>
              <a:t>Cost per</a:t>
            </a:r>
            <a:r>
              <a:rPr lang="en-US" baseline="0" dirty="0" smtClean="0"/>
              <a:t> port is a significant consideration at this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Layer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layer where all the work is done</a:t>
            </a:r>
          </a:p>
          <a:p>
            <a:r>
              <a:rPr lang="en-US" baseline="0" dirty="0" smtClean="0"/>
              <a:t>These multilayer switches – layers 2 and 3 – must be able to interconnect the VLANs created at the access layer</a:t>
            </a:r>
          </a:p>
          <a:p>
            <a:r>
              <a:rPr lang="en-US" baseline="0" dirty="0" smtClean="0"/>
              <a:t>Processing power is the main consideration here, not cost</a:t>
            </a:r>
          </a:p>
          <a:p>
            <a:r>
              <a:rPr lang="en-US" baseline="0" dirty="0" smtClean="0"/>
              <a:t>Layer 3 functions are also used at this layer to implement Access Control Lists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Layer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ACLs are used to control the flow of traffic</a:t>
            </a:r>
          </a:p>
          <a:p>
            <a:r>
              <a:rPr lang="en-US" dirty="0" smtClean="0"/>
              <a:t>Link aggregation and QoS</a:t>
            </a:r>
            <a:r>
              <a:rPr lang="en-US" baseline="0" dirty="0" smtClean="0"/>
              <a:t> as at the access layer are also needed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Layer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is the major consideration at the core layer</a:t>
            </a:r>
          </a:p>
          <a:p>
            <a:r>
              <a:rPr lang="en-US" dirty="0" smtClean="0"/>
              <a:t>Of course these must also support the same QoS and link aggregation of the other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too is not a very complicated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75DE-B980-4A08-805E-F497EBC81A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8774</TotalTime>
  <Words>3300</Words>
  <Application>Microsoft Office PowerPoint</Application>
  <PresentationFormat>On-screen Show (4:3)</PresentationFormat>
  <Paragraphs>514</Paragraphs>
  <Slides>86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CiscoAcademy</vt:lpstr>
      <vt:lpstr>Visio</vt:lpstr>
      <vt:lpstr>LAN Design Evolution</vt:lpstr>
      <vt:lpstr>Objectives</vt:lpstr>
      <vt:lpstr>Organization Size</vt:lpstr>
      <vt:lpstr>Network Size</vt:lpstr>
      <vt:lpstr>Organization Size</vt:lpstr>
      <vt:lpstr>Organization Size</vt:lpstr>
      <vt:lpstr>SOHO</vt:lpstr>
      <vt:lpstr>SMB</vt:lpstr>
      <vt:lpstr>SMB</vt:lpstr>
      <vt:lpstr>Large</vt:lpstr>
      <vt:lpstr>Do Not Over Complicate</vt:lpstr>
      <vt:lpstr>Hierarchical Network Design</vt:lpstr>
      <vt:lpstr>Hierarchical Network Design</vt:lpstr>
      <vt:lpstr>Hierarchical Network Design</vt:lpstr>
      <vt:lpstr>Hierarchical Network Design</vt:lpstr>
      <vt:lpstr>Access Layer</vt:lpstr>
      <vt:lpstr>Distribution Layer</vt:lpstr>
      <vt:lpstr>Core Layer</vt:lpstr>
      <vt:lpstr>Hierarchical Network Model</vt:lpstr>
      <vt:lpstr>Hierarchical Network Design</vt:lpstr>
      <vt:lpstr>Scalability</vt:lpstr>
      <vt:lpstr>Redundancy</vt:lpstr>
      <vt:lpstr>Availability Downtime Allowed Per Week in Minutes Based on a 24 Hour Day 99.7% at 30 minutes looks ok, what if all at one time 95% sounds good, but 504 minutes doesn’t</vt:lpstr>
      <vt:lpstr>Performance</vt:lpstr>
      <vt:lpstr>Performance</vt:lpstr>
      <vt:lpstr>Performance</vt:lpstr>
      <vt:lpstr>Performance</vt:lpstr>
      <vt:lpstr>Performance</vt:lpstr>
      <vt:lpstr>Performance</vt:lpstr>
      <vt:lpstr>Performance</vt:lpstr>
      <vt:lpstr>Performance</vt:lpstr>
      <vt:lpstr>Performance</vt:lpstr>
      <vt:lpstr>Security</vt:lpstr>
      <vt:lpstr>Manageability</vt:lpstr>
      <vt:lpstr>Maintainability</vt:lpstr>
      <vt:lpstr>Network Design Considerations</vt:lpstr>
      <vt:lpstr>Network Design Considerations</vt:lpstr>
      <vt:lpstr>Network Design Considerations</vt:lpstr>
      <vt:lpstr>Network Design Considerations</vt:lpstr>
      <vt:lpstr>Network Design Considerations</vt:lpstr>
      <vt:lpstr>Network Topology</vt:lpstr>
      <vt:lpstr>Lab</vt:lpstr>
      <vt:lpstr>Network Diameter</vt:lpstr>
      <vt:lpstr>Network Diameter</vt:lpstr>
      <vt:lpstr>Types of Traffic</vt:lpstr>
      <vt:lpstr>Devices Used in LANs</vt:lpstr>
      <vt:lpstr>Switch Features</vt:lpstr>
      <vt:lpstr>Form Factor</vt:lpstr>
      <vt:lpstr>Fixed Configuration</vt:lpstr>
      <vt:lpstr>Fixed Configuration</vt:lpstr>
      <vt:lpstr>Stackable</vt:lpstr>
      <vt:lpstr>Stacking</vt:lpstr>
      <vt:lpstr>Stacking</vt:lpstr>
      <vt:lpstr>Modular</vt:lpstr>
      <vt:lpstr>Modular</vt:lpstr>
      <vt:lpstr>Modular</vt:lpstr>
      <vt:lpstr>Performance</vt:lpstr>
      <vt:lpstr>Port Density</vt:lpstr>
      <vt:lpstr>Forwarding Rate</vt:lpstr>
      <vt:lpstr>Forwarding Rate</vt:lpstr>
      <vt:lpstr>Link Aggregation</vt:lpstr>
      <vt:lpstr>PoE</vt:lpstr>
      <vt:lpstr>Layer 3 Functions</vt:lpstr>
      <vt:lpstr>Development of Switches</vt:lpstr>
      <vt:lpstr>Point-to-Point Backbone</vt:lpstr>
      <vt:lpstr>Point-to-Point Backbone</vt:lpstr>
      <vt:lpstr>Collapsed Backbone</vt:lpstr>
      <vt:lpstr>Collapsed Backbone</vt:lpstr>
      <vt:lpstr>Hierarchical Backbone Design</vt:lpstr>
      <vt:lpstr>Bridged Backbone</vt:lpstr>
      <vt:lpstr>Bridged Backbone</vt:lpstr>
      <vt:lpstr>Routed Backbone</vt:lpstr>
      <vt:lpstr>Routed Backbone</vt:lpstr>
      <vt:lpstr>Switched Backbone</vt:lpstr>
      <vt:lpstr>Switched Backbone</vt:lpstr>
      <vt:lpstr>Switched Backbone</vt:lpstr>
      <vt:lpstr>Switched Backbone</vt:lpstr>
      <vt:lpstr>Switched Backbone</vt:lpstr>
      <vt:lpstr>Switched Backbone</vt:lpstr>
      <vt:lpstr>Switched Backbone</vt:lpstr>
      <vt:lpstr>Backbone</vt:lpstr>
      <vt:lpstr>Switches by Layer</vt:lpstr>
      <vt:lpstr>Access Layer Switches</vt:lpstr>
      <vt:lpstr>Distribution Layer Switches</vt:lpstr>
      <vt:lpstr>Distribution Layer Switches</vt:lpstr>
      <vt:lpstr>Core Layer Switches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 Design</dc:title>
  <dc:creator>Kenneth M. Chipps Ph.D.</dc:creator>
  <cp:lastModifiedBy>Kenneth M. Chipps Ph.D.</cp:lastModifiedBy>
  <cp:revision>188</cp:revision>
  <dcterms:created xsi:type="dcterms:W3CDTF">2003-05-01T16:03:04Z</dcterms:created>
  <dcterms:modified xsi:type="dcterms:W3CDTF">2015-06-10T15:41:09Z</dcterms:modified>
</cp:coreProperties>
</file>