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39"/>
  </p:notesMasterIdLst>
  <p:handoutMasterIdLst>
    <p:handoutMasterId r:id="rId40"/>
  </p:handoutMasterIdLst>
  <p:sldIdLst>
    <p:sldId id="271" r:id="rId2"/>
    <p:sldId id="260" r:id="rId3"/>
    <p:sldId id="272" r:id="rId4"/>
    <p:sldId id="273" r:id="rId5"/>
    <p:sldId id="274" r:id="rId6"/>
    <p:sldId id="275" r:id="rId7"/>
    <p:sldId id="309" r:id="rId8"/>
    <p:sldId id="315" r:id="rId9"/>
    <p:sldId id="310" r:id="rId10"/>
    <p:sldId id="311" r:id="rId11"/>
    <p:sldId id="276" r:id="rId12"/>
    <p:sldId id="278" r:id="rId13"/>
    <p:sldId id="279" r:id="rId14"/>
    <p:sldId id="299" r:id="rId15"/>
    <p:sldId id="300" r:id="rId16"/>
    <p:sldId id="301" r:id="rId17"/>
    <p:sldId id="316" r:id="rId18"/>
    <p:sldId id="302" r:id="rId19"/>
    <p:sldId id="303" r:id="rId20"/>
    <p:sldId id="304" r:id="rId21"/>
    <p:sldId id="317" r:id="rId22"/>
    <p:sldId id="280" r:id="rId23"/>
    <p:sldId id="305" r:id="rId24"/>
    <p:sldId id="313" r:id="rId25"/>
    <p:sldId id="314" r:id="rId26"/>
    <p:sldId id="281" r:id="rId27"/>
    <p:sldId id="283" r:id="rId28"/>
    <p:sldId id="284" r:id="rId29"/>
    <p:sldId id="285" r:id="rId30"/>
    <p:sldId id="318" r:id="rId31"/>
    <p:sldId id="286" r:id="rId32"/>
    <p:sldId id="287" r:id="rId33"/>
    <p:sldId id="319" r:id="rId34"/>
    <p:sldId id="288" r:id="rId35"/>
    <p:sldId id="323" r:id="rId36"/>
    <p:sldId id="321" r:id="rId37"/>
    <p:sldId id="322" r:id="rId3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78" autoAdjust="0"/>
    <p:restoredTop sz="86339" autoAdjust="0"/>
  </p:normalViewPr>
  <p:slideViewPr>
    <p:cSldViewPr>
      <p:cViewPr varScale="1">
        <p:scale>
          <a:sx n="58" d="100"/>
          <a:sy n="58" d="100"/>
        </p:scale>
        <p:origin x="-27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AD704F1-431C-4596-8E11-BBFE1A623B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4864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2ECF2961-A241-4B7F-89A5-3EBC1A40B3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3186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886200" cy="476250"/>
          </a:xfrm>
        </p:spPr>
        <p:txBody>
          <a:bodyPr/>
          <a:lstStyle>
            <a:lvl1pPr>
              <a:defRPr sz="1400" dirty="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C20DD85-388F-4211-B437-72EA9FCAB1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560AEF-B6A7-457C-AE58-9B05F3C28C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3B86D-00AD-4E7D-AB84-18C25CA024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2D295E-A249-4D17-8320-0A4B8F8D66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37A97E-7787-46DC-B131-00A9C1A1A5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 dirty="0" smtClean="0"/>
              <a:t>Click icon to add table</a:t>
            </a:r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0F17B-05C2-4051-A3EF-0CF5E65E0C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 baseline="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B73DC4-7D51-4D50-90A2-E65648F45A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2F0FF2-FAC3-4848-92C1-647214F242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BCBB4-01B6-4D09-A4EB-97B2C30939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EF188-5FCB-4F0B-A3AE-45BCD0053D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D7C93-C24A-4AAA-A6B8-8CC13263CD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DB75D3-0911-4647-A309-662941966D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CF40C-7E06-4654-90BB-7A24C09B81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C6A9B-469B-4283-A09A-2F714D42C4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dirty="0" smtClean="0"/>
            </a:lvl1pPr>
          </a:lstStyle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E8A5BF66-D34D-49B2-BC57-EDF67E3A45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 smtClean="0"/>
              <a:t>Disk Interfaces</a:t>
            </a:r>
            <a:br>
              <a:rPr lang="en-US" dirty="0" smtClean="0"/>
            </a:br>
            <a:r>
              <a:rPr lang="en-US" sz="2400" dirty="0" smtClean="0"/>
              <a:t>Last Update </a:t>
            </a:r>
            <a:r>
              <a:rPr lang="en-US" sz="2400" dirty="0" smtClean="0"/>
              <a:t>2011.04.14</a:t>
            </a:r>
            <a:endParaRPr lang="en-US" dirty="0" smtClean="0"/>
          </a:p>
        </p:txBody>
      </p:sp>
      <p:sp>
        <p:nvSpPr>
          <p:cNvPr id="3075" name="Rectangle 102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 smtClean="0"/>
              <a:t>1.9.0</a:t>
            </a:r>
            <a:endParaRPr lang="en-US" sz="2400" dirty="0" smtClean="0"/>
          </a:p>
        </p:txBody>
      </p:sp>
      <p:sp>
        <p:nvSpPr>
          <p:cNvPr id="307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30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9A63572-CE03-4E75-A411-28C53D980B8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Serial ATA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this scheme all devices are seen as masters, this simplifies configuration</a:t>
            </a:r>
          </a:p>
          <a:p>
            <a:r>
              <a:rPr lang="en-US" dirty="0" smtClean="0"/>
              <a:t>Serial ATA allows for hot swapping of drives, which means the computer does not have to be turned off first</a:t>
            </a:r>
          </a:p>
        </p:txBody>
      </p:sp>
      <p:sp>
        <p:nvSpPr>
          <p:cNvPr id="1229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122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8AC9435-CBB2-445F-991E-8BAD8B212BA8}" type="slidenum">
              <a:rPr lang="en-US"/>
              <a:pPr/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SCSI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SCSI – Small Computer Systems Interface is the dominate disk interface seen in servers</a:t>
            </a:r>
          </a:p>
          <a:p>
            <a:r>
              <a:rPr lang="en-US" dirty="0" smtClean="0">
                <a:cs typeface="Arial" charset="0"/>
              </a:rPr>
              <a:t>This is another parallel path interface</a:t>
            </a:r>
          </a:p>
          <a:p>
            <a:r>
              <a:rPr lang="en-US" dirty="0" smtClean="0">
                <a:cs typeface="Arial" charset="0"/>
              </a:rPr>
              <a:t>It uses unshielded ribbon cables with a varying number of pins depending on the type of SCSI it is </a:t>
            </a:r>
          </a:p>
        </p:txBody>
      </p:sp>
      <p:sp>
        <p:nvSpPr>
          <p:cNvPr id="1434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143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2AF6D7A-4542-491A-A20E-AF7045144BB4}" type="slidenum">
              <a:rPr lang="en-US"/>
              <a:pPr/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SCSI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Maximum cable length is 3 meters for normal SCSI and 25 meters for Differential SCSI</a:t>
            </a:r>
          </a:p>
          <a:p>
            <a:r>
              <a:rPr lang="en-US" dirty="0" smtClean="0">
                <a:cs typeface="Arial" charset="0"/>
              </a:rPr>
              <a:t>The SCSI chain must be terminated at each end</a:t>
            </a:r>
          </a:p>
          <a:p>
            <a:r>
              <a:rPr lang="en-US" dirty="0" smtClean="0">
                <a:cs typeface="Arial" charset="0"/>
              </a:rPr>
              <a:t>Termination in this case is a resistor</a:t>
            </a:r>
          </a:p>
          <a:p>
            <a:r>
              <a:rPr lang="en-US" dirty="0" smtClean="0">
                <a:cs typeface="Arial" charset="0"/>
              </a:rPr>
              <a:t>Many newer devices figure out they are on the end and self terminate</a:t>
            </a:r>
          </a:p>
        </p:txBody>
      </p:sp>
      <p:sp>
        <p:nvSpPr>
          <p:cNvPr id="1536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153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31E4826-B18C-4A56-8ABF-C4F417A68438}" type="slidenum">
              <a:rPr lang="en-US"/>
              <a:pPr/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SCSI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This is particularly true of controller boards</a:t>
            </a:r>
          </a:p>
          <a:p>
            <a:r>
              <a:rPr lang="en-US" dirty="0" smtClean="0">
                <a:cs typeface="Arial" charset="0"/>
              </a:rPr>
              <a:t>But you must be sure the chain is properly terminated or errors in data will occur</a:t>
            </a:r>
          </a:p>
          <a:p>
            <a:r>
              <a:rPr lang="en-US" dirty="0" smtClean="0">
                <a:cs typeface="Arial" charset="0"/>
              </a:rPr>
              <a:t>Each device in the SCSI chain has a number to identify it</a:t>
            </a:r>
          </a:p>
          <a:p>
            <a:r>
              <a:rPr lang="en-US" dirty="0" smtClean="0">
                <a:cs typeface="Arial" charset="0"/>
              </a:rPr>
              <a:t>This is the device number</a:t>
            </a:r>
          </a:p>
          <a:p>
            <a:pPr lvl="1"/>
            <a:r>
              <a:rPr lang="en-US" dirty="0" smtClean="0">
                <a:cs typeface="Arial" charset="0"/>
              </a:rPr>
              <a:t>For 8 bit SCSI it ranges from 0 to 7</a:t>
            </a:r>
          </a:p>
          <a:p>
            <a:pPr lvl="1"/>
            <a:r>
              <a:rPr lang="en-US" dirty="0" smtClean="0">
                <a:cs typeface="Arial" charset="0"/>
              </a:rPr>
              <a:t>For 16 bit SCSI it ranges from 0 to 15</a:t>
            </a:r>
          </a:p>
        </p:txBody>
      </p:sp>
      <p:sp>
        <p:nvSpPr>
          <p:cNvPr id="1638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163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07885EF-08F5-4AA6-91E1-2A33ED797243}" type="slidenum">
              <a:rPr lang="en-US"/>
              <a:pPr/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SCSI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SCSI naming is quite confused</a:t>
            </a:r>
          </a:p>
          <a:p>
            <a:r>
              <a:rPr lang="en-US" dirty="0" smtClean="0">
                <a:cs typeface="Arial" charset="0"/>
              </a:rPr>
              <a:t>In general it proceeds this way</a:t>
            </a:r>
          </a:p>
          <a:p>
            <a:r>
              <a:rPr lang="en-US" dirty="0" smtClean="0"/>
              <a:t>There are three major parameters that define a SCSI connection and distinguish the various versions</a:t>
            </a:r>
          </a:p>
          <a:p>
            <a:pPr lvl="1"/>
            <a:r>
              <a:rPr lang="en-US" dirty="0" smtClean="0"/>
              <a:t>Bus width</a:t>
            </a:r>
          </a:p>
          <a:p>
            <a:pPr lvl="1"/>
            <a:r>
              <a:rPr lang="en-US" dirty="0" smtClean="0"/>
              <a:t>Bus speed</a:t>
            </a:r>
          </a:p>
          <a:p>
            <a:pPr lvl="1"/>
            <a:r>
              <a:rPr lang="en-US" dirty="0" smtClean="0"/>
              <a:t>Type of electrical signaling</a:t>
            </a:r>
          </a:p>
        </p:txBody>
      </p:sp>
      <p:sp>
        <p:nvSpPr>
          <p:cNvPr id="1741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174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33215C-60BB-4325-8596-C85066CCB493}" type="slidenum">
              <a:rPr lang="en-US"/>
              <a:pPr/>
              <a:t>14</a:t>
            </a:fld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SCSI-1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SCSI-1 is the original version of SCSI</a:t>
            </a:r>
          </a:p>
          <a:p>
            <a:r>
              <a:rPr lang="en-US" dirty="0" smtClean="0"/>
              <a:t>It uses an 8-bit-wide data bus running at 5 MHz</a:t>
            </a:r>
          </a:p>
          <a:p>
            <a:r>
              <a:rPr lang="en-US" dirty="0" smtClean="0"/>
              <a:t>The transfer rate of up to 5 MBps</a:t>
            </a:r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184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37CBEAC-72E0-4718-BB18-A2386771D91F}" type="slidenum">
              <a:rPr lang="en-US"/>
              <a:pPr/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SCSI-2</a:t>
            </a:r>
          </a:p>
        </p:txBody>
      </p:sp>
      <p:sp>
        <p:nvSpPr>
          <p:cNvPr id="19459" name="Rectangle 205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SCSI-2 introduced two major changes</a:t>
            </a:r>
          </a:p>
          <a:p>
            <a:r>
              <a:rPr lang="en-US" dirty="0" smtClean="0"/>
              <a:t>The first, called Fast SCSI, doubled the bus speed to 10 MHz, which doubled the maximum transfer rate of the 8-bit bus to 10 MBps</a:t>
            </a:r>
          </a:p>
          <a:p>
            <a:r>
              <a:rPr lang="en-US" dirty="0" smtClean="0"/>
              <a:t>It also introduced a 16-bit bus, known as Wide SCSI, which again doubled throughput</a:t>
            </a:r>
          </a:p>
        </p:txBody>
      </p:sp>
      <p:sp>
        <p:nvSpPr>
          <p:cNvPr id="1946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194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7E9BE7-AC17-4111-848C-1374815679E7}" type="slidenum">
              <a:rPr lang="en-US"/>
              <a:pPr/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SCSI-2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Combine the two new features and you get Fast/Wide SCSI, capable of up to 20-MBps throughput</a:t>
            </a:r>
          </a:p>
        </p:txBody>
      </p:sp>
      <p:sp>
        <p:nvSpPr>
          <p:cNvPr id="2048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2048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E1AFFE5-8CF5-4EC6-A9D3-B50AC1AF0507}" type="slidenum">
              <a:rPr lang="en-US"/>
              <a:pPr/>
              <a:t>17</a:t>
            </a:fld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SCSI-3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SCSI-3,  also known as UltraSCSI, doubled the bus speed to 20 MHz</a:t>
            </a:r>
          </a:p>
          <a:p>
            <a:r>
              <a:rPr lang="en-US" dirty="0" smtClean="0"/>
              <a:t>This gave 8-bit UltraSCSI a 20 MBps transfer rate and Wide UltraSCSI a 40 MBps rate</a:t>
            </a:r>
          </a:p>
        </p:txBody>
      </p:sp>
      <p:sp>
        <p:nvSpPr>
          <p:cNvPr id="2150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215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4F84400-6FD7-4BF0-B0D0-0C07F6AF7B35}" type="slidenum">
              <a:rPr lang="en-US"/>
              <a:pPr/>
              <a:t>18</a:t>
            </a:fld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SCSI Signaling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original SCSI specification called for single-ended signaling</a:t>
            </a:r>
          </a:p>
          <a:p>
            <a:r>
              <a:rPr lang="en-US" dirty="0" smtClean="0"/>
              <a:t>That is each bit is sent as a signal over an individual wire</a:t>
            </a:r>
          </a:p>
          <a:p>
            <a:r>
              <a:rPr lang="en-US" dirty="0" smtClean="0"/>
              <a:t>With this system, SCSI-1 cables could stretch up to 6 meters</a:t>
            </a:r>
          </a:p>
          <a:p>
            <a:r>
              <a:rPr lang="en-US" dirty="0" smtClean="0"/>
              <a:t>SCSI-2 was limited to just 3 meters</a:t>
            </a:r>
          </a:p>
        </p:txBody>
      </p:sp>
      <p:sp>
        <p:nvSpPr>
          <p:cNvPr id="2253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225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4D2DB5F-08C4-4E8D-A54E-E68631C29EF9}" type="slidenum">
              <a:rPr lang="en-US"/>
              <a:pPr/>
              <a:t>19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of This Section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</a:t>
            </a:r>
          </a:p>
          <a:p>
            <a:pPr lvl="1"/>
            <a:r>
              <a:rPr lang="en-US" dirty="0" smtClean="0">
                <a:cs typeface="Times New Roman" pitchFamily="18" charset="0"/>
              </a:rPr>
              <a:t>What disk interfaces are used in servers now and will be used in the future</a:t>
            </a:r>
          </a:p>
        </p:txBody>
      </p:sp>
      <p:sp>
        <p:nvSpPr>
          <p:cNvPr id="410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41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7EB32BD-0205-4BFA-8C68-D6AC7F4D49B7}" type="slidenum">
              <a:rPr lang="en-US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SCSI Signaling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UltraSCSI and Wide UltraSCSI could handle 3-meter runs, but not with more than four devices</a:t>
            </a:r>
          </a:p>
          <a:p>
            <a:r>
              <a:rPr lang="en-US" dirty="0" smtClean="0"/>
              <a:t>Eight devices limited the cable to 1.5 meters</a:t>
            </a:r>
          </a:p>
          <a:p>
            <a:r>
              <a:rPr lang="en-US" dirty="0" smtClean="0"/>
              <a:t>Differential signaling, which uses two wires for each bit, changed this</a:t>
            </a:r>
          </a:p>
        </p:txBody>
      </p:sp>
      <p:sp>
        <p:nvSpPr>
          <p:cNvPr id="2355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235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4830A43-B6F5-4C42-BAC3-A3966602E6C1}" type="slidenum">
              <a:rPr lang="en-US"/>
              <a:pPr/>
              <a:t>20</a:t>
            </a:fld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SCSI Signaling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extra circuitry used for differential signaling is more expensive and requires more power</a:t>
            </a:r>
          </a:p>
          <a:p>
            <a:r>
              <a:rPr lang="en-US" dirty="0" smtClean="0"/>
              <a:t>The big advantage is that differential SCSI buses can be as long as 25 meters</a:t>
            </a:r>
          </a:p>
        </p:txBody>
      </p:sp>
      <p:sp>
        <p:nvSpPr>
          <p:cNvPr id="24580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2458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C56F59D-7953-4DAF-92B2-A3B4C8BA4D72}" type="slidenum">
              <a:rPr lang="en-US"/>
              <a:pPr/>
              <a:t>21</a:t>
            </a:fld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SCSI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The LUN is the Logical Unit Number from 1 to 7</a:t>
            </a:r>
          </a:p>
          <a:p>
            <a:r>
              <a:rPr lang="en-US" dirty="0" smtClean="0">
                <a:cs typeface="Arial" charset="0"/>
              </a:rPr>
              <a:t>This number only applies to multifunction devices</a:t>
            </a:r>
          </a:p>
          <a:p>
            <a:r>
              <a:rPr lang="en-US" dirty="0" smtClean="0">
                <a:cs typeface="Arial" charset="0"/>
              </a:rPr>
              <a:t>Of which I have never seen an example</a:t>
            </a:r>
          </a:p>
          <a:p>
            <a:r>
              <a:rPr lang="en-US" dirty="0" smtClean="0">
                <a:cs typeface="Arial" charset="0"/>
              </a:rPr>
              <a:t>So in most cases the SCSI device has a device number and a LUN of 0</a:t>
            </a:r>
          </a:p>
        </p:txBody>
      </p:sp>
      <p:sp>
        <p:nvSpPr>
          <p:cNvPr id="2560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256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9BAFA62-2238-4DBF-8F43-803047834A74}" type="slidenum">
              <a:rPr lang="en-US"/>
              <a:pPr/>
              <a:t>22</a:t>
            </a:fld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SCSI</a:t>
            </a:r>
          </a:p>
        </p:txBody>
      </p:sp>
      <p:graphicFrame>
        <p:nvGraphicFramePr>
          <p:cNvPr id="257109" name="Group 1109"/>
          <p:cNvGraphicFramePr>
            <a:graphicFrameLocks noGrp="1"/>
          </p:cNvGraphicFramePr>
          <p:nvPr>
            <p:ph type="tbl" idx="1"/>
          </p:nvPr>
        </p:nvGraphicFramePr>
        <p:xfrm>
          <a:off x="685800" y="1286256"/>
          <a:ext cx="7154863" cy="4809744"/>
        </p:xfrm>
        <a:graphic>
          <a:graphicData uri="http://schemas.openxmlformats.org/drawingml/2006/table">
            <a:tbl>
              <a:tblPr/>
              <a:tblGrid>
                <a:gridCol w="2493963"/>
                <a:gridCol w="930275"/>
                <a:gridCol w="962025"/>
                <a:gridCol w="1603375"/>
                <a:gridCol w="1165225"/>
              </a:tblGrid>
              <a:tr h="465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Type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MBps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Cable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Single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Cable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Differential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Devices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SCSI-1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Fast SCSI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Fast/WideSCSI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UltraSCSI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Wide Ultra SCSI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 or 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Ultra2 SCSI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Wide Ultra 2 SCSI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Ultra 160 SCSI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Ultra 320 SCSI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Ultra 640 SCSI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69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266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733CBC1-8D43-43E6-8412-6C3BCC124058}" type="slidenum">
              <a:rPr lang="en-US"/>
              <a:pPr/>
              <a:t>23</a:t>
            </a:fld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Serial Attached SCSI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new version of SCSI that abandons the parallel interface for a serial interface is Serially Attached SCSI</a:t>
            </a:r>
          </a:p>
          <a:p>
            <a:r>
              <a:rPr lang="en-US" dirty="0" smtClean="0"/>
              <a:t>This solution is being positioned as faster than SATA and less costly than Fibre Channel</a:t>
            </a:r>
          </a:p>
        </p:txBody>
      </p:sp>
      <p:sp>
        <p:nvSpPr>
          <p:cNvPr id="2765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276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0E21BEB-AFCB-47C2-AB11-9E41759A7E8E}" type="slidenum">
              <a:rPr lang="en-US"/>
              <a:pPr/>
              <a:t>24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Serially Attached SCSI</a:t>
            </a:r>
          </a:p>
        </p:txBody>
      </p:sp>
      <p:sp>
        <p:nvSpPr>
          <p:cNvPr id="2867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2C8D2D6-6DE7-42FB-B089-5B706FD44CD5}" type="slidenum">
              <a:rPr lang="en-US"/>
              <a:pPr/>
              <a:t>25</a:t>
            </a:fld>
            <a:endParaRPr lang="en-US" dirty="0"/>
          </a:p>
        </p:txBody>
      </p:sp>
      <p:pic>
        <p:nvPicPr>
          <p:cNvPr id="28677" name="Picture 4"/>
          <p:cNvPicPr>
            <a:picLocks noChangeAspect="1" noChangeArrowheads="1"/>
          </p:cNvPicPr>
          <p:nvPr/>
        </p:nvPicPr>
        <p:blipFill>
          <a:blip r:embed="rId2" cstate="print"/>
          <a:srcRect l="50754" t="12666" r="6000" b="27005"/>
          <a:stretch>
            <a:fillRect/>
          </a:stretch>
        </p:blipFill>
        <p:spPr bwMode="auto">
          <a:xfrm>
            <a:off x="2362200" y="1447800"/>
            <a:ext cx="4370388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Fibre Channel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Fibre Channel is called Fibre Channel instead of Fiber Channel because it was first designed for fiber optic cable, but later copper was used as well</a:t>
            </a:r>
          </a:p>
          <a:p>
            <a:r>
              <a:rPr lang="en-US" dirty="0" smtClean="0">
                <a:cs typeface="Arial" charset="0"/>
              </a:rPr>
              <a:t>So to remove the association with fiber cable the spelling was changed to fibre</a:t>
            </a:r>
          </a:p>
          <a:p>
            <a:r>
              <a:rPr lang="en-US" dirty="0" smtClean="0">
                <a:cs typeface="Arial" charset="0"/>
              </a:rPr>
              <a:t>Seems a little silly to me</a:t>
            </a:r>
          </a:p>
        </p:txBody>
      </p:sp>
      <p:sp>
        <p:nvSpPr>
          <p:cNvPr id="2970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297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55B0F3A-29D0-44AE-8561-823DC0694D95}" type="slidenum">
              <a:rPr lang="en-US"/>
              <a:pPr/>
              <a:t>26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Fibre Channel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Fibre Channel takes the best part of SCSI the command set and adds higher data transfer rates and longer distances</a:t>
            </a:r>
          </a:p>
          <a:p>
            <a:r>
              <a:rPr lang="en-US" dirty="0" smtClean="0">
                <a:cs typeface="Arial" charset="0"/>
              </a:rPr>
              <a:t>In contrast to the other two types of disk interfaces this is a serial interface</a:t>
            </a:r>
          </a:p>
          <a:p>
            <a:r>
              <a:rPr lang="en-US" dirty="0" smtClean="0">
                <a:cs typeface="Arial" charset="0"/>
              </a:rPr>
              <a:t>It uses copper or fiber in half and full duplex modes</a:t>
            </a:r>
          </a:p>
        </p:txBody>
      </p:sp>
      <p:sp>
        <p:nvSpPr>
          <p:cNvPr id="3072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307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C918C5A-8D72-427D-934E-CA83389C5B50}" type="slidenum">
              <a:rPr lang="en-US"/>
              <a:pPr/>
              <a:t>27</a:t>
            </a:fld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Fibre Channel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When used to connect storage devices it uses an arbitrated loop called FC-AL implemented as a hub; similar in function to an Ethernet hub or a switched fabric; similar to an Ethernet switch</a:t>
            </a:r>
          </a:p>
          <a:p>
            <a:r>
              <a:rPr lang="en-US" dirty="0" smtClean="0">
                <a:cs typeface="Arial" charset="0"/>
              </a:rPr>
              <a:t>In the arbitrated loop approach bandwidth is shared among all the devices on the network</a:t>
            </a:r>
          </a:p>
        </p:txBody>
      </p:sp>
      <p:sp>
        <p:nvSpPr>
          <p:cNvPr id="3174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317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6483658-1089-4EDE-8888-F89563F8B377}" type="slidenum">
              <a:rPr lang="en-US"/>
              <a:pPr/>
              <a:t>28</a:t>
            </a:fld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Fibre Channel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In the switched fabric a port is dedicated to each device</a:t>
            </a:r>
          </a:p>
          <a:p>
            <a:r>
              <a:rPr lang="en-US" dirty="0" smtClean="0">
                <a:cs typeface="Arial" charset="0"/>
              </a:rPr>
              <a:t>Fibre Channel functions like a group of networked devices</a:t>
            </a:r>
          </a:p>
          <a:p>
            <a:r>
              <a:rPr lang="en-US" dirty="0" smtClean="0">
                <a:cs typeface="Arial" charset="0"/>
              </a:rPr>
              <a:t>The basic setup is a loop of media with connections for up to 126 devices</a:t>
            </a:r>
          </a:p>
          <a:p>
            <a:r>
              <a:rPr lang="en-US" dirty="0" smtClean="0">
                <a:cs typeface="Arial" charset="0"/>
              </a:rPr>
              <a:t>In practice only 30 devices are practical at present, but this is quite a few more than the typical fifteen drives in SCSI</a:t>
            </a:r>
          </a:p>
        </p:txBody>
      </p:sp>
      <p:sp>
        <p:nvSpPr>
          <p:cNvPr id="3277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327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A564301-D5B3-4B5D-88EE-0161120A0522}" type="slidenum">
              <a:rPr lang="en-US"/>
              <a:pPr/>
              <a:t>29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Disk Interfaces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three types of disk interfaces that may be encountered in servers</a:t>
            </a:r>
          </a:p>
          <a:p>
            <a:r>
              <a:rPr lang="en-US" dirty="0" smtClean="0"/>
              <a:t>Currently in wide use</a:t>
            </a:r>
          </a:p>
          <a:p>
            <a:pPr lvl="1"/>
            <a:r>
              <a:rPr lang="en-US" dirty="0" smtClean="0"/>
              <a:t>IDE</a:t>
            </a:r>
            <a:r>
              <a:rPr lang="en-US" baseline="0" dirty="0" smtClean="0"/>
              <a:t> ATA</a:t>
            </a:r>
            <a:endParaRPr lang="en-US" dirty="0" smtClean="0"/>
          </a:p>
          <a:p>
            <a:pPr lvl="1"/>
            <a:r>
              <a:rPr lang="en-US" dirty="0" smtClean="0"/>
              <a:t>SCSI</a:t>
            </a:r>
          </a:p>
          <a:p>
            <a:pPr lvl="1"/>
            <a:r>
              <a:rPr lang="en-US" dirty="0" smtClean="0"/>
              <a:t>Fibre Channel</a:t>
            </a:r>
          </a:p>
        </p:txBody>
      </p:sp>
      <p:sp>
        <p:nvSpPr>
          <p:cNvPr id="512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51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7073AEA-1FAD-4E37-A4AB-99384584ED76}" type="slidenum">
              <a:rPr lang="en-US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Fibre Channel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A second controller can be used to create a second connection to each device</a:t>
            </a:r>
          </a:p>
          <a:p>
            <a:r>
              <a:rPr lang="en-US" dirty="0" smtClean="0">
                <a:cs typeface="Arial" charset="0"/>
              </a:rPr>
              <a:t>One path can be dedicated to reads and the other to writes to reduce losses in speed due the overhead produced by the arbitration activity</a:t>
            </a:r>
          </a:p>
          <a:p>
            <a:r>
              <a:rPr lang="en-US" dirty="0" smtClean="0">
                <a:cs typeface="Arial" charset="0"/>
              </a:rPr>
              <a:t>In its original form Fibre Channel was used to connect the LAN to the SAN</a:t>
            </a:r>
          </a:p>
        </p:txBody>
      </p:sp>
      <p:sp>
        <p:nvSpPr>
          <p:cNvPr id="33796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3379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3825CD-AA0A-445A-8553-5014883AFA5E}" type="slidenum">
              <a:rPr lang="en-US"/>
              <a:pPr/>
              <a:t>30</a:t>
            </a:fld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Fibre Channel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The SAN still used SCSI for the storage devices themselves</a:t>
            </a:r>
          </a:p>
          <a:p>
            <a:r>
              <a:rPr lang="en-US" dirty="0" smtClean="0">
                <a:cs typeface="Arial" charset="0"/>
              </a:rPr>
              <a:t>Manufacturers are now starting to use Fibre Channel for all of the connections including the drives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Arial" charset="0"/>
              </a:rPr>
              <a:t>Why not use SCSI for SANs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Arial" charset="0"/>
              </a:rPr>
              <a:t>SCSI does have the required high transfer rate</a:t>
            </a:r>
          </a:p>
        </p:txBody>
      </p:sp>
      <p:sp>
        <p:nvSpPr>
          <p:cNvPr id="3482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348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30EB79F-3876-4A24-B1E1-B0D012C668A6}" type="slidenum">
              <a:rPr lang="en-US"/>
              <a:pPr/>
              <a:t>31</a:t>
            </a:fld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Fibre Channel</a:t>
            </a:r>
          </a:p>
        </p:txBody>
      </p:sp>
      <p:sp>
        <p:nvSpPr>
          <p:cNvPr id="35843" name="Rectangle 205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cs typeface="Arial" charset="0"/>
              </a:rPr>
              <a:t>It is also limited to a 25-meter cable length at best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Arial" charset="0"/>
              </a:rPr>
              <a:t>SCSI has higher overhead in that it requires a handshake and an acknowledgement for each byte transferred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Arial" charset="0"/>
              </a:rPr>
              <a:t>Fibre Channel uses a 2048 byte packet to transfer data</a:t>
            </a:r>
          </a:p>
        </p:txBody>
      </p:sp>
      <p:sp>
        <p:nvSpPr>
          <p:cNvPr id="3584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358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005CA06-D3EF-4887-8764-9CDA50CC4764}" type="slidenum">
              <a:rPr lang="en-US"/>
              <a:pPr/>
              <a:t>32</a:t>
            </a:fld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Fibre Channel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cs typeface="Arial" charset="0"/>
              </a:rPr>
              <a:t>This larger packet is more efficient in that it sends more data before an acknowledgement is required</a:t>
            </a:r>
          </a:p>
          <a:p>
            <a:r>
              <a:rPr lang="en-US" dirty="0" smtClean="0">
                <a:cs typeface="Arial" charset="0"/>
              </a:rPr>
              <a:t>Fibre Channel is not a standard, therefore Interconnection can be a problem</a:t>
            </a:r>
          </a:p>
          <a:p>
            <a:r>
              <a:rPr lang="en-US" dirty="0" smtClean="0">
                <a:cs typeface="Arial" charset="0"/>
              </a:rPr>
              <a:t>The cost of Fibre Channel is higher compared to SCSI</a:t>
            </a:r>
          </a:p>
        </p:txBody>
      </p:sp>
      <p:sp>
        <p:nvSpPr>
          <p:cNvPr id="36868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3686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56C8C79-95C6-47BB-8694-C9C715FC0B6F}" type="slidenum">
              <a:rPr lang="en-US"/>
              <a:pPr/>
              <a:t>33</a:t>
            </a:fld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Fibre Channel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Some vendors think Ethernet will overtake both SCSI and Fibre Channel</a:t>
            </a:r>
            <a:r>
              <a:rPr lang="en-US" baseline="0" dirty="0" smtClean="0">
                <a:cs typeface="Arial" charset="0"/>
              </a:rPr>
              <a:t> as Fibre Channel can also be carried over Ethernet links</a:t>
            </a:r>
            <a:endParaRPr lang="en-US" dirty="0" smtClean="0">
              <a:cs typeface="Arial" charset="0"/>
            </a:endParaRPr>
          </a:p>
        </p:txBody>
      </p:sp>
      <p:sp>
        <p:nvSpPr>
          <p:cNvPr id="3789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378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4022B93-42CE-4282-823C-23915F0079BA}" type="slidenum">
              <a:rPr lang="en-US"/>
              <a:pPr/>
              <a:t>34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iSCSI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iSCSI</a:t>
            </a:r>
            <a:r>
              <a:rPr lang="en-US" baseline="0" dirty="0" smtClean="0"/>
              <a:t> native SCSI commands are carried using TCP/IP protocols</a:t>
            </a:r>
          </a:p>
          <a:p>
            <a:r>
              <a:rPr lang="en-US" baseline="0" dirty="0" smtClean="0"/>
              <a:t>This approach is gaining in popularity as it runs over normal cabling rather than the special purpose </a:t>
            </a:r>
            <a:r>
              <a:rPr lang="en-US" baseline="0" dirty="0" err="1" smtClean="0"/>
              <a:t>Fibre</a:t>
            </a:r>
            <a:r>
              <a:rPr lang="en-US" baseline="0" dirty="0" smtClean="0"/>
              <a:t> Channel cables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B73DC4-7D51-4D50-90A2-E65648F45A1F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98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Use What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Here</a:t>
            </a:r>
            <a:r>
              <a:rPr lang="en-US" baseline="0" dirty="0" smtClean="0"/>
              <a:t> is a graph from the April 2011 issue of Storage magazine showing what is most commonly used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B73DC4-7D51-4D50-90A2-E65648F45A1F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757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Use What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B73DC4-7D51-4D50-90A2-E65648F45A1F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69" t="26852" r="6250" b="2314"/>
          <a:stretch/>
        </p:blipFill>
        <p:spPr bwMode="auto">
          <a:xfrm>
            <a:off x="1503642" y="1600200"/>
            <a:ext cx="6040158" cy="4508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404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 ATA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 – Integrated Drive Electronics also called ATA – Advanced Technology Attachment is the most widely used disk interface</a:t>
            </a:r>
          </a:p>
          <a:p>
            <a:r>
              <a:rPr lang="en-US" dirty="0" smtClean="0"/>
              <a:t>It was designed to be offered in workstations so as to lower their cost</a:t>
            </a:r>
          </a:p>
          <a:p>
            <a:r>
              <a:rPr lang="en-US" dirty="0" smtClean="0"/>
              <a:t>Over the last few years it is seeing more and more use in servers</a:t>
            </a:r>
          </a:p>
        </p:txBody>
      </p:sp>
      <p:sp>
        <p:nvSpPr>
          <p:cNvPr id="614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61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1229183-4133-4E8F-9965-620CB62EB8BF}" type="slidenum">
              <a:rPr lang="en-US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IDE ATA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The correct name for this interface is ATA, but everyone calls it IDE</a:t>
            </a:r>
          </a:p>
          <a:p>
            <a:r>
              <a:rPr lang="en-US" dirty="0" smtClean="0">
                <a:cs typeface="Arial" charset="0"/>
              </a:rPr>
              <a:t>This standard was developed in the late 1980s by the SFF – Small Form Factor Committee, a group made up of engineers from major drive manufacturers</a:t>
            </a:r>
          </a:p>
          <a:p>
            <a:r>
              <a:rPr lang="en-US" dirty="0" smtClean="0">
                <a:cs typeface="Arial" charset="0"/>
              </a:rPr>
              <a:t>At its basic level this is a 16-bit parallel path method</a:t>
            </a:r>
          </a:p>
        </p:txBody>
      </p:sp>
      <p:sp>
        <p:nvSpPr>
          <p:cNvPr id="717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71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E818956-36FC-4747-859D-CB9737D9C371}" type="slidenum">
              <a:rPr lang="en-US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IDE ATA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It connects the devices using a 40 pin unshielded ribbon cable</a:t>
            </a:r>
          </a:p>
          <a:p>
            <a:r>
              <a:rPr lang="en-US" dirty="0" smtClean="0">
                <a:cs typeface="Arial" charset="0"/>
              </a:rPr>
              <a:t>The cable length is limited to 18 inches</a:t>
            </a:r>
          </a:p>
          <a:p>
            <a:r>
              <a:rPr lang="en-US" dirty="0" smtClean="0">
                <a:cs typeface="Arial" charset="0"/>
              </a:rPr>
              <a:t>This interface is designed for data storage devices only</a:t>
            </a:r>
          </a:p>
          <a:p>
            <a:r>
              <a:rPr lang="en-US" dirty="0" smtClean="0">
                <a:cs typeface="Arial" charset="0"/>
              </a:rPr>
              <a:t>This is used in workstations and small servers</a:t>
            </a:r>
          </a:p>
        </p:txBody>
      </p:sp>
      <p:sp>
        <p:nvSpPr>
          <p:cNvPr id="819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81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80719F-4F60-48EB-ACDF-C95F1ECFBC51}" type="slidenum">
              <a:rPr lang="en-US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IDE ATA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The current IDE standards include</a:t>
            </a:r>
          </a:p>
          <a:p>
            <a:pPr lvl="1"/>
            <a:r>
              <a:rPr lang="en-US" dirty="0" smtClean="0">
                <a:cs typeface="Arial" charset="0"/>
              </a:rPr>
              <a:t>Ultra DMA/33, which transfers data at 33 MBps</a:t>
            </a:r>
          </a:p>
          <a:p>
            <a:pPr lvl="1"/>
            <a:r>
              <a:rPr lang="en-US" dirty="0" smtClean="0">
                <a:cs typeface="Arial" charset="0"/>
              </a:rPr>
              <a:t>Ultra DMA/66 at 66 MBps</a:t>
            </a:r>
          </a:p>
          <a:p>
            <a:pPr lvl="2"/>
            <a:r>
              <a:rPr lang="en-US" dirty="0" smtClean="0">
                <a:cs typeface="Arial" charset="0"/>
              </a:rPr>
              <a:t>It uses an 80-pin shielded cable</a:t>
            </a:r>
          </a:p>
          <a:p>
            <a:pPr lvl="2"/>
            <a:r>
              <a:rPr lang="en-US" dirty="0" smtClean="0">
                <a:cs typeface="Arial" charset="0"/>
              </a:rPr>
              <a:t>So the old and new will diverge</a:t>
            </a:r>
          </a:p>
          <a:p>
            <a:pPr lvl="1"/>
            <a:r>
              <a:rPr lang="en-US" dirty="0" smtClean="0">
                <a:cs typeface="Arial" charset="0"/>
              </a:rPr>
              <a:t>ATA/100 at 100 MBps also uses the 80-pin cable</a:t>
            </a:r>
          </a:p>
          <a:p>
            <a:pPr lvl="1"/>
            <a:r>
              <a:rPr lang="en-US" dirty="0" smtClean="0">
                <a:cs typeface="Arial" charset="0"/>
              </a:rPr>
              <a:t>ATA/133 at 133 MBps</a:t>
            </a:r>
          </a:p>
        </p:txBody>
      </p:sp>
      <p:sp>
        <p:nvSpPr>
          <p:cNvPr id="922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92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F651166-787A-4F8C-BC10-E9AFD3D6EBCF}" type="slidenum">
              <a:rPr lang="en-US"/>
              <a:pPr/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 ATA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>
                <a:cs typeface="Arial" charset="0"/>
              </a:rPr>
              <a:t>Serial ATA with speeds from 150 to 600 MBps is the</a:t>
            </a:r>
            <a:r>
              <a:rPr lang="en-US" baseline="0" dirty="0" smtClean="0">
                <a:cs typeface="Arial" charset="0"/>
              </a:rPr>
              <a:t> latest version</a:t>
            </a:r>
            <a:endParaRPr lang="en-US" dirty="0" smtClean="0"/>
          </a:p>
        </p:txBody>
      </p:sp>
      <p:sp>
        <p:nvSpPr>
          <p:cNvPr id="1024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1024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11E41E2-6A0F-491E-862E-F340AB2EC379}" type="slidenum">
              <a:rPr lang="en-US"/>
              <a:pPr/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Serial ATA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Interest in SATA - Serial ATA arose as the standard parallel ATA schemes run out of speed</a:t>
            </a:r>
          </a:p>
          <a:p>
            <a:r>
              <a:rPr lang="en-US" dirty="0" smtClean="0"/>
              <a:t>Besides the speed increase another nice aspect is the cable used</a:t>
            </a:r>
          </a:p>
          <a:p>
            <a:r>
              <a:rPr lang="en-US" dirty="0" smtClean="0"/>
              <a:t>It is smaller, as well as allowing for a longer distance of 1 meter</a:t>
            </a:r>
          </a:p>
        </p:txBody>
      </p:sp>
      <p:sp>
        <p:nvSpPr>
          <p:cNvPr id="1126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www.chipps.com</a:t>
            </a:r>
            <a:endParaRPr lang="en-US" dirty="0"/>
          </a:p>
        </p:txBody>
      </p:sp>
      <p:sp>
        <p:nvSpPr>
          <p:cNvPr id="112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615F8C7-4F9F-4244-BF80-BF0B0EDF4D4A}" type="slidenum">
              <a:rPr lang="en-US"/>
              <a:pPr/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CNA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CCNA</Template>
  <TotalTime>937</TotalTime>
  <Words>1735</Words>
  <Application>Microsoft Office PowerPoint</Application>
  <PresentationFormat>On-screen Show (4:3)</PresentationFormat>
  <Paragraphs>262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CCNA</vt:lpstr>
      <vt:lpstr>Disk Interfaces Last Update 2011.04.14</vt:lpstr>
      <vt:lpstr>Objectives of This Section</vt:lpstr>
      <vt:lpstr>Types of Disk Interfaces</vt:lpstr>
      <vt:lpstr>IDE ATA</vt:lpstr>
      <vt:lpstr>IDE ATA</vt:lpstr>
      <vt:lpstr>IDE ATA</vt:lpstr>
      <vt:lpstr>IDE ATA</vt:lpstr>
      <vt:lpstr>IDE ATA</vt:lpstr>
      <vt:lpstr>Serial ATA</vt:lpstr>
      <vt:lpstr>Serial ATA</vt:lpstr>
      <vt:lpstr>SCSI</vt:lpstr>
      <vt:lpstr>SCSI</vt:lpstr>
      <vt:lpstr>SCSI</vt:lpstr>
      <vt:lpstr>SCSI</vt:lpstr>
      <vt:lpstr>SCSI-1</vt:lpstr>
      <vt:lpstr>SCSI-2</vt:lpstr>
      <vt:lpstr>SCSI-2</vt:lpstr>
      <vt:lpstr>SCSI-3</vt:lpstr>
      <vt:lpstr>SCSI Signaling</vt:lpstr>
      <vt:lpstr>SCSI Signaling</vt:lpstr>
      <vt:lpstr>SCSI Signaling</vt:lpstr>
      <vt:lpstr>SCSI</vt:lpstr>
      <vt:lpstr>SCSI</vt:lpstr>
      <vt:lpstr>Serial Attached SCSI</vt:lpstr>
      <vt:lpstr>Serially Attached SCSI</vt:lpstr>
      <vt:lpstr>Fibre Channel</vt:lpstr>
      <vt:lpstr>Fibre Channel</vt:lpstr>
      <vt:lpstr>Fibre Channel</vt:lpstr>
      <vt:lpstr>Fibre Channel</vt:lpstr>
      <vt:lpstr>Fibre Channel</vt:lpstr>
      <vt:lpstr>Fibre Channel</vt:lpstr>
      <vt:lpstr>Fibre Channel</vt:lpstr>
      <vt:lpstr>Fibre Channel</vt:lpstr>
      <vt:lpstr>Fibre Channel</vt:lpstr>
      <vt:lpstr>iSCSI</vt:lpstr>
      <vt:lpstr>Who Use What</vt:lpstr>
      <vt:lpstr>Who Use What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Disk Interfaces</dc:title>
  <dc:creator>Kenneth M. Chipps Ph.D.</dc:creator>
  <cp:lastModifiedBy>Kenneth M. Chipps Ph.D.</cp:lastModifiedBy>
  <cp:revision>132</cp:revision>
  <dcterms:created xsi:type="dcterms:W3CDTF">2000-09-27T16:26:34Z</dcterms:created>
  <dcterms:modified xsi:type="dcterms:W3CDTF">2011-04-14T15:58:33Z</dcterms:modified>
</cp:coreProperties>
</file>