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42"/>
  </p:notesMasterIdLst>
  <p:handoutMasterIdLst>
    <p:handoutMasterId r:id="rId43"/>
  </p:handoutMasterIdLst>
  <p:sldIdLst>
    <p:sldId id="256" r:id="rId2"/>
    <p:sldId id="260" r:id="rId3"/>
    <p:sldId id="261" r:id="rId4"/>
    <p:sldId id="281" r:id="rId5"/>
    <p:sldId id="307" r:id="rId6"/>
    <p:sldId id="282" r:id="rId7"/>
    <p:sldId id="305" r:id="rId8"/>
    <p:sldId id="306" r:id="rId9"/>
    <p:sldId id="285" r:id="rId10"/>
    <p:sldId id="286" r:id="rId11"/>
    <p:sldId id="287" r:id="rId12"/>
    <p:sldId id="308" r:id="rId13"/>
    <p:sldId id="288" r:id="rId14"/>
    <p:sldId id="289" r:id="rId15"/>
    <p:sldId id="290" r:id="rId16"/>
    <p:sldId id="291" r:id="rId17"/>
    <p:sldId id="292" r:id="rId18"/>
    <p:sldId id="309" r:id="rId19"/>
    <p:sldId id="293" r:id="rId20"/>
    <p:sldId id="294" r:id="rId21"/>
    <p:sldId id="295" r:id="rId22"/>
    <p:sldId id="296" r:id="rId23"/>
    <p:sldId id="297" r:id="rId24"/>
    <p:sldId id="310" r:id="rId25"/>
    <p:sldId id="298" r:id="rId26"/>
    <p:sldId id="299" r:id="rId27"/>
    <p:sldId id="311" r:id="rId28"/>
    <p:sldId id="316" r:id="rId29"/>
    <p:sldId id="317" r:id="rId30"/>
    <p:sldId id="318" r:id="rId31"/>
    <p:sldId id="300" r:id="rId32"/>
    <p:sldId id="301" r:id="rId33"/>
    <p:sldId id="313" r:id="rId34"/>
    <p:sldId id="314" r:id="rId35"/>
    <p:sldId id="315" r:id="rId36"/>
    <p:sldId id="302" r:id="rId37"/>
    <p:sldId id="279" r:id="rId38"/>
    <p:sldId id="280" r:id="rId39"/>
    <p:sldId id="283" r:id="rId40"/>
    <p:sldId id="312" r:id="rId4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67" autoAdjust="0"/>
    <p:restoredTop sz="86339" autoAdjust="0"/>
  </p:normalViewPr>
  <p:slideViewPr>
    <p:cSldViewPr>
      <p:cViewPr varScale="1">
        <p:scale>
          <a:sx n="52" d="100"/>
          <a:sy n="52" d="100"/>
        </p:scale>
        <p:origin x="-942" y="-102"/>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dirty="0"/>
          </a:p>
        </p:txBody>
      </p:sp>
      <p:sp>
        <p:nvSpPr>
          <p:cNvPr id="2253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dirty="0"/>
          </a:p>
        </p:txBody>
      </p:sp>
      <p:sp>
        <p:nvSpPr>
          <p:cNvPr id="2253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dirty="0"/>
          </a:p>
        </p:txBody>
      </p:sp>
      <p:sp>
        <p:nvSpPr>
          <p:cNvPr id="2253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F72AE4E-55D7-4E3F-8C2A-3A4DB037054A}" type="slidenum">
              <a:rPr lang="en-US"/>
              <a:pPr>
                <a:defRPr/>
              </a:pPr>
              <a:t>‹#›</a:t>
            </a:fld>
            <a:endParaRPr lang="en-US" dirty="0"/>
          </a:p>
        </p:txBody>
      </p:sp>
    </p:spTree>
    <p:extLst>
      <p:ext uri="{BB962C8B-B14F-4D97-AF65-F5344CB8AC3E}">
        <p14:creationId xmlns:p14="http://schemas.microsoft.com/office/powerpoint/2010/main" val="32055218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dirty="0"/>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dirty="0"/>
          </a:p>
        </p:txBody>
      </p:sp>
      <p:sp>
        <p:nvSpPr>
          <p:cNvPr id="378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dirty="0"/>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DC84E7E6-B8B9-4BBA-AFD7-62B2F1F0CE54}" type="slidenum">
              <a:rPr lang="en-US"/>
              <a:pPr>
                <a:defRPr/>
              </a:pPr>
              <a:t>‹#›</a:t>
            </a:fld>
            <a:endParaRPr lang="en-US" dirty="0"/>
          </a:p>
        </p:txBody>
      </p:sp>
    </p:spTree>
    <p:extLst>
      <p:ext uri="{BB962C8B-B14F-4D97-AF65-F5344CB8AC3E}">
        <p14:creationId xmlns:p14="http://schemas.microsoft.com/office/powerpoint/2010/main" val="41022570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747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xfrm>
            <a:off x="2667000" y="6245225"/>
            <a:ext cx="3886200" cy="476250"/>
          </a:xfrm>
        </p:spPr>
        <p:txBody>
          <a:bodyPr/>
          <a:lstStyle>
            <a:lvl1pPr>
              <a:defRPr sz="1400" smtClean="0"/>
            </a:lvl1pPr>
          </a:lstStyle>
          <a:p>
            <a:pPr>
              <a:defRPr/>
            </a:pPr>
            <a:r>
              <a:rPr lang="en-US" smtClean="0"/>
              <a:t>Copyright 2000-2012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smtClean="0"/>
            </a:lvl1pPr>
          </a:lstStyle>
          <a:p>
            <a:pPr>
              <a:defRPr/>
            </a:pPr>
            <a:fld id="{A6838D52-07BB-4EDE-BE3F-F996198FC5A3}"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2000-2012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2298295-FEA4-46A8-8936-7E2496E5FE42}"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2000-2012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EE17B2B-55F6-4BC8-975A-171324E6CEC5}"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Copyright 2000-2012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A01B334D-8C0E-4CBC-9A7F-EF3DE9883370}"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2000-2012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8649AA4-BB82-4757-953F-66A75ED689DA}"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dirty="0" smtClean="0"/>
              <a:t>Click icon to add table</a:t>
            </a:r>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2000-2012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258D510-A37B-492B-AEDD-60B980FE316E}"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2000-2012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7E77A25-7483-48C8-8782-97DF3673818A}"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2000-2012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9BBFA54-976B-47F9-B356-932FDA2BD45E}"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2000-2012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1E014162-1A47-4610-A87E-929020CED792}"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Copyright 2000-2012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CE3C6867-7037-4B2A-9F0B-5E541BCE8E7A}"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t>Copyright 2000-2012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30A80ABE-D018-4F4F-939C-7CFF9E9DC40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t>Copyright 2000-2012 Kenneth M. Chipps Ph.D. www.chipps.com</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054F5E91-8100-477B-B56F-4FA16BA1EE00}"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2000-2012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1D1B773-0751-4497-9534-05D4FFDB4C1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2000-2012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391EFD0-3DC3-422F-8A6D-B4BDBDBF06F1}"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73733"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vl1pPr>
          </a:lstStyle>
          <a:p>
            <a:pPr>
              <a:defRPr/>
            </a:pPr>
            <a:r>
              <a:rPr lang="en-US" smtClean="0"/>
              <a:t>Copyright 2000-2012 Kenneth M. Chipps Ph.D. www.chipps.com</a:t>
            </a:r>
            <a:endParaRPr lang="en-US" dirty="0"/>
          </a:p>
        </p:txBody>
      </p:sp>
      <p:sp>
        <p:nvSpPr>
          <p:cNvPr id="73734"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AC196E3A-0450-4BB3-B11E-1A3D082E59A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90"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Lst>
  <p:hf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026"/>
          <p:cNvSpPr>
            <a:spLocks noGrp="1" noChangeArrowheads="1"/>
          </p:cNvSpPr>
          <p:nvPr>
            <p:ph type="ctrTitle"/>
          </p:nvPr>
        </p:nvSpPr>
        <p:spPr>
          <a:xfrm>
            <a:off x="685800" y="2286000"/>
            <a:ext cx="7772400" cy="1143000"/>
          </a:xfrm>
        </p:spPr>
        <p:txBody>
          <a:bodyPr/>
          <a:lstStyle/>
          <a:p>
            <a:r>
              <a:rPr lang="en-US" dirty="0" smtClean="0"/>
              <a:t>DAS</a:t>
            </a:r>
            <a:br>
              <a:rPr lang="en-US" dirty="0" smtClean="0"/>
            </a:br>
            <a:r>
              <a:rPr lang="en-US" sz="2400" dirty="0" smtClean="0"/>
              <a:t>Last Update </a:t>
            </a:r>
            <a:r>
              <a:rPr lang="en-US" sz="2400" dirty="0" smtClean="0"/>
              <a:t>2012.03.19</a:t>
            </a:r>
            <a:endParaRPr lang="en-US" dirty="0" smtClean="0"/>
          </a:p>
        </p:txBody>
      </p:sp>
      <p:sp>
        <p:nvSpPr>
          <p:cNvPr id="3075" name="Rectangle 1027"/>
          <p:cNvSpPr>
            <a:spLocks noGrp="1" noChangeArrowheads="1"/>
          </p:cNvSpPr>
          <p:nvPr>
            <p:ph type="subTitle" idx="1"/>
          </p:nvPr>
        </p:nvSpPr>
        <p:spPr/>
        <p:txBody>
          <a:bodyPr/>
          <a:lstStyle/>
          <a:p>
            <a:r>
              <a:rPr lang="en-US" sz="2400" dirty="0" smtClean="0"/>
              <a:t>1.9.0</a:t>
            </a:r>
            <a:endParaRPr lang="en-US" sz="2400" dirty="0" smtClean="0"/>
          </a:p>
        </p:txBody>
      </p:sp>
      <p:sp>
        <p:nvSpPr>
          <p:cNvPr id="3076"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3077" name="Slide Number Placeholder 5"/>
          <p:cNvSpPr>
            <a:spLocks noGrp="1"/>
          </p:cNvSpPr>
          <p:nvPr>
            <p:ph type="sldNum" sz="quarter" idx="12"/>
          </p:nvPr>
        </p:nvSpPr>
        <p:spPr>
          <a:noFill/>
        </p:spPr>
        <p:txBody>
          <a:bodyPr/>
          <a:lstStyle/>
          <a:p>
            <a:fld id="{BB2D1095-034A-4222-96DA-4ED61C78139C}" type="slidenum">
              <a:rPr lang="en-US"/>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dirty="0" smtClean="0">
                <a:cs typeface="Arial" charset="0"/>
              </a:rPr>
              <a:t>RAID</a:t>
            </a:r>
          </a:p>
        </p:txBody>
      </p:sp>
      <p:sp>
        <p:nvSpPr>
          <p:cNvPr id="12291" name="Rectangle 3"/>
          <p:cNvSpPr>
            <a:spLocks noGrp="1" noChangeArrowheads="1"/>
          </p:cNvSpPr>
          <p:nvPr>
            <p:ph idx="1"/>
          </p:nvPr>
        </p:nvSpPr>
        <p:spPr/>
        <p:txBody>
          <a:bodyPr/>
          <a:lstStyle/>
          <a:p>
            <a:r>
              <a:rPr lang="en-US" dirty="0" smtClean="0">
                <a:cs typeface="Arial" charset="0"/>
              </a:rPr>
              <a:t>Simple RAID subsystems are just a collection of disk drives in a cabinet that are all connected to a single controller board</a:t>
            </a:r>
          </a:p>
          <a:p>
            <a:r>
              <a:rPr lang="en-US" dirty="0" smtClean="0">
                <a:cs typeface="Arial" charset="0"/>
              </a:rPr>
              <a:t>The RAID controller orchestrates read and write activities in the same way a controller for a single disk drive does, and treats the array as if it were in fact a single drive</a:t>
            </a:r>
          </a:p>
        </p:txBody>
      </p:sp>
      <p:sp>
        <p:nvSpPr>
          <p:cNvPr id="12292"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12293" name="Slide Number Placeholder 5"/>
          <p:cNvSpPr>
            <a:spLocks noGrp="1"/>
          </p:cNvSpPr>
          <p:nvPr>
            <p:ph type="sldNum" sz="quarter" idx="12"/>
          </p:nvPr>
        </p:nvSpPr>
        <p:spPr>
          <a:noFill/>
        </p:spPr>
        <p:txBody>
          <a:bodyPr/>
          <a:lstStyle/>
          <a:p>
            <a:fld id="{EB216D16-F5C3-4D9A-8EA7-AF0930969238}" type="slidenum">
              <a:rPr lang="en-US"/>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dirty="0" smtClean="0">
                <a:cs typeface="Arial" charset="0"/>
              </a:rPr>
              <a:t>RAID</a:t>
            </a:r>
          </a:p>
        </p:txBody>
      </p:sp>
      <p:sp>
        <p:nvSpPr>
          <p:cNvPr id="13315" name="Rectangle 3"/>
          <p:cNvSpPr>
            <a:spLocks noGrp="1" noChangeArrowheads="1"/>
          </p:cNvSpPr>
          <p:nvPr>
            <p:ph idx="1"/>
          </p:nvPr>
        </p:nvSpPr>
        <p:spPr/>
        <p:txBody>
          <a:bodyPr/>
          <a:lstStyle/>
          <a:p>
            <a:r>
              <a:rPr lang="en-US" dirty="0" smtClean="0">
                <a:cs typeface="Arial" charset="0"/>
              </a:rPr>
              <a:t>RAID management software that resides in the host system provides the means to manage data to be stored on the RAID subsystem</a:t>
            </a:r>
          </a:p>
          <a:p>
            <a:r>
              <a:rPr lang="en-US" dirty="0" smtClean="0">
                <a:cs typeface="Arial" charset="0"/>
              </a:rPr>
              <a:t>RAID can be optimized for performance, the highest capacity, fault tolerance or a combination of two or three of the above</a:t>
            </a:r>
          </a:p>
        </p:txBody>
      </p:sp>
      <p:sp>
        <p:nvSpPr>
          <p:cNvPr id="13316"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13317" name="Slide Number Placeholder 5"/>
          <p:cNvSpPr>
            <a:spLocks noGrp="1"/>
          </p:cNvSpPr>
          <p:nvPr>
            <p:ph type="sldNum" sz="quarter" idx="12"/>
          </p:nvPr>
        </p:nvSpPr>
        <p:spPr>
          <a:noFill/>
        </p:spPr>
        <p:txBody>
          <a:bodyPr/>
          <a:lstStyle/>
          <a:p>
            <a:fld id="{E0E94F6D-3190-4E44-8B01-78D436C2940A}" type="slidenum">
              <a:rPr lang="en-US"/>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smtClean="0"/>
              <a:t>RAID</a:t>
            </a:r>
          </a:p>
        </p:txBody>
      </p:sp>
      <p:sp>
        <p:nvSpPr>
          <p:cNvPr id="14339" name="Content Placeholder 2"/>
          <p:cNvSpPr>
            <a:spLocks noGrp="1"/>
          </p:cNvSpPr>
          <p:nvPr>
            <p:ph idx="1"/>
          </p:nvPr>
        </p:nvSpPr>
        <p:spPr/>
        <p:txBody>
          <a:bodyPr/>
          <a:lstStyle/>
          <a:p>
            <a:r>
              <a:rPr lang="en-US" dirty="0" smtClean="0">
                <a:cs typeface="Arial" charset="0"/>
              </a:rPr>
              <a:t>Several RAID levels have been defined and standardized in accordance with those general optimization parameters</a:t>
            </a:r>
            <a:endParaRPr lang="en-US" dirty="0" smtClean="0"/>
          </a:p>
        </p:txBody>
      </p:sp>
      <p:sp>
        <p:nvSpPr>
          <p:cNvPr id="14340" name="Footer Placeholder 3"/>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14341" name="Slide Number Placeholder 4"/>
          <p:cNvSpPr>
            <a:spLocks noGrp="1"/>
          </p:cNvSpPr>
          <p:nvPr>
            <p:ph type="sldNum" sz="quarter" idx="12"/>
          </p:nvPr>
        </p:nvSpPr>
        <p:spPr>
          <a:noFill/>
        </p:spPr>
        <p:txBody>
          <a:bodyPr/>
          <a:lstStyle/>
          <a:p>
            <a:fld id="{1CA106CE-BD47-4095-8FEC-BDBB44AA6560}" type="slidenum">
              <a:rPr lang="en-US"/>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dirty="0" smtClean="0"/>
              <a:t>RAID 0</a:t>
            </a:r>
          </a:p>
        </p:txBody>
      </p:sp>
      <p:sp>
        <p:nvSpPr>
          <p:cNvPr id="15363" name="Rectangle 3"/>
          <p:cNvSpPr>
            <a:spLocks noGrp="1" noChangeArrowheads="1"/>
          </p:cNvSpPr>
          <p:nvPr>
            <p:ph idx="1"/>
          </p:nvPr>
        </p:nvSpPr>
        <p:spPr/>
        <p:txBody>
          <a:bodyPr/>
          <a:lstStyle/>
          <a:p>
            <a:r>
              <a:rPr lang="en-US" dirty="0" smtClean="0">
                <a:cs typeface="Arial" charset="0"/>
              </a:rPr>
              <a:t>An array configured as RAID Level 0 is an array optimized for performance, but at the expense of fault tolerance</a:t>
            </a:r>
          </a:p>
          <a:p>
            <a:r>
              <a:rPr lang="en-US" dirty="0" smtClean="0">
                <a:cs typeface="Arial" charset="0"/>
              </a:rPr>
              <a:t>RAID Level 0 is achieved through a method known as striping</a:t>
            </a:r>
          </a:p>
          <a:p>
            <a:r>
              <a:rPr lang="en-US" dirty="0" smtClean="0">
                <a:cs typeface="Arial" charset="0"/>
              </a:rPr>
              <a:t>The collection of drives in a RAID Level 0 array has data laid down in such a way that it is organized in stripes across all the drives</a:t>
            </a:r>
          </a:p>
        </p:txBody>
      </p:sp>
      <p:sp>
        <p:nvSpPr>
          <p:cNvPr id="15364"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15365" name="Slide Number Placeholder 5"/>
          <p:cNvSpPr>
            <a:spLocks noGrp="1"/>
          </p:cNvSpPr>
          <p:nvPr>
            <p:ph type="sldNum" sz="quarter" idx="12"/>
          </p:nvPr>
        </p:nvSpPr>
        <p:spPr>
          <a:noFill/>
        </p:spPr>
        <p:txBody>
          <a:bodyPr/>
          <a:lstStyle/>
          <a:p>
            <a:fld id="{AD9B4CDE-2D90-41B3-9F6B-F2F03B74EF4D}" type="slidenum">
              <a:rPr lang="en-US"/>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smtClean="0">
                <a:cs typeface="Arial" charset="0"/>
              </a:rPr>
              <a:t>RAID 0</a:t>
            </a:r>
          </a:p>
        </p:txBody>
      </p:sp>
      <p:sp>
        <p:nvSpPr>
          <p:cNvPr id="16387" name="Rectangle 3"/>
          <p:cNvSpPr>
            <a:spLocks noGrp="1" noChangeArrowheads="1"/>
          </p:cNvSpPr>
          <p:nvPr>
            <p:ph idx="1"/>
          </p:nvPr>
        </p:nvSpPr>
        <p:spPr/>
        <p:txBody>
          <a:bodyPr/>
          <a:lstStyle/>
          <a:p>
            <a:r>
              <a:rPr lang="en-US" dirty="0" smtClean="0">
                <a:cs typeface="Arial" charset="0"/>
              </a:rPr>
              <a:t>A typical array can contain any number of stripes, usually in multiples of the number of drives present in the array</a:t>
            </a:r>
          </a:p>
          <a:p>
            <a:r>
              <a:rPr lang="en-US" dirty="0" smtClean="0">
                <a:cs typeface="Arial" charset="0"/>
              </a:rPr>
              <a:t>As an example, imagine a four-drive array configured with 12 stripes - four stripes of designated space per drive</a:t>
            </a:r>
          </a:p>
          <a:p>
            <a:r>
              <a:rPr lang="en-US" dirty="0" smtClean="0">
                <a:cs typeface="Arial" charset="0"/>
              </a:rPr>
              <a:t>Stripes 0, 1, 2 and 3 would be located on corresponding hard drives 0, 1, 2 and 3</a:t>
            </a:r>
          </a:p>
        </p:txBody>
      </p:sp>
      <p:sp>
        <p:nvSpPr>
          <p:cNvPr id="16388"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16389" name="Slide Number Placeholder 5"/>
          <p:cNvSpPr>
            <a:spLocks noGrp="1"/>
          </p:cNvSpPr>
          <p:nvPr>
            <p:ph type="sldNum" sz="quarter" idx="12"/>
          </p:nvPr>
        </p:nvSpPr>
        <p:spPr>
          <a:noFill/>
        </p:spPr>
        <p:txBody>
          <a:bodyPr/>
          <a:lstStyle/>
          <a:p>
            <a:fld id="{CB6DABDD-0F47-4B11-AE66-9152C2B980FC}" type="slidenum">
              <a:rPr lang="en-US"/>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dirty="0" smtClean="0">
                <a:cs typeface="Arial" charset="0"/>
              </a:rPr>
              <a:t>RAID 0</a:t>
            </a:r>
          </a:p>
        </p:txBody>
      </p:sp>
      <p:sp>
        <p:nvSpPr>
          <p:cNvPr id="17411" name="Rectangle 3"/>
          <p:cNvSpPr>
            <a:spLocks noGrp="1" noChangeArrowheads="1"/>
          </p:cNvSpPr>
          <p:nvPr>
            <p:ph idx="1"/>
          </p:nvPr>
        </p:nvSpPr>
        <p:spPr/>
        <p:txBody>
          <a:bodyPr/>
          <a:lstStyle/>
          <a:p>
            <a:r>
              <a:rPr lang="en-US" dirty="0" smtClean="0">
                <a:cs typeface="Arial" charset="0"/>
              </a:rPr>
              <a:t>Stripe 4, however, appears on a segment of drive 0 in a different location than Stripe 0; stripes 5 through 7 appear accordingly on drives 1, 2 and 3</a:t>
            </a:r>
          </a:p>
          <a:p>
            <a:r>
              <a:rPr lang="en-US" dirty="0" smtClean="0">
                <a:cs typeface="Arial" charset="0"/>
              </a:rPr>
              <a:t>The remaining four stripes are allocated in the same even fashion across the same drives</a:t>
            </a:r>
          </a:p>
        </p:txBody>
      </p:sp>
      <p:sp>
        <p:nvSpPr>
          <p:cNvPr id="17412"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17413" name="Slide Number Placeholder 5"/>
          <p:cNvSpPr>
            <a:spLocks noGrp="1"/>
          </p:cNvSpPr>
          <p:nvPr>
            <p:ph type="sldNum" sz="quarter" idx="12"/>
          </p:nvPr>
        </p:nvSpPr>
        <p:spPr>
          <a:noFill/>
        </p:spPr>
        <p:txBody>
          <a:bodyPr/>
          <a:lstStyle/>
          <a:p>
            <a:fld id="{B80186F2-99C5-47A2-A611-FC2A248F61A8}" type="slidenum">
              <a:rPr lang="en-US"/>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dirty="0" smtClean="0">
                <a:cs typeface="Arial" charset="0"/>
              </a:rPr>
              <a:t>RAID 0</a:t>
            </a:r>
          </a:p>
        </p:txBody>
      </p:sp>
      <p:sp>
        <p:nvSpPr>
          <p:cNvPr id="18435" name="Rectangle 3"/>
          <p:cNvSpPr>
            <a:spLocks noGrp="1" noChangeArrowheads="1"/>
          </p:cNvSpPr>
          <p:nvPr>
            <p:ph idx="1"/>
          </p:nvPr>
        </p:nvSpPr>
        <p:spPr/>
        <p:txBody>
          <a:bodyPr/>
          <a:lstStyle/>
          <a:p>
            <a:r>
              <a:rPr lang="en-US" dirty="0" smtClean="0">
                <a:cs typeface="Arial" charset="0"/>
              </a:rPr>
              <a:t>The reason RAID 0 is a performance-enhancing configuration is that striping enables the array to access data from multiple drives at the same time</a:t>
            </a:r>
          </a:p>
          <a:p>
            <a:r>
              <a:rPr lang="en-US" dirty="0" smtClean="0">
                <a:cs typeface="Arial" charset="0"/>
              </a:rPr>
              <a:t>In other words, since the data is spread out across a number of drives in the array, it can be accessed faster because it's not bottled up on a single drive</a:t>
            </a:r>
          </a:p>
        </p:txBody>
      </p:sp>
      <p:sp>
        <p:nvSpPr>
          <p:cNvPr id="18436"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18437" name="Slide Number Placeholder 5"/>
          <p:cNvSpPr>
            <a:spLocks noGrp="1"/>
          </p:cNvSpPr>
          <p:nvPr>
            <p:ph type="sldNum" sz="quarter" idx="12"/>
          </p:nvPr>
        </p:nvSpPr>
        <p:spPr>
          <a:noFill/>
        </p:spPr>
        <p:txBody>
          <a:bodyPr/>
          <a:lstStyle/>
          <a:p>
            <a:fld id="{F12D0B8F-DEA6-4482-9C97-8287A3E45CEC}" type="slidenum">
              <a:rPr lang="en-US"/>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dirty="0" smtClean="0">
                <a:cs typeface="Arial" charset="0"/>
              </a:rPr>
              <a:t>RAID 0</a:t>
            </a:r>
          </a:p>
        </p:txBody>
      </p:sp>
      <p:sp>
        <p:nvSpPr>
          <p:cNvPr id="19459" name="Rectangle 3"/>
          <p:cNvSpPr>
            <a:spLocks noGrp="1" noChangeArrowheads="1"/>
          </p:cNvSpPr>
          <p:nvPr>
            <p:ph idx="1"/>
          </p:nvPr>
        </p:nvSpPr>
        <p:spPr/>
        <p:txBody>
          <a:bodyPr/>
          <a:lstStyle/>
          <a:p>
            <a:r>
              <a:rPr lang="en-US" dirty="0" smtClean="0">
                <a:cs typeface="Arial" charset="0"/>
              </a:rPr>
              <a:t>This is especially beneficial for retrieving very large files, since they can be spread out effectively across multiple drives and accessed as if it were the size of any of the fragments it is organized into on the data stripes</a:t>
            </a:r>
          </a:p>
        </p:txBody>
      </p:sp>
      <p:sp>
        <p:nvSpPr>
          <p:cNvPr id="19460"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19461" name="Slide Number Placeholder 5"/>
          <p:cNvSpPr>
            <a:spLocks noGrp="1"/>
          </p:cNvSpPr>
          <p:nvPr>
            <p:ph type="sldNum" sz="quarter" idx="12"/>
          </p:nvPr>
        </p:nvSpPr>
        <p:spPr>
          <a:noFill/>
        </p:spPr>
        <p:txBody>
          <a:bodyPr/>
          <a:lstStyle/>
          <a:p>
            <a:fld id="{6B6FEF91-DE2A-463F-BA36-BBF50D39E5D1}" type="slidenum">
              <a:rPr lang="en-US"/>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dirty="0" smtClean="0"/>
              <a:t>RAID 0</a:t>
            </a:r>
          </a:p>
        </p:txBody>
      </p:sp>
      <p:sp>
        <p:nvSpPr>
          <p:cNvPr id="20483" name="Content Placeholder 2"/>
          <p:cNvSpPr>
            <a:spLocks noGrp="1"/>
          </p:cNvSpPr>
          <p:nvPr>
            <p:ph idx="1"/>
          </p:nvPr>
        </p:nvSpPr>
        <p:spPr/>
        <p:txBody>
          <a:bodyPr/>
          <a:lstStyle/>
          <a:p>
            <a:r>
              <a:rPr lang="en-US" dirty="0" smtClean="0">
                <a:cs typeface="Arial" charset="0"/>
              </a:rPr>
              <a:t>The downside to RAID Level 0 configurations is that it sacrifices fault tolerance, raising the risk of data loss because no room is made available to store redundant data</a:t>
            </a:r>
          </a:p>
          <a:p>
            <a:r>
              <a:rPr lang="en-US" dirty="0" smtClean="0">
                <a:cs typeface="Arial" charset="0"/>
              </a:rPr>
              <a:t>If one of the drives in the RAID 0 fails for any reason, there is no way of retrieving the lost data</a:t>
            </a:r>
            <a:endParaRPr lang="en-US" dirty="0" smtClean="0"/>
          </a:p>
        </p:txBody>
      </p:sp>
      <p:sp>
        <p:nvSpPr>
          <p:cNvPr id="20484" name="Footer Placeholder 3"/>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20485" name="Slide Number Placeholder 4"/>
          <p:cNvSpPr>
            <a:spLocks noGrp="1"/>
          </p:cNvSpPr>
          <p:nvPr>
            <p:ph type="sldNum" sz="quarter" idx="12"/>
          </p:nvPr>
        </p:nvSpPr>
        <p:spPr>
          <a:noFill/>
        </p:spPr>
        <p:txBody>
          <a:bodyPr/>
          <a:lstStyle/>
          <a:p>
            <a:fld id="{1DA1FF2A-F13A-4072-97E2-E4DA0375FD8C}" type="slidenum">
              <a:rPr lang="en-US"/>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098"/>
          <p:cNvSpPr>
            <a:spLocks noGrp="1" noChangeArrowheads="1"/>
          </p:cNvSpPr>
          <p:nvPr>
            <p:ph type="title"/>
          </p:nvPr>
        </p:nvSpPr>
        <p:spPr/>
        <p:txBody>
          <a:bodyPr/>
          <a:lstStyle/>
          <a:p>
            <a:r>
              <a:rPr lang="en-US" dirty="0" smtClean="0"/>
              <a:t>RAID 1</a:t>
            </a:r>
          </a:p>
        </p:txBody>
      </p:sp>
      <p:sp>
        <p:nvSpPr>
          <p:cNvPr id="21507" name="Rectangle 4099"/>
          <p:cNvSpPr>
            <a:spLocks noGrp="1" noChangeArrowheads="1"/>
          </p:cNvSpPr>
          <p:nvPr>
            <p:ph idx="1"/>
          </p:nvPr>
        </p:nvSpPr>
        <p:spPr/>
        <p:txBody>
          <a:bodyPr/>
          <a:lstStyle/>
          <a:p>
            <a:r>
              <a:rPr lang="en-US" dirty="0" smtClean="0">
                <a:cs typeface="Arial" charset="0"/>
              </a:rPr>
              <a:t>The RAID Level 1 configuration employs what is known as disk mirroring, and is done to ensure data reliability or a high degree of fault tolerance</a:t>
            </a:r>
          </a:p>
          <a:p>
            <a:r>
              <a:rPr lang="en-US" dirty="0" smtClean="0">
                <a:cs typeface="Arial" charset="0"/>
              </a:rPr>
              <a:t>RAID 1 also enhances read performance, but the improved performance and fault tolerance come at the expense of available capacity in the drives used</a:t>
            </a:r>
          </a:p>
        </p:txBody>
      </p:sp>
      <p:sp>
        <p:nvSpPr>
          <p:cNvPr id="21508"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21509" name="Slide Number Placeholder 5"/>
          <p:cNvSpPr>
            <a:spLocks noGrp="1"/>
          </p:cNvSpPr>
          <p:nvPr>
            <p:ph type="sldNum" sz="quarter" idx="12"/>
          </p:nvPr>
        </p:nvSpPr>
        <p:spPr>
          <a:noFill/>
        </p:spPr>
        <p:txBody>
          <a:bodyPr/>
          <a:lstStyle/>
          <a:p>
            <a:fld id="{5B76CA8E-E9BF-4E1B-ABEF-0C0A1A9708E0}" type="slidenum">
              <a:rPr lang="en-US"/>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dirty="0" smtClean="0"/>
              <a:t>Objectives of This Section</a:t>
            </a:r>
          </a:p>
        </p:txBody>
      </p:sp>
      <p:sp>
        <p:nvSpPr>
          <p:cNvPr id="4099" name="Rectangle 3"/>
          <p:cNvSpPr>
            <a:spLocks noGrp="1" noChangeArrowheads="1"/>
          </p:cNvSpPr>
          <p:nvPr>
            <p:ph idx="1"/>
          </p:nvPr>
        </p:nvSpPr>
        <p:spPr/>
        <p:txBody>
          <a:bodyPr/>
          <a:lstStyle/>
          <a:p>
            <a:r>
              <a:rPr lang="en-US" dirty="0" smtClean="0"/>
              <a:t>Learn how to</a:t>
            </a:r>
          </a:p>
          <a:p>
            <a:pPr lvl="1"/>
            <a:r>
              <a:rPr lang="en-US" dirty="0" smtClean="0"/>
              <a:t>Recognize what DAS is</a:t>
            </a:r>
          </a:p>
          <a:p>
            <a:pPr lvl="1"/>
            <a:r>
              <a:rPr lang="en-US" dirty="0" smtClean="0"/>
              <a:t>Know when to use DAS</a:t>
            </a:r>
          </a:p>
          <a:p>
            <a:pPr lvl="1"/>
            <a:r>
              <a:rPr lang="en-US" dirty="0" smtClean="0"/>
              <a:t>Use RAID and the levels of RAID</a:t>
            </a:r>
          </a:p>
        </p:txBody>
      </p:sp>
      <p:sp>
        <p:nvSpPr>
          <p:cNvPr id="4100"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4101" name="Slide Number Placeholder 5"/>
          <p:cNvSpPr>
            <a:spLocks noGrp="1"/>
          </p:cNvSpPr>
          <p:nvPr>
            <p:ph type="sldNum" sz="quarter" idx="12"/>
          </p:nvPr>
        </p:nvSpPr>
        <p:spPr>
          <a:noFill/>
        </p:spPr>
        <p:txBody>
          <a:bodyPr/>
          <a:lstStyle/>
          <a:p>
            <a:fld id="{7D8DBDBE-50D5-48DA-86C8-645C3936B7E2}" type="slidenum">
              <a:rPr lang="en-US"/>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dirty="0" smtClean="0">
                <a:cs typeface="Arial" charset="0"/>
              </a:rPr>
              <a:t>RAID 1</a:t>
            </a:r>
          </a:p>
        </p:txBody>
      </p:sp>
      <p:sp>
        <p:nvSpPr>
          <p:cNvPr id="22531" name="Rectangle 3"/>
          <p:cNvSpPr>
            <a:spLocks noGrp="1" noChangeArrowheads="1"/>
          </p:cNvSpPr>
          <p:nvPr>
            <p:ph idx="1"/>
          </p:nvPr>
        </p:nvSpPr>
        <p:spPr/>
        <p:txBody>
          <a:bodyPr/>
          <a:lstStyle/>
          <a:p>
            <a:r>
              <a:rPr lang="en-US" dirty="0" smtClean="0">
                <a:cs typeface="Arial" charset="0"/>
              </a:rPr>
              <a:t>In a RAID Level 1 configuration, the RAID management software instructs the controller to store data redundantly across a number of the drives in the array</a:t>
            </a:r>
          </a:p>
          <a:p>
            <a:r>
              <a:rPr lang="en-US" dirty="0" smtClean="0">
                <a:cs typeface="Arial" charset="0"/>
              </a:rPr>
              <a:t>In other words, the same data is copied and stored on different disks or mirrored to ensure that, should a drive fail, the data is available somewhere else within the array</a:t>
            </a:r>
          </a:p>
        </p:txBody>
      </p:sp>
      <p:sp>
        <p:nvSpPr>
          <p:cNvPr id="22532"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22533" name="Slide Number Placeholder 5"/>
          <p:cNvSpPr>
            <a:spLocks noGrp="1"/>
          </p:cNvSpPr>
          <p:nvPr>
            <p:ph type="sldNum" sz="quarter" idx="12"/>
          </p:nvPr>
        </p:nvSpPr>
        <p:spPr>
          <a:noFill/>
        </p:spPr>
        <p:txBody>
          <a:bodyPr/>
          <a:lstStyle/>
          <a:p>
            <a:fld id="{98D704F2-C749-4620-B795-1D1F4301BD33}" type="slidenum">
              <a:rPr lang="en-US"/>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dirty="0" smtClean="0">
                <a:cs typeface="Arial" charset="0"/>
              </a:rPr>
              <a:t>RAID 1</a:t>
            </a:r>
          </a:p>
        </p:txBody>
      </p:sp>
      <p:sp>
        <p:nvSpPr>
          <p:cNvPr id="23555" name="Rectangle 3"/>
          <p:cNvSpPr>
            <a:spLocks noGrp="1" noChangeArrowheads="1"/>
          </p:cNvSpPr>
          <p:nvPr>
            <p:ph idx="1"/>
          </p:nvPr>
        </p:nvSpPr>
        <p:spPr/>
        <p:txBody>
          <a:bodyPr/>
          <a:lstStyle/>
          <a:p>
            <a:r>
              <a:rPr lang="en-US" dirty="0" smtClean="0">
                <a:cs typeface="Arial" charset="0"/>
              </a:rPr>
              <a:t>In fact, all but one of the drives in a mirrored set could fail and the data would remain intact</a:t>
            </a:r>
          </a:p>
          <a:p>
            <a:r>
              <a:rPr lang="en-US" dirty="0" smtClean="0">
                <a:cs typeface="Arial" charset="0"/>
              </a:rPr>
              <a:t>A read performance gain can be realized if the redundant data is distributed evenly on all of the drives of a mirrored set within the subsystem</a:t>
            </a:r>
          </a:p>
        </p:txBody>
      </p:sp>
      <p:sp>
        <p:nvSpPr>
          <p:cNvPr id="23556"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23557" name="Slide Number Placeholder 5"/>
          <p:cNvSpPr>
            <a:spLocks noGrp="1"/>
          </p:cNvSpPr>
          <p:nvPr>
            <p:ph type="sldNum" sz="quarter" idx="12"/>
          </p:nvPr>
        </p:nvSpPr>
        <p:spPr>
          <a:noFill/>
        </p:spPr>
        <p:txBody>
          <a:bodyPr/>
          <a:lstStyle/>
          <a:p>
            <a:fld id="{E7141A54-1457-4544-B35F-7E8AA8675FB1}" type="slidenum">
              <a:rPr lang="en-US"/>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026"/>
          <p:cNvSpPr>
            <a:spLocks noGrp="1" noChangeArrowheads="1"/>
          </p:cNvSpPr>
          <p:nvPr>
            <p:ph type="title"/>
          </p:nvPr>
        </p:nvSpPr>
        <p:spPr/>
        <p:txBody>
          <a:bodyPr/>
          <a:lstStyle/>
          <a:p>
            <a:r>
              <a:rPr lang="en-US" dirty="0" smtClean="0">
                <a:cs typeface="Arial" charset="0"/>
              </a:rPr>
              <a:t>RAID 1</a:t>
            </a:r>
          </a:p>
        </p:txBody>
      </p:sp>
      <p:sp>
        <p:nvSpPr>
          <p:cNvPr id="24579" name="Rectangle 1027"/>
          <p:cNvSpPr>
            <a:spLocks noGrp="1" noChangeArrowheads="1"/>
          </p:cNvSpPr>
          <p:nvPr>
            <p:ph idx="1"/>
          </p:nvPr>
        </p:nvSpPr>
        <p:spPr/>
        <p:txBody>
          <a:bodyPr/>
          <a:lstStyle/>
          <a:p>
            <a:r>
              <a:rPr lang="en-US" dirty="0" smtClean="0">
                <a:cs typeface="Arial" charset="0"/>
              </a:rPr>
              <a:t>The number of read requests and total wait times both drop significantly</a:t>
            </a:r>
          </a:p>
          <a:p>
            <a:r>
              <a:rPr lang="en-US" dirty="0" smtClean="0">
                <a:cs typeface="Arial" charset="0"/>
              </a:rPr>
              <a:t>Inversely proportional to the number of hard drives in the RAID</a:t>
            </a:r>
          </a:p>
          <a:p>
            <a:r>
              <a:rPr lang="en-US" dirty="0" smtClean="0">
                <a:cs typeface="Arial" charset="0"/>
              </a:rPr>
              <a:t>For example, three read requests could be made</a:t>
            </a:r>
          </a:p>
        </p:txBody>
      </p:sp>
      <p:sp>
        <p:nvSpPr>
          <p:cNvPr id="24580"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24581" name="Slide Number Placeholder 5"/>
          <p:cNvSpPr>
            <a:spLocks noGrp="1"/>
          </p:cNvSpPr>
          <p:nvPr>
            <p:ph type="sldNum" sz="quarter" idx="12"/>
          </p:nvPr>
        </p:nvSpPr>
        <p:spPr>
          <a:noFill/>
        </p:spPr>
        <p:txBody>
          <a:bodyPr/>
          <a:lstStyle/>
          <a:p>
            <a:fld id="{1080EBED-D060-4B1F-81B1-6F82BD8D1BE1}" type="slidenum">
              <a:rPr lang="en-US"/>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dirty="0" smtClean="0">
                <a:cs typeface="Arial" charset="0"/>
              </a:rPr>
              <a:t>RAID 1</a:t>
            </a:r>
          </a:p>
        </p:txBody>
      </p:sp>
      <p:sp>
        <p:nvSpPr>
          <p:cNvPr id="25603" name="Rectangle 3"/>
          <p:cNvSpPr>
            <a:spLocks noGrp="1" noChangeArrowheads="1"/>
          </p:cNvSpPr>
          <p:nvPr>
            <p:ph idx="1"/>
          </p:nvPr>
        </p:nvSpPr>
        <p:spPr/>
        <p:txBody>
          <a:bodyPr/>
          <a:lstStyle/>
          <a:p>
            <a:r>
              <a:rPr lang="en-US" dirty="0" smtClean="0">
                <a:cs typeface="Arial" charset="0"/>
              </a:rPr>
              <a:t>The first request looks for data in the first block of the virtual drive, the second request goes to block 0, and the third seeks from block 2</a:t>
            </a:r>
          </a:p>
          <a:p>
            <a:r>
              <a:rPr lang="en-US" dirty="0" smtClean="0">
                <a:cs typeface="Arial" charset="0"/>
              </a:rPr>
              <a:t>Each request is then sent to the various drives</a:t>
            </a:r>
          </a:p>
          <a:p>
            <a:r>
              <a:rPr lang="en-US" dirty="0" smtClean="0">
                <a:cs typeface="Arial" charset="0"/>
              </a:rPr>
              <a:t>The RAID management software can assign each read request to an individual drive</a:t>
            </a:r>
          </a:p>
        </p:txBody>
      </p:sp>
      <p:sp>
        <p:nvSpPr>
          <p:cNvPr id="25604"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25605" name="Slide Number Placeholder 5"/>
          <p:cNvSpPr>
            <a:spLocks noGrp="1"/>
          </p:cNvSpPr>
          <p:nvPr>
            <p:ph type="sldNum" sz="quarter" idx="12"/>
          </p:nvPr>
        </p:nvSpPr>
        <p:spPr>
          <a:noFill/>
        </p:spPr>
        <p:txBody>
          <a:bodyPr/>
          <a:lstStyle/>
          <a:p>
            <a:fld id="{CB781E88-0A16-4222-AE37-25A7D60167B8}" type="slidenum">
              <a:rPr lang="en-US"/>
              <a:pPr/>
              <a:t>23</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dirty="0" smtClean="0"/>
              <a:t>RAID 1</a:t>
            </a:r>
          </a:p>
        </p:txBody>
      </p:sp>
      <p:sp>
        <p:nvSpPr>
          <p:cNvPr id="26627" name="Content Placeholder 2"/>
          <p:cNvSpPr>
            <a:spLocks noGrp="1"/>
          </p:cNvSpPr>
          <p:nvPr>
            <p:ph idx="1"/>
          </p:nvPr>
        </p:nvSpPr>
        <p:spPr/>
        <p:txBody>
          <a:bodyPr/>
          <a:lstStyle/>
          <a:p>
            <a:r>
              <a:rPr lang="en-US" dirty="0" smtClean="0">
                <a:cs typeface="Arial" charset="0"/>
              </a:rPr>
              <a:t>So that rather than having to handle the flow of each data stream one at a time the controller can send three data streams almost simultaneously, which in turn reduces system overhead</a:t>
            </a:r>
            <a:endParaRPr lang="en-US" dirty="0" smtClean="0"/>
          </a:p>
        </p:txBody>
      </p:sp>
      <p:sp>
        <p:nvSpPr>
          <p:cNvPr id="26628" name="Footer Placeholder 3"/>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26629" name="Slide Number Placeholder 4"/>
          <p:cNvSpPr>
            <a:spLocks noGrp="1"/>
          </p:cNvSpPr>
          <p:nvPr>
            <p:ph type="sldNum" sz="quarter" idx="12"/>
          </p:nvPr>
        </p:nvSpPr>
        <p:spPr>
          <a:noFill/>
        </p:spPr>
        <p:txBody>
          <a:bodyPr/>
          <a:lstStyle/>
          <a:p>
            <a:fld id="{D8AFD8A2-3A00-4842-941F-45C52CC20D16}" type="slidenum">
              <a:rPr lang="en-US"/>
              <a:pPr/>
              <a:t>24</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dirty="0" smtClean="0">
                <a:cs typeface="Arial" charset="0"/>
              </a:rPr>
              <a:t>RAID 5</a:t>
            </a:r>
          </a:p>
        </p:txBody>
      </p:sp>
      <p:sp>
        <p:nvSpPr>
          <p:cNvPr id="27651" name="Rectangle 3"/>
          <p:cNvSpPr>
            <a:spLocks noGrp="1" noChangeArrowheads="1"/>
          </p:cNvSpPr>
          <p:nvPr>
            <p:ph idx="1"/>
          </p:nvPr>
        </p:nvSpPr>
        <p:spPr/>
        <p:txBody>
          <a:bodyPr/>
          <a:lstStyle/>
          <a:p>
            <a:r>
              <a:rPr lang="en-US" dirty="0" smtClean="0">
                <a:cs typeface="Times New Roman" pitchFamily="18" charset="0"/>
              </a:rPr>
              <a:t>This is the last of the most common RAID levels in use, and is probably the most frequently implemented</a:t>
            </a:r>
          </a:p>
          <a:p>
            <a:r>
              <a:rPr lang="en-US" dirty="0" smtClean="0">
                <a:cs typeface="Times New Roman" pitchFamily="18" charset="0"/>
              </a:rPr>
              <a:t>RAID Level 5 provides redundancy by interleaving parity check data with user data throughout the drive array</a:t>
            </a:r>
          </a:p>
          <a:p>
            <a:r>
              <a:rPr lang="en-US" dirty="0" smtClean="0">
                <a:cs typeface="Times New Roman" pitchFamily="18" charset="0"/>
              </a:rPr>
              <a:t>This allows the system to recover any lost data should a single drive fail</a:t>
            </a:r>
          </a:p>
        </p:txBody>
      </p:sp>
      <p:sp>
        <p:nvSpPr>
          <p:cNvPr id="27652"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27653" name="Slide Number Placeholder 5"/>
          <p:cNvSpPr>
            <a:spLocks noGrp="1"/>
          </p:cNvSpPr>
          <p:nvPr>
            <p:ph type="sldNum" sz="quarter" idx="12"/>
          </p:nvPr>
        </p:nvSpPr>
        <p:spPr>
          <a:noFill/>
        </p:spPr>
        <p:txBody>
          <a:bodyPr/>
          <a:lstStyle/>
          <a:p>
            <a:fld id="{C6EB40A9-783D-4D2C-8441-30F38C890081}" type="slidenum">
              <a:rPr lang="en-US"/>
              <a:pPr/>
              <a:t>25</a:t>
            </a:fld>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dirty="0" smtClean="0"/>
              <a:t>RAID 5</a:t>
            </a:r>
          </a:p>
        </p:txBody>
      </p:sp>
      <p:sp>
        <p:nvSpPr>
          <p:cNvPr id="28675" name="Rectangle 3"/>
          <p:cNvSpPr>
            <a:spLocks noGrp="1" noChangeArrowheads="1"/>
          </p:cNvSpPr>
          <p:nvPr>
            <p:ph idx="1"/>
          </p:nvPr>
        </p:nvSpPr>
        <p:spPr/>
        <p:txBody>
          <a:bodyPr/>
          <a:lstStyle/>
          <a:p>
            <a:r>
              <a:rPr lang="en-US" dirty="0" smtClean="0">
                <a:cs typeface="Times New Roman" pitchFamily="18" charset="0"/>
              </a:rPr>
              <a:t>This is done by using the parity data to recreate any data lost by failure of a single drive</a:t>
            </a:r>
          </a:p>
          <a:p>
            <a:r>
              <a:rPr lang="en-US" dirty="0" smtClean="0"/>
              <a:t>Since all drives can be read simultaneously read performance is maximized</a:t>
            </a:r>
          </a:p>
        </p:txBody>
      </p:sp>
      <p:sp>
        <p:nvSpPr>
          <p:cNvPr id="28676"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28677" name="Slide Number Placeholder 5"/>
          <p:cNvSpPr>
            <a:spLocks noGrp="1"/>
          </p:cNvSpPr>
          <p:nvPr>
            <p:ph type="sldNum" sz="quarter" idx="12"/>
          </p:nvPr>
        </p:nvSpPr>
        <p:spPr>
          <a:noFill/>
        </p:spPr>
        <p:txBody>
          <a:bodyPr/>
          <a:lstStyle/>
          <a:p>
            <a:fld id="{D76A4DC7-FBD3-44D1-A079-6D8CA9414D71}" type="slidenum">
              <a:rPr lang="en-US"/>
              <a:pPr/>
              <a:t>26</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dirty="0" smtClean="0"/>
              <a:t>RAID 5</a:t>
            </a:r>
          </a:p>
        </p:txBody>
      </p:sp>
      <p:sp>
        <p:nvSpPr>
          <p:cNvPr id="29699" name="Content Placeholder 2"/>
          <p:cNvSpPr>
            <a:spLocks noGrp="1"/>
          </p:cNvSpPr>
          <p:nvPr>
            <p:ph idx="1"/>
          </p:nvPr>
        </p:nvSpPr>
        <p:spPr/>
        <p:txBody>
          <a:bodyPr/>
          <a:lstStyle/>
          <a:p>
            <a:r>
              <a:rPr lang="en-US" dirty="0" smtClean="0"/>
              <a:t>Writing can be slower because of the need to also write parity information in addition to the </a:t>
            </a:r>
          </a:p>
          <a:p>
            <a:r>
              <a:rPr lang="en-US" dirty="0" smtClean="0"/>
              <a:t>data</a:t>
            </a:r>
          </a:p>
          <a:p>
            <a:r>
              <a:rPr lang="en-US" dirty="0" smtClean="0"/>
              <a:t>There is loss of storage space due to the need to store the parity information</a:t>
            </a:r>
          </a:p>
          <a:p>
            <a:r>
              <a:rPr lang="en-US" dirty="0" smtClean="0"/>
              <a:t>For example in a set of five 18GB hard drives, which totals 90GB of space, only 72GB of actual data can be stored</a:t>
            </a:r>
          </a:p>
        </p:txBody>
      </p:sp>
      <p:sp>
        <p:nvSpPr>
          <p:cNvPr id="29700" name="Footer Placeholder 3"/>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29701" name="Slide Number Placeholder 4"/>
          <p:cNvSpPr>
            <a:spLocks noGrp="1"/>
          </p:cNvSpPr>
          <p:nvPr>
            <p:ph type="sldNum" sz="quarter" idx="12"/>
          </p:nvPr>
        </p:nvSpPr>
        <p:spPr>
          <a:noFill/>
        </p:spPr>
        <p:txBody>
          <a:bodyPr/>
          <a:lstStyle/>
          <a:p>
            <a:fld id="{5DC201AB-9360-45AE-B96E-3D0C35BA9BB1}" type="slidenum">
              <a:rPr lang="en-US"/>
              <a:pPr/>
              <a:t>27</a:t>
            </a:fld>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Parity</a:t>
            </a:r>
            <a:endParaRPr lang="en-US" dirty="0"/>
          </a:p>
        </p:txBody>
      </p:sp>
      <p:sp>
        <p:nvSpPr>
          <p:cNvPr id="3" name="Content Placeholder 2"/>
          <p:cNvSpPr>
            <a:spLocks noGrp="1"/>
          </p:cNvSpPr>
          <p:nvPr>
            <p:ph idx="1"/>
          </p:nvPr>
        </p:nvSpPr>
        <p:spPr/>
        <p:txBody>
          <a:bodyPr/>
          <a:lstStyle/>
          <a:p>
            <a:r>
              <a:rPr lang="en-US" sz="3200" b="0" i="0" u="none" strike="noStrike" baseline="0" dirty="0" smtClean="0">
                <a:solidFill>
                  <a:schemeClr val="tx1"/>
                </a:solidFill>
                <a:latin typeface="+mn-lt"/>
                <a:ea typeface="+mn-ea"/>
                <a:cs typeface="+mn-cs"/>
              </a:rPr>
              <a:t>Here is what EMC says about parity from their book titled Information Storage and Management</a:t>
            </a:r>
          </a:p>
          <a:p>
            <a:pPr lvl="1"/>
            <a:r>
              <a:rPr lang="en-US" sz="2800" b="0" i="0" u="none" strike="noStrike" baseline="0" dirty="0" smtClean="0">
                <a:solidFill>
                  <a:schemeClr val="tx1"/>
                </a:solidFill>
                <a:latin typeface="+mn-lt"/>
                <a:ea typeface="+mn-ea"/>
                <a:cs typeface="+mn-cs"/>
              </a:rPr>
              <a:t>Parity information can be stored on separate, dedicated HDDs or distributed across all the drives in a RAID set</a:t>
            </a:r>
          </a:p>
          <a:p>
            <a:pPr lvl="1"/>
            <a:r>
              <a:rPr lang="en-US" sz="2800" b="0" i="0" u="none" strike="noStrike" baseline="0" dirty="0" smtClean="0">
                <a:solidFill>
                  <a:schemeClr val="tx1"/>
                </a:solidFill>
                <a:latin typeface="+mn-lt"/>
                <a:ea typeface="+mn-ea"/>
                <a:cs typeface="+mn-cs"/>
              </a:rPr>
              <a:t>Figure 3-4 shows a parity RAID</a:t>
            </a:r>
          </a:p>
        </p:txBody>
      </p:sp>
      <p:sp>
        <p:nvSpPr>
          <p:cNvPr id="4" name="Footer Placeholder 3"/>
          <p:cNvSpPr>
            <a:spLocks noGrp="1"/>
          </p:cNvSpPr>
          <p:nvPr>
            <p:ph type="ftr" sz="quarter" idx="11"/>
          </p:nvPr>
        </p:nvSpPr>
        <p:spPr/>
        <p:txBody>
          <a:bodyPr/>
          <a:lstStyle/>
          <a:p>
            <a:pPr>
              <a:defRPr/>
            </a:pPr>
            <a:r>
              <a:rPr lang="en-US" smtClean="0"/>
              <a:t>Copyright 2000-2012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37E77A25-7483-48C8-8782-97DF3673818A}" type="slidenum">
              <a:rPr lang="en-US" smtClean="0"/>
              <a:pPr>
                <a:defRPr/>
              </a:pPr>
              <a:t>28</a:t>
            </a:fld>
            <a:endParaRPr lang="en-US" dirty="0"/>
          </a:p>
        </p:txBody>
      </p:sp>
    </p:spTree>
    <p:extLst>
      <p:ext uri="{BB962C8B-B14F-4D97-AF65-F5344CB8AC3E}">
        <p14:creationId xmlns:p14="http://schemas.microsoft.com/office/powerpoint/2010/main" val="5313307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Parity</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smtClean="0"/>
              <a:t>Copyright 2000-2012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37E77A25-7483-48C8-8782-97DF3673818A}" type="slidenum">
              <a:rPr lang="en-US" smtClean="0"/>
              <a:pPr>
                <a:defRPr/>
              </a:pPr>
              <a:t>29</a:t>
            </a:fld>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7500" t="39721" r="12344" b="7778"/>
          <a:stretch/>
        </p:blipFill>
        <p:spPr bwMode="auto">
          <a:xfrm>
            <a:off x="762000" y="1600199"/>
            <a:ext cx="7704925" cy="4536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9163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What is DAS</a:t>
            </a:r>
          </a:p>
        </p:txBody>
      </p:sp>
      <p:sp>
        <p:nvSpPr>
          <p:cNvPr id="5123" name="Rectangle 3"/>
          <p:cNvSpPr>
            <a:spLocks noGrp="1" noChangeArrowheads="1"/>
          </p:cNvSpPr>
          <p:nvPr>
            <p:ph idx="1"/>
          </p:nvPr>
        </p:nvSpPr>
        <p:spPr/>
        <p:txBody>
          <a:bodyPr/>
          <a:lstStyle/>
          <a:p>
            <a:r>
              <a:rPr lang="en-US" dirty="0" smtClean="0"/>
              <a:t>DAS – Directly Attached Storage is just another way of talking about hard drives contained inside a server or in a separate box directly attached to the server</a:t>
            </a:r>
          </a:p>
          <a:p>
            <a:r>
              <a:rPr lang="en-US" dirty="0" smtClean="0"/>
              <a:t>This distinction is made and the term DAS is used only in relation to the other forms of storage that will be discussed in the next few presentations</a:t>
            </a:r>
          </a:p>
          <a:p>
            <a:r>
              <a:rPr lang="en-US" dirty="0" smtClean="0"/>
              <a:t>In other words NAS, SAN, and SSP</a:t>
            </a:r>
          </a:p>
        </p:txBody>
      </p:sp>
      <p:sp>
        <p:nvSpPr>
          <p:cNvPr id="5124"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5125" name="Slide Number Placeholder 5"/>
          <p:cNvSpPr>
            <a:spLocks noGrp="1"/>
          </p:cNvSpPr>
          <p:nvPr>
            <p:ph type="sldNum" sz="quarter" idx="12"/>
          </p:nvPr>
        </p:nvSpPr>
        <p:spPr>
          <a:noFill/>
        </p:spPr>
        <p:txBody>
          <a:bodyPr/>
          <a:lstStyle/>
          <a:p>
            <a:fld id="{FB3C8AB1-668A-4D35-8C9E-7326B6807CD6}" type="slidenum">
              <a:rPr lang="en-US"/>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Parity</a:t>
            </a:r>
            <a:endParaRPr lang="en-US" dirty="0"/>
          </a:p>
        </p:txBody>
      </p:sp>
      <p:sp>
        <p:nvSpPr>
          <p:cNvPr id="3" name="Content Placeholder 2"/>
          <p:cNvSpPr>
            <a:spLocks noGrp="1"/>
          </p:cNvSpPr>
          <p:nvPr>
            <p:ph idx="1"/>
          </p:nvPr>
        </p:nvSpPr>
        <p:spPr/>
        <p:txBody>
          <a:bodyPr/>
          <a:lstStyle/>
          <a:p>
            <a:pPr lvl="1"/>
            <a:r>
              <a:rPr lang="en-US" sz="2800" b="0" i="0" u="none" strike="noStrike" baseline="0" dirty="0" smtClean="0">
                <a:solidFill>
                  <a:schemeClr val="tx1"/>
                </a:solidFill>
                <a:latin typeface="+mn-lt"/>
                <a:ea typeface="+mn-ea"/>
                <a:cs typeface="+mn-cs"/>
              </a:rPr>
              <a:t>The first four disks, labeled </a:t>
            </a:r>
            <a:r>
              <a:rPr lang="en-US" sz="2800" b="0" i="1" u="none" strike="noStrike" baseline="0" dirty="0" smtClean="0">
                <a:solidFill>
                  <a:schemeClr val="tx1"/>
                </a:solidFill>
                <a:latin typeface="+mn-lt"/>
                <a:ea typeface="+mn-ea"/>
                <a:cs typeface="+mn-cs"/>
              </a:rPr>
              <a:t>D, </a:t>
            </a:r>
            <a:r>
              <a:rPr lang="en-US" sz="2800" b="0" i="0" u="none" strike="noStrike" baseline="0" dirty="0" smtClean="0">
                <a:solidFill>
                  <a:schemeClr val="tx1"/>
                </a:solidFill>
                <a:latin typeface="+mn-lt"/>
                <a:ea typeface="+mn-ea"/>
                <a:cs typeface="+mn-cs"/>
              </a:rPr>
              <a:t>contain the data</a:t>
            </a:r>
          </a:p>
          <a:p>
            <a:pPr lvl="1"/>
            <a:r>
              <a:rPr lang="en-US" sz="2800" b="0" i="0" u="none" strike="noStrike" baseline="0" dirty="0" smtClean="0">
                <a:solidFill>
                  <a:schemeClr val="tx1"/>
                </a:solidFill>
                <a:latin typeface="+mn-lt"/>
                <a:ea typeface="+mn-ea"/>
                <a:cs typeface="+mn-cs"/>
              </a:rPr>
              <a:t>The fifth disk, labeled P, stores the parity information, which in this case is the sum of the elements in each row</a:t>
            </a:r>
          </a:p>
          <a:p>
            <a:pPr lvl="1"/>
            <a:r>
              <a:rPr lang="en-US" sz="2800" b="0" i="0" u="none" strike="noStrike" baseline="0" dirty="0" smtClean="0">
                <a:solidFill>
                  <a:schemeClr val="tx1"/>
                </a:solidFill>
                <a:latin typeface="+mn-lt"/>
                <a:ea typeface="+mn-ea"/>
                <a:cs typeface="+mn-cs"/>
              </a:rPr>
              <a:t>Now, if one of the Ds fails, the missing value can be calculated by subtracting the sum of the rest of the elements from the parity value</a:t>
            </a:r>
            <a:endParaRPr lang="en-US" sz="2800" dirty="0"/>
          </a:p>
        </p:txBody>
      </p:sp>
      <p:sp>
        <p:nvSpPr>
          <p:cNvPr id="4" name="Footer Placeholder 3"/>
          <p:cNvSpPr>
            <a:spLocks noGrp="1"/>
          </p:cNvSpPr>
          <p:nvPr>
            <p:ph type="ftr" sz="quarter" idx="11"/>
          </p:nvPr>
        </p:nvSpPr>
        <p:spPr/>
        <p:txBody>
          <a:bodyPr/>
          <a:lstStyle/>
          <a:p>
            <a:pPr>
              <a:defRPr/>
            </a:pPr>
            <a:r>
              <a:rPr lang="en-US" smtClean="0"/>
              <a:t>Copyright 2000-2012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37E77A25-7483-48C8-8782-97DF3673818A}" type="slidenum">
              <a:rPr lang="en-US" smtClean="0"/>
              <a:pPr>
                <a:defRPr/>
              </a:pPr>
              <a:t>30</a:t>
            </a:fld>
            <a:endParaRPr lang="en-US" dirty="0"/>
          </a:p>
        </p:txBody>
      </p:sp>
    </p:spTree>
    <p:extLst>
      <p:ext uri="{BB962C8B-B14F-4D97-AF65-F5344CB8AC3E}">
        <p14:creationId xmlns:p14="http://schemas.microsoft.com/office/powerpoint/2010/main" val="38831765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dirty="0" smtClean="0">
                <a:cs typeface="Arial" charset="0"/>
              </a:rPr>
              <a:t>Other RAID Levels</a:t>
            </a:r>
          </a:p>
        </p:txBody>
      </p:sp>
      <p:sp>
        <p:nvSpPr>
          <p:cNvPr id="30723" name="Rectangle 3"/>
          <p:cNvSpPr>
            <a:spLocks noGrp="1" noChangeArrowheads="1"/>
          </p:cNvSpPr>
          <p:nvPr>
            <p:ph idx="1"/>
          </p:nvPr>
        </p:nvSpPr>
        <p:spPr/>
        <p:txBody>
          <a:bodyPr/>
          <a:lstStyle/>
          <a:p>
            <a:r>
              <a:rPr lang="en-US" dirty="0" smtClean="0">
                <a:cs typeface="Times New Roman" pitchFamily="18" charset="0"/>
              </a:rPr>
              <a:t>Some other RAID levels have been developed as custom solutions by independent vendors</a:t>
            </a:r>
          </a:p>
          <a:p>
            <a:r>
              <a:rPr lang="en-US" dirty="0" smtClean="0">
                <a:cs typeface="Times New Roman" pitchFamily="18" charset="0"/>
              </a:rPr>
              <a:t>These are not established standards</a:t>
            </a:r>
          </a:p>
          <a:p>
            <a:r>
              <a:rPr lang="en-US" dirty="0" smtClean="0">
                <a:cs typeface="Times New Roman" pitchFamily="18" charset="0"/>
              </a:rPr>
              <a:t>They have the usual risks of any proprietary solution</a:t>
            </a:r>
          </a:p>
        </p:txBody>
      </p:sp>
      <p:sp>
        <p:nvSpPr>
          <p:cNvPr id="30724"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30725" name="Slide Number Placeholder 5"/>
          <p:cNvSpPr>
            <a:spLocks noGrp="1"/>
          </p:cNvSpPr>
          <p:nvPr>
            <p:ph type="sldNum" sz="quarter" idx="12"/>
          </p:nvPr>
        </p:nvSpPr>
        <p:spPr>
          <a:noFill/>
        </p:spPr>
        <p:txBody>
          <a:bodyPr/>
          <a:lstStyle/>
          <a:p>
            <a:fld id="{13A4635F-D7D4-4F8E-A07F-4B3811C54A76}" type="slidenum">
              <a:rPr lang="en-US"/>
              <a:pPr/>
              <a:t>31</a:t>
            </a:fld>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dirty="0" smtClean="0">
                <a:cs typeface="Times New Roman" pitchFamily="18" charset="0"/>
              </a:rPr>
              <a:t>Other RAID Levels</a:t>
            </a:r>
          </a:p>
        </p:txBody>
      </p:sp>
      <p:sp>
        <p:nvSpPr>
          <p:cNvPr id="31747" name="Rectangle 3"/>
          <p:cNvSpPr>
            <a:spLocks noGrp="1" noChangeArrowheads="1"/>
          </p:cNvSpPr>
          <p:nvPr>
            <p:ph idx="1"/>
          </p:nvPr>
        </p:nvSpPr>
        <p:spPr/>
        <p:txBody>
          <a:bodyPr/>
          <a:lstStyle/>
          <a:p>
            <a:r>
              <a:rPr lang="en-US" dirty="0" smtClean="0">
                <a:cs typeface="Times New Roman" pitchFamily="18" charset="0"/>
              </a:rPr>
              <a:t>RAID Level 6, which emphasizes ultra-high data integrity</a:t>
            </a:r>
          </a:p>
          <a:p>
            <a:r>
              <a:rPr lang="en-US" dirty="0" smtClean="0">
                <a:cs typeface="Times New Roman" pitchFamily="18" charset="0"/>
              </a:rPr>
              <a:t>RAID Level 0 + 1 - also known as RAID Level 10 - which focuses on high I/O performance and very high data integrity</a:t>
            </a:r>
          </a:p>
          <a:p>
            <a:r>
              <a:rPr lang="en-US" dirty="0" smtClean="0">
                <a:cs typeface="Times New Roman" pitchFamily="18" charset="0"/>
              </a:rPr>
              <a:t>In this method the data is striped, then mirrored</a:t>
            </a:r>
          </a:p>
        </p:txBody>
      </p:sp>
      <p:sp>
        <p:nvSpPr>
          <p:cNvPr id="31748"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31749" name="Slide Number Placeholder 5"/>
          <p:cNvSpPr>
            <a:spLocks noGrp="1"/>
          </p:cNvSpPr>
          <p:nvPr>
            <p:ph type="sldNum" sz="quarter" idx="12"/>
          </p:nvPr>
        </p:nvSpPr>
        <p:spPr>
          <a:noFill/>
        </p:spPr>
        <p:txBody>
          <a:bodyPr/>
          <a:lstStyle/>
          <a:p>
            <a:fld id="{5AC00514-EA05-443F-983F-C93EF52B129D}" type="slidenum">
              <a:rPr lang="en-US"/>
              <a:pPr/>
              <a:t>32</a:t>
            </a:fld>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Forms of RAID</a:t>
            </a:r>
            <a:endParaRPr lang="en-US" dirty="0"/>
          </a:p>
        </p:txBody>
      </p:sp>
      <p:sp>
        <p:nvSpPr>
          <p:cNvPr id="3" name="Content Placeholder 2"/>
          <p:cNvSpPr>
            <a:spLocks noGrp="1"/>
          </p:cNvSpPr>
          <p:nvPr>
            <p:ph idx="1"/>
          </p:nvPr>
        </p:nvSpPr>
        <p:spPr/>
        <p:txBody>
          <a:bodyPr/>
          <a:lstStyle/>
          <a:p>
            <a:r>
              <a:rPr lang="en-US" dirty="0" smtClean="0"/>
              <a:t>Here is a nice table from Storage magazine</a:t>
            </a:r>
            <a:r>
              <a:rPr lang="en-US" baseline="0" dirty="0" smtClean="0"/>
              <a:t> from May 2010 that shows all of the different types of RAID</a:t>
            </a:r>
          </a:p>
        </p:txBody>
      </p:sp>
      <p:sp>
        <p:nvSpPr>
          <p:cNvPr id="4" name="Footer Placeholder 3"/>
          <p:cNvSpPr>
            <a:spLocks noGrp="1"/>
          </p:cNvSpPr>
          <p:nvPr>
            <p:ph type="ftr" sz="quarter" idx="11"/>
          </p:nvPr>
        </p:nvSpPr>
        <p:spPr/>
        <p:txBody>
          <a:bodyPr/>
          <a:lstStyle/>
          <a:p>
            <a:pPr>
              <a:defRPr/>
            </a:pPr>
            <a:r>
              <a:rPr lang="en-US" smtClean="0"/>
              <a:t>Copyright 2000-2012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37E77A25-7483-48C8-8782-97DF3673818A}" type="slidenum">
              <a:rPr lang="en-US" smtClean="0"/>
              <a:pPr>
                <a:defRPr/>
              </a:pPr>
              <a:t>33</a:t>
            </a:fld>
            <a:endParaRPr lang="en-US" dirty="0"/>
          </a:p>
        </p:txBody>
      </p:sp>
    </p:spTree>
    <p:extLst>
      <p:ext uri="{BB962C8B-B14F-4D97-AF65-F5344CB8AC3E}">
        <p14:creationId xmlns:p14="http://schemas.microsoft.com/office/powerpoint/2010/main" val="29203196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Forms of</a:t>
            </a:r>
            <a:r>
              <a:rPr lang="en-US" baseline="0" dirty="0" smtClean="0"/>
              <a:t> RAID</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smtClean="0"/>
              <a:t>Copyright 2000-2012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37E77A25-7483-48C8-8782-97DF3673818A}" type="slidenum">
              <a:rPr lang="en-US" smtClean="0"/>
              <a:pPr>
                <a:defRPr/>
              </a:pPr>
              <a:t>34</a:t>
            </a:fld>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5972" t="27315" r="8333"/>
          <a:stretch/>
        </p:blipFill>
        <p:spPr bwMode="auto">
          <a:xfrm>
            <a:off x="1344460" y="1600199"/>
            <a:ext cx="6275540" cy="45194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481277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Forms of RAID</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smtClean="0"/>
              <a:t>Copyright 2000-2012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37E77A25-7483-48C8-8782-97DF3673818A}" type="slidenum">
              <a:rPr lang="en-US" smtClean="0"/>
              <a:pPr>
                <a:defRPr/>
              </a:pPr>
              <a:t>35</a:t>
            </a:fld>
            <a:endParaRPr lang="en-US" dirty="0"/>
          </a:p>
        </p:txBody>
      </p:sp>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5972" t="26853" r="8159" b="12731"/>
          <a:stretch/>
        </p:blipFill>
        <p:spPr bwMode="auto">
          <a:xfrm>
            <a:off x="1264837" y="1600202"/>
            <a:ext cx="6659963" cy="3977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860496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026"/>
          <p:cNvSpPr>
            <a:spLocks noGrp="1" noChangeArrowheads="1"/>
          </p:cNvSpPr>
          <p:nvPr>
            <p:ph type="title"/>
          </p:nvPr>
        </p:nvSpPr>
        <p:spPr/>
        <p:txBody>
          <a:bodyPr/>
          <a:lstStyle/>
          <a:p>
            <a:r>
              <a:rPr lang="en-US" dirty="0" smtClean="0">
                <a:cs typeface="Times New Roman" pitchFamily="18" charset="0"/>
              </a:rPr>
              <a:t>Other RAID Factors</a:t>
            </a:r>
          </a:p>
        </p:txBody>
      </p:sp>
      <p:sp>
        <p:nvSpPr>
          <p:cNvPr id="32771" name="Rectangle 1027"/>
          <p:cNvSpPr>
            <a:spLocks noGrp="1" noChangeArrowheads="1"/>
          </p:cNvSpPr>
          <p:nvPr>
            <p:ph idx="1"/>
          </p:nvPr>
        </p:nvSpPr>
        <p:spPr/>
        <p:txBody>
          <a:bodyPr/>
          <a:lstStyle/>
          <a:p>
            <a:r>
              <a:rPr lang="en-US" dirty="0" smtClean="0">
                <a:cs typeface="Times New Roman" pitchFamily="18" charset="0"/>
              </a:rPr>
              <a:t>RAID Level 53, which combines RAID Level 0 and 3 for uniform read and write performance</a:t>
            </a:r>
          </a:p>
          <a:p>
            <a:r>
              <a:rPr lang="en-US" dirty="0" smtClean="0">
                <a:cs typeface="Times New Roman" pitchFamily="18" charset="0"/>
              </a:rPr>
              <a:t>The final factor in a RAID system is the amount of cache - memory - on the RAID controller card</a:t>
            </a:r>
          </a:p>
          <a:p>
            <a:r>
              <a:rPr lang="en-US" dirty="0" smtClean="0">
                <a:cs typeface="Times New Roman" pitchFamily="18" charset="0"/>
              </a:rPr>
              <a:t>The more memory the better since this speeds performance</a:t>
            </a:r>
          </a:p>
        </p:txBody>
      </p:sp>
      <p:sp>
        <p:nvSpPr>
          <p:cNvPr id="32772"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32773" name="Slide Number Placeholder 5"/>
          <p:cNvSpPr>
            <a:spLocks noGrp="1"/>
          </p:cNvSpPr>
          <p:nvPr>
            <p:ph type="sldNum" sz="quarter" idx="12"/>
          </p:nvPr>
        </p:nvSpPr>
        <p:spPr>
          <a:noFill/>
        </p:spPr>
        <p:txBody>
          <a:bodyPr/>
          <a:lstStyle/>
          <a:p>
            <a:fld id="{EAF126FB-DC86-4D6D-A199-FD4DC0EDAFA1}" type="slidenum">
              <a:rPr lang="en-US"/>
              <a:pPr/>
              <a:t>36</a:t>
            </a:fld>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dirty="0" smtClean="0"/>
              <a:t>Problems with DAS</a:t>
            </a:r>
          </a:p>
        </p:txBody>
      </p:sp>
      <p:sp>
        <p:nvSpPr>
          <p:cNvPr id="33795" name="Rectangle 3"/>
          <p:cNvSpPr>
            <a:spLocks noGrp="1" noChangeArrowheads="1"/>
          </p:cNvSpPr>
          <p:nvPr>
            <p:ph idx="1"/>
          </p:nvPr>
        </p:nvSpPr>
        <p:spPr/>
        <p:txBody>
          <a:bodyPr/>
          <a:lstStyle/>
          <a:p>
            <a:r>
              <a:rPr lang="en-US" dirty="0" smtClean="0"/>
              <a:t>DAS has limitations</a:t>
            </a:r>
          </a:p>
          <a:p>
            <a:r>
              <a:rPr lang="en-US" dirty="0" smtClean="0"/>
              <a:t>Primarily it does not scale easily</a:t>
            </a:r>
          </a:p>
          <a:p>
            <a:r>
              <a:rPr lang="en-US" dirty="0" smtClean="0"/>
              <a:t>It also cannot be separated very far from the server itself</a:t>
            </a:r>
          </a:p>
          <a:p>
            <a:r>
              <a:rPr lang="en-US" dirty="0" smtClean="0"/>
              <a:t>This is why the other methods have been developed</a:t>
            </a:r>
          </a:p>
        </p:txBody>
      </p:sp>
      <p:sp>
        <p:nvSpPr>
          <p:cNvPr id="33796"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33797" name="Slide Number Placeholder 5"/>
          <p:cNvSpPr>
            <a:spLocks noGrp="1"/>
          </p:cNvSpPr>
          <p:nvPr>
            <p:ph type="sldNum" sz="quarter" idx="12"/>
          </p:nvPr>
        </p:nvSpPr>
        <p:spPr>
          <a:noFill/>
        </p:spPr>
        <p:txBody>
          <a:bodyPr/>
          <a:lstStyle/>
          <a:p>
            <a:fld id="{D301242E-58B4-4870-8488-5A0BF7F0CB8F}" type="slidenum">
              <a:rPr lang="en-US"/>
              <a:pPr/>
              <a:t>37</a:t>
            </a:fld>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dirty="0" smtClean="0"/>
              <a:t>Problems with DAS</a:t>
            </a:r>
          </a:p>
        </p:txBody>
      </p:sp>
      <p:sp>
        <p:nvSpPr>
          <p:cNvPr id="34819" name="Rectangle 3"/>
          <p:cNvSpPr>
            <a:spLocks noGrp="1" noChangeArrowheads="1"/>
          </p:cNvSpPr>
          <p:nvPr>
            <p:ph idx="1"/>
          </p:nvPr>
        </p:nvSpPr>
        <p:spPr/>
        <p:txBody>
          <a:bodyPr/>
          <a:lstStyle/>
          <a:p>
            <a:r>
              <a:rPr lang="en-US" dirty="0" smtClean="0"/>
              <a:t>When the needs of the organization outgrow the size of the drive in the server, either a new server must be purchased, a bigger drive must be put in the server, or more drives must be added to the attached box</a:t>
            </a:r>
          </a:p>
          <a:p>
            <a:r>
              <a:rPr lang="en-US" dirty="0" smtClean="0"/>
              <a:t>All of this produces downtime and management problems</a:t>
            </a:r>
          </a:p>
        </p:txBody>
      </p:sp>
      <p:sp>
        <p:nvSpPr>
          <p:cNvPr id="34820"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34821" name="Slide Number Placeholder 5"/>
          <p:cNvSpPr>
            <a:spLocks noGrp="1"/>
          </p:cNvSpPr>
          <p:nvPr>
            <p:ph type="sldNum" sz="quarter" idx="12"/>
          </p:nvPr>
        </p:nvSpPr>
        <p:spPr>
          <a:noFill/>
        </p:spPr>
        <p:txBody>
          <a:bodyPr/>
          <a:lstStyle/>
          <a:p>
            <a:fld id="{72010F84-FBD2-49F0-8FEB-AD4F5AE5B199}" type="slidenum">
              <a:rPr lang="en-US"/>
              <a:pPr/>
              <a:t>38</a:t>
            </a:fld>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dirty="0" smtClean="0"/>
              <a:t>Problems with DAS</a:t>
            </a:r>
          </a:p>
        </p:txBody>
      </p:sp>
      <p:sp>
        <p:nvSpPr>
          <p:cNvPr id="35843" name="Rectangle 3"/>
          <p:cNvSpPr>
            <a:spLocks noGrp="1" noChangeArrowheads="1"/>
          </p:cNvSpPr>
          <p:nvPr>
            <p:ph idx="1"/>
          </p:nvPr>
        </p:nvSpPr>
        <p:spPr/>
        <p:txBody>
          <a:bodyPr/>
          <a:lstStyle/>
          <a:p>
            <a:r>
              <a:rPr lang="en-US" dirty="0" smtClean="0"/>
              <a:t>In particular you must manage the data on each server by its self</a:t>
            </a:r>
          </a:p>
          <a:p>
            <a:r>
              <a:rPr lang="en-US" dirty="0" smtClean="0"/>
              <a:t>Each server will require that</a:t>
            </a:r>
          </a:p>
          <a:p>
            <a:pPr lvl="1"/>
            <a:r>
              <a:rPr lang="en-US" dirty="0" smtClean="0"/>
              <a:t>Volumes be setup</a:t>
            </a:r>
          </a:p>
          <a:p>
            <a:pPr lvl="1"/>
            <a:r>
              <a:rPr lang="en-US" dirty="0" smtClean="0"/>
              <a:t>Rights assigned to files and directories</a:t>
            </a:r>
          </a:p>
          <a:p>
            <a:pPr lvl="1"/>
            <a:r>
              <a:rPr lang="en-US" dirty="0" smtClean="0"/>
              <a:t>Data be backup</a:t>
            </a:r>
          </a:p>
          <a:p>
            <a:pPr lvl="1"/>
            <a:r>
              <a:rPr lang="en-US" dirty="0" smtClean="0"/>
              <a:t>And so on</a:t>
            </a:r>
          </a:p>
        </p:txBody>
      </p:sp>
      <p:sp>
        <p:nvSpPr>
          <p:cNvPr id="35844"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35845" name="Slide Number Placeholder 5"/>
          <p:cNvSpPr>
            <a:spLocks noGrp="1"/>
          </p:cNvSpPr>
          <p:nvPr>
            <p:ph type="sldNum" sz="quarter" idx="12"/>
          </p:nvPr>
        </p:nvSpPr>
        <p:spPr>
          <a:noFill/>
        </p:spPr>
        <p:txBody>
          <a:bodyPr/>
          <a:lstStyle/>
          <a:p>
            <a:fld id="{814E886C-CF4E-4FA1-87D6-AE1F3C7F3169}" type="slidenum">
              <a:rPr lang="en-US"/>
              <a:pPr/>
              <a:t>39</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dirty="0" smtClean="0"/>
              <a:t>What is DAS</a:t>
            </a:r>
          </a:p>
        </p:txBody>
      </p:sp>
      <p:sp>
        <p:nvSpPr>
          <p:cNvPr id="6147" name="Rectangle 3"/>
          <p:cNvSpPr>
            <a:spLocks noGrp="1" noChangeArrowheads="1"/>
          </p:cNvSpPr>
          <p:nvPr>
            <p:ph idx="1"/>
          </p:nvPr>
        </p:nvSpPr>
        <p:spPr/>
        <p:txBody>
          <a:bodyPr/>
          <a:lstStyle/>
          <a:p>
            <a:r>
              <a:rPr lang="en-US" dirty="0" smtClean="0"/>
              <a:t>So when you think of DAS, just think of a file server</a:t>
            </a:r>
          </a:p>
          <a:p>
            <a:r>
              <a:rPr lang="en-US" dirty="0" smtClean="0"/>
              <a:t>DAS can be one or more drives inside the server using SCSI, </a:t>
            </a:r>
            <a:r>
              <a:rPr lang="en-US" sz="3200" dirty="0" smtClean="0">
                <a:solidFill>
                  <a:schemeClr val="tx1"/>
                </a:solidFill>
                <a:effectLst/>
                <a:latin typeface="+mn-lt"/>
                <a:ea typeface="+mn-ea"/>
                <a:cs typeface="+mn-cs"/>
              </a:rPr>
              <a:t>SAS – Serial Attached SCSI, </a:t>
            </a:r>
            <a:r>
              <a:rPr lang="en-US" dirty="0" smtClean="0"/>
              <a:t>SATA, or IDE or in a box directly attached to the server using SCSI, SAS – Serial Attached SCSI, or eSATA</a:t>
            </a:r>
          </a:p>
          <a:p>
            <a:r>
              <a:rPr lang="en-US" dirty="0" smtClean="0"/>
              <a:t>In this case these drives can be in one of two configurations</a:t>
            </a:r>
          </a:p>
        </p:txBody>
      </p:sp>
      <p:sp>
        <p:nvSpPr>
          <p:cNvPr id="6148"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6149" name="Slide Number Placeholder 5"/>
          <p:cNvSpPr>
            <a:spLocks noGrp="1"/>
          </p:cNvSpPr>
          <p:nvPr>
            <p:ph type="sldNum" sz="quarter" idx="12"/>
          </p:nvPr>
        </p:nvSpPr>
        <p:spPr>
          <a:noFill/>
        </p:spPr>
        <p:txBody>
          <a:bodyPr/>
          <a:lstStyle/>
          <a:p>
            <a:fld id="{F44170BF-6F66-4F9B-A659-EA44CE1EE065}" type="slidenum">
              <a:rPr lang="en-US"/>
              <a:pPr/>
              <a:t>4</a:t>
            </a:fld>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a:t>
            </a:r>
            <a:endParaRPr lang="en-US" dirty="0"/>
          </a:p>
        </p:txBody>
      </p:sp>
      <p:sp>
        <p:nvSpPr>
          <p:cNvPr id="3" name="Content Placeholder 2"/>
          <p:cNvSpPr>
            <a:spLocks noGrp="1"/>
          </p:cNvSpPr>
          <p:nvPr>
            <p:ph idx="1"/>
          </p:nvPr>
        </p:nvSpPr>
        <p:spPr/>
        <p:txBody>
          <a:bodyPr/>
          <a:lstStyle/>
          <a:p>
            <a:r>
              <a:rPr lang="en-US" dirty="0" smtClean="0"/>
              <a:t>Let’s find a hot swappable</a:t>
            </a:r>
            <a:r>
              <a:rPr lang="en-US" baseline="0" dirty="0" smtClean="0"/>
              <a:t> RAID box</a:t>
            </a:r>
            <a:endParaRPr lang="en-US" dirty="0"/>
          </a:p>
        </p:txBody>
      </p:sp>
      <p:sp>
        <p:nvSpPr>
          <p:cNvPr id="4" name="Footer Placeholder 3"/>
          <p:cNvSpPr>
            <a:spLocks noGrp="1"/>
          </p:cNvSpPr>
          <p:nvPr>
            <p:ph type="ftr" sz="quarter" idx="11"/>
          </p:nvPr>
        </p:nvSpPr>
        <p:spPr/>
        <p:txBody>
          <a:bodyPr/>
          <a:lstStyle/>
          <a:p>
            <a:pPr>
              <a:defRPr/>
            </a:pPr>
            <a:r>
              <a:rPr lang="en-US" smtClean="0"/>
              <a:t>Copyright 2000-2012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37E77A25-7483-48C8-8782-97DF3673818A}" type="slidenum">
              <a:rPr lang="en-US" smtClean="0"/>
              <a:pPr>
                <a:defRPr/>
              </a:pPr>
              <a:t>40</a:t>
            </a:fld>
            <a:endParaRPr lang="en-US" dirty="0"/>
          </a:p>
        </p:txBody>
      </p:sp>
    </p:spTree>
    <p:extLst>
      <p:ext uri="{BB962C8B-B14F-4D97-AF65-F5344CB8AC3E}">
        <p14:creationId xmlns:p14="http://schemas.microsoft.com/office/powerpoint/2010/main" val="3333859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dirty="0" smtClean="0"/>
              <a:t>What is DAS</a:t>
            </a:r>
          </a:p>
        </p:txBody>
      </p:sp>
      <p:sp>
        <p:nvSpPr>
          <p:cNvPr id="7171" name="Content Placeholder 2"/>
          <p:cNvSpPr>
            <a:spLocks noGrp="1"/>
          </p:cNvSpPr>
          <p:nvPr>
            <p:ph idx="1"/>
          </p:nvPr>
        </p:nvSpPr>
        <p:spPr/>
        <p:txBody>
          <a:bodyPr/>
          <a:lstStyle/>
          <a:p>
            <a:r>
              <a:rPr lang="en-US" dirty="0" smtClean="0"/>
              <a:t>The first is JBOD – Just a Bunch of Disks</a:t>
            </a:r>
          </a:p>
          <a:p>
            <a:pPr lvl="1"/>
            <a:r>
              <a:rPr lang="en-US" dirty="0" smtClean="0"/>
              <a:t>This is a collection of drives of the same or different size that contain the applications and data</a:t>
            </a:r>
          </a:p>
          <a:p>
            <a:pPr lvl="1"/>
            <a:r>
              <a:rPr lang="en-US" dirty="0" smtClean="0"/>
              <a:t>This information can be contained on a single drive or it can span drives</a:t>
            </a:r>
          </a:p>
          <a:p>
            <a:r>
              <a:rPr lang="en-US" dirty="0" smtClean="0"/>
              <a:t>This method does nothing for fault tolerance, which is the ability to not loose data when a drive dies</a:t>
            </a:r>
          </a:p>
        </p:txBody>
      </p:sp>
      <p:sp>
        <p:nvSpPr>
          <p:cNvPr id="7172" name="Footer Placeholder 3"/>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7173" name="Slide Number Placeholder 4"/>
          <p:cNvSpPr>
            <a:spLocks noGrp="1"/>
          </p:cNvSpPr>
          <p:nvPr>
            <p:ph type="sldNum" sz="quarter" idx="12"/>
          </p:nvPr>
        </p:nvSpPr>
        <p:spPr>
          <a:noFill/>
        </p:spPr>
        <p:txBody>
          <a:bodyPr/>
          <a:lstStyle/>
          <a:p>
            <a:fld id="{DCAC939A-DA79-416B-81B9-CFC349BA345E}" type="slidenum">
              <a:rPr lang="en-US"/>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smtClean="0"/>
              <a:t>What is DAS</a:t>
            </a:r>
          </a:p>
        </p:txBody>
      </p:sp>
      <p:sp>
        <p:nvSpPr>
          <p:cNvPr id="8195" name="Rectangle 3"/>
          <p:cNvSpPr>
            <a:spLocks noGrp="1" noChangeArrowheads="1"/>
          </p:cNvSpPr>
          <p:nvPr>
            <p:ph idx="1"/>
          </p:nvPr>
        </p:nvSpPr>
        <p:spPr/>
        <p:txBody>
          <a:bodyPr/>
          <a:lstStyle/>
          <a:p>
            <a:r>
              <a:rPr lang="en-US" dirty="0" smtClean="0"/>
              <a:t>The second way to configure a DAS is to use RAID – Redundant Array of Inexpensive Disks</a:t>
            </a:r>
          </a:p>
          <a:p>
            <a:r>
              <a:rPr lang="en-US" dirty="0" smtClean="0"/>
              <a:t>In this case capacity, fault tolerance, or both are increased</a:t>
            </a:r>
          </a:p>
          <a:p>
            <a:r>
              <a:rPr lang="en-US" dirty="0" smtClean="0"/>
              <a:t>RAID has been used since 1989</a:t>
            </a:r>
          </a:p>
        </p:txBody>
      </p:sp>
      <p:sp>
        <p:nvSpPr>
          <p:cNvPr id="8196"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8197" name="Slide Number Placeholder 5"/>
          <p:cNvSpPr>
            <a:spLocks noGrp="1"/>
          </p:cNvSpPr>
          <p:nvPr>
            <p:ph type="sldNum" sz="quarter" idx="12"/>
          </p:nvPr>
        </p:nvSpPr>
        <p:spPr>
          <a:noFill/>
        </p:spPr>
        <p:txBody>
          <a:bodyPr/>
          <a:lstStyle/>
          <a:p>
            <a:fld id="{D3973B05-E43A-44E0-8BE9-18459C0E1DC4}" type="slidenum">
              <a:rPr lang="en-US"/>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dirty="0" smtClean="0"/>
              <a:t>RAID</a:t>
            </a:r>
          </a:p>
        </p:txBody>
      </p:sp>
      <p:sp>
        <p:nvSpPr>
          <p:cNvPr id="9219" name="Rectangle 3"/>
          <p:cNvSpPr>
            <a:spLocks noGrp="1" noChangeArrowheads="1"/>
          </p:cNvSpPr>
          <p:nvPr>
            <p:ph idx="1"/>
          </p:nvPr>
        </p:nvSpPr>
        <p:spPr/>
        <p:txBody>
          <a:bodyPr/>
          <a:lstStyle/>
          <a:p>
            <a:pPr>
              <a:lnSpc>
                <a:spcPct val="90000"/>
              </a:lnSpc>
            </a:pPr>
            <a:r>
              <a:rPr lang="en-US" dirty="0" smtClean="0"/>
              <a:t>RAID can be done in software or hardware</a:t>
            </a:r>
          </a:p>
          <a:p>
            <a:pPr>
              <a:lnSpc>
                <a:spcPct val="90000"/>
              </a:lnSpc>
            </a:pPr>
            <a:r>
              <a:rPr lang="en-US" dirty="0" smtClean="0"/>
              <a:t>Use the hardware version as discussed below</a:t>
            </a:r>
          </a:p>
          <a:p>
            <a:pPr>
              <a:lnSpc>
                <a:spcPct val="90000"/>
              </a:lnSpc>
            </a:pPr>
            <a:r>
              <a:rPr lang="en-US" dirty="0" smtClean="0"/>
              <a:t>Many server operating systems support software RAID, but using it is a bad idea</a:t>
            </a:r>
          </a:p>
          <a:p>
            <a:pPr lvl="1">
              <a:lnSpc>
                <a:spcPct val="90000"/>
              </a:lnSpc>
            </a:pPr>
            <a:r>
              <a:rPr lang="en-US" dirty="0" smtClean="0"/>
              <a:t>First is its reliance on the host CPU</a:t>
            </a:r>
          </a:p>
          <a:p>
            <a:pPr lvl="1">
              <a:lnSpc>
                <a:spcPct val="90000"/>
              </a:lnSpc>
            </a:pPr>
            <a:r>
              <a:rPr lang="en-US" dirty="0" smtClean="0"/>
              <a:t>Since software RAID runs on the host processor and uses system memory resources, there is a performance penalty</a:t>
            </a:r>
          </a:p>
        </p:txBody>
      </p:sp>
      <p:sp>
        <p:nvSpPr>
          <p:cNvPr id="9220"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9221" name="Slide Number Placeholder 5"/>
          <p:cNvSpPr>
            <a:spLocks noGrp="1"/>
          </p:cNvSpPr>
          <p:nvPr>
            <p:ph type="sldNum" sz="quarter" idx="12"/>
          </p:nvPr>
        </p:nvSpPr>
        <p:spPr>
          <a:noFill/>
        </p:spPr>
        <p:txBody>
          <a:bodyPr/>
          <a:lstStyle/>
          <a:p>
            <a:fld id="{B7256DFC-4AD2-4248-93C6-CCD82F1BBE29}" type="slidenum">
              <a:rPr lang="en-US"/>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smtClean="0"/>
              <a:t>RAID</a:t>
            </a:r>
          </a:p>
        </p:txBody>
      </p:sp>
      <p:sp>
        <p:nvSpPr>
          <p:cNvPr id="10243" name="Rectangle 3"/>
          <p:cNvSpPr>
            <a:spLocks noGrp="1" noChangeArrowheads="1"/>
          </p:cNvSpPr>
          <p:nvPr>
            <p:ph idx="1"/>
          </p:nvPr>
        </p:nvSpPr>
        <p:spPr/>
        <p:txBody>
          <a:bodyPr/>
          <a:lstStyle/>
          <a:p>
            <a:pPr lvl="1">
              <a:lnSpc>
                <a:spcPct val="90000"/>
              </a:lnSpc>
            </a:pPr>
            <a:r>
              <a:rPr lang="en-US" dirty="0" smtClean="0"/>
              <a:t>Every compute cycle used to run software RAID drains bandwidth from the system's host processor and limits it from performing other tasks</a:t>
            </a:r>
          </a:p>
          <a:p>
            <a:pPr lvl="1"/>
            <a:r>
              <a:rPr lang="en-US" dirty="0" smtClean="0"/>
              <a:t>Software RAID is also not bootable</a:t>
            </a:r>
          </a:p>
          <a:p>
            <a:pPr lvl="1"/>
            <a:r>
              <a:rPr lang="en-US" dirty="0" smtClean="0"/>
              <a:t>Since the RAID functionality is contained within the operating system, it cannot mirror the operating system itself</a:t>
            </a:r>
          </a:p>
          <a:p>
            <a:pPr lvl="1"/>
            <a:r>
              <a:rPr lang="en-US" dirty="0" smtClean="0"/>
              <a:t>Software RAID offers no protection from errors within the operating system</a:t>
            </a:r>
          </a:p>
        </p:txBody>
      </p:sp>
      <p:sp>
        <p:nvSpPr>
          <p:cNvPr id="10244"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10245" name="Slide Number Placeholder 5"/>
          <p:cNvSpPr>
            <a:spLocks noGrp="1"/>
          </p:cNvSpPr>
          <p:nvPr>
            <p:ph type="sldNum" sz="quarter" idx="12"/>
          </p:nvPr>
        </p:nvSpPr>
        <p:spPr>
          <a:noFill/>
        </p:spPr>
        <p:txBody>
          <a:bodyPr/>
          <a:lstStyle/>
          <a:p>
            <a:fld id="{1C17ADCD-AA93-44C3-83FA-4A9A17C946FA}" type="slidenum">
              <a:rPr lang="en-US"/>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dirty="0" smtClean="0">
                <a:cs typeface="Arial" charset="0"/>
              </a:rPr>
              <a:t>RAID</a:t>
            </a:r>
          </a:p>
        </p:txBody>
      </p:sp>
      <p:sp>
        <p:nvSpPr>
          <p:cNvPr id="11267" name="Rectangle 3"/>
          <p:cNvSpPr>
            <a:spLocks noGrp="1" noChangeArrowheads="1"/>
          </p:cNvSpPr>
          <p:nvPr>
            <p:ph idx="1"/>
          </p:nvPr>
        </p:nvSpPr>
        <p:spPr/>
        <p:txBody>
          <a:bodyPr/>
          <a:lstStyle/>
          <a:p>
            <a:pPr lvl="1"/>
            <a:r>
              <a:rPr lang="en-US" dirty="0" smtClean="0"/>
              <a:t>Therefore, it cannot provide as high a level of reliability as RAID implemented outside the operating system</a:t>
            </a:r>
          </a:p>
          <a:p>
            <a:r>
              <a:rPr lang="en-US" dirty="0" smtClean="0">
                <a:cs typeface="Arial" charset="0"/>
              </a:rPr>
              <a:t>To provide faster performance and greater fault tolerance drives can be linked together in a RAID array</a:t>
            </a:r>
          </a:p>
        </p:txBody>
      </p:sp>
      <p:sp>
        <p:nvSpPr>
          <p:cNvPr id="11268" name="Footer Placeholder 4"/>
          <p:cNvSpPr>
            <a:spLocks noGrp="1"/>
          </p:cNvSpPr>
          <p:nvPr>
            <p:ph type="ftr" sz="quarter" idx="11"/>
          </p:nvPr>
        </p:nvSpPr>
        <p:spPr>
          <a:noFill/>
        </p:spPr>
        <p:txBody>
          <a:bodyPr/>
          <a:lstStyle/>
          <a:p>
            <a:r>
              <a:rPr lang="en-US" smtClean="0"/>
              <a:t>Copyright 2000-2012 Kenneth M. Chipps Ph.D. www.chipps.com</a:t>
            </a:r>
            <a:endParaRPr lang="en-US" dirty="0"/>
          </a:p>
        </p:txBody>
      </p:sp>
      <p:sp>
        <p:nvSpPr>
          <p:cNvPr id="11269" name="Slide Number Placeholder 5"/>
          <p:cNvSpPr>
            <a:spLocks noGrp="1"/>
          </p:cNvSpPr>
          <p:nvPr>
            <p:ph type="sldNum" sz="quarter" idx="12"/>
          </p:nvPr>
        </p:nvSpPr>
        <p:spPr>
          <a:noFill/>
        </p:spPr>
        <p:txBody>
          <a:bodyPr/>
          <a:lstStyle/>
          <a:p>
            <a:fld id="{CD442144-16C7-4231-8BFB-211861E7D0A5}" type="slidenum">
              <a:rPr lang="en-US"/>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CNA">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CCNA</Template>
  <TotalTime>928</TotalTime>
  <Words>2101</Words>
  <Application>Microsoft Office PowerPoint</Application>
  <PresentationFormat>On-screen Show (4:3)</PresentationFormat>
  <Paragraphs>218</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CCNA</vt:lpstr>
      <vt:lpstr>DAS Last Update 2012.03.19</vt:lpstr>
      <vt:lpstr>Objectives of This Section</vt:lpstr>
      <vt:lpstr>What is DAS</vt:lpstr>
      <vt:lpstr>What is DAS</vt:lpstr>
      <vt:lpstr>What is DAS</vt:lpstr>
      <vt:lpstr>What is DAS</vt:lpstr>
      <vt:lpstr>RAID</vt:lpstr>
      <vt:lpstr>RAID</vt:lpstr>
      <vt:lpstr>RAID</vt:lpstr>
      <vt:lpstr>RAID</vt:lpstr>
      <vt:lpstr>RAID</vt:lpstr>
      <vt:lpstr>RAID</vt:lpstr>
      <vt:lpstr>RAID 0</vt:lpstr>
      <vt:lpstr>RAID 0</vt:lpstr>
      <vt:lpstr>RAID 0</vt:lpstr>
      <vt:lpstr>RAID 0</vt:lpstr>
      <vt:lpstr>RAID 0</vt:lpstr>
      <vt:lpstr>RAID 0</vt:lpstr>
      <vt:lpstr>RAID 1</vt:lpstr>
      <vt:lpstr>RAID 1</vt:lpstr>
      <vt:lpstr>RAID 1</vt:lpstr>
      <vt:lpstr>RAID 1</vt:lpstr>
      <vt:lpstr>RAID 1</vt:lpstr>
      <vt:lpstr>RAID 1</vt:lpstr>
      <vt:lpstr>RAID 5</vt:lpstr>
      <vt:lpstr>RAID 5</vt:lpstr>
      <vt:lpstr>RAID 5</vt:lpstr>
      <vt:lpstr>Parity</vt:lpstr>
      <vt:lpstr>Parity</vt:lpstr>
      <vt:lpstr>Parity</vt:lpstr>
      <vt:lpstr>Other RAID Levels</vt:lpstr>
      <vt:lpstr>Other RAID Levels</vt:lpstr>
      <vt:lpstr>Forms of RAID</vt:lpstr>
      <vt:lpstr>Forms of RAID</vt:lpstr>
      <vt:lpstr>Forms of RAID</vt:lpstr>
      <vt:lpstr>Other RAID Factors</vt:lpstr>
      <vt:lpstr>Problems with DAS</vt:lpstr>
      <vt:lpstr>Problems with DAS</vt:lpstr>
      <vt:lpstr>Problems with DAS</vt:lpstr>
      <vt:lpstr>Lab</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dc:title>
  <dc:creator>Kenneth M. Chipps Ph.D.</dc:creator>
  <cp:lastModifiedBy>Kenneth M. Chipps Ph.D.</cp:lastModifiedBy>
  <cp:revision>117</cp:revision>
  <dcterms:created xsi:type="dcterms:W3CDTF">2000-09-27T16:26:34Z</dcterms:created>
  <dcterms:modified xsi:type="dcterms:W3CDTF">2012-03-19T18:10:15Z</dcterms:modified>
</cp:coreProperties>
</file>