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0"/>
  </p:notesMasterIdLst>
  <p:handoutMasterIdLst>
    <p:handoutMasterId r:id="rId31"/>
  </p:handoutMasterIdLst>
  <p:sldIdLst>
    <p:sldId id="256" r:id="rId2"/>
    <p:sldId id="260" r:id="rId3"/>
    <p:sldId id="295" r:id="rId4"/>
    <p:sldId id="296" r:id="rId5"/>
    <p:sldId id="308" r:id="rId6"/>
    <p:sldId id="309" r:id="rId7"/>
    <p:sldId id="310" r:id="rId8"/>
    <p:sldId id="311" r:id="rId9"/>
    <p:sldId id="312" r:id="rId10"/>
    <p:sldId id="276" r:id="rId11"/>
    <p:sldId id="306" r:id="rId12"/>
    <p:sldId id="300" r:id="rId13"/>
    <p:sldId id="285" r:id="rId14"/>
    <p:sldId id="307" r:id="rId15"/>
    <p:sldId id="278" r:id="rId16"/>
    <p:sldId id="281" r:id="rId17"/>
    <p:sldId id="284" r:id="rId18"/>
    <p:sldId id="280" r:id="rId19"/>
    <p:sldId id="282" r:id="rId20"/>
    <p:sldId id="283" r:id="rId21"/>
    <p:sldId id="286" r:id="rId22"/>
    <p:sldId id="287" r:id="rId23"/>
    <p:sldId id="288" r:id="rId24"/>
    <p:sldId id="290" r:id="rId25"/>
    <p:sldId id="291" r:id="rId26"/>
    <p:sldId id="292" r:id="rId27"/>
    <p:sldId id="293" r:id="rId28"/>
    <p:sldId id="305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4" autoAdjust="0"/>
    <p:restoredTop sz="86339" autoAdjust="0"/>
  </p:normalViewPr>
  <p:slideViewPr>
    <p:cSldViewPr>
      <p:cViewPr varScale="1">
        <p:scale>
          <a:sx n="57" d="100"/>
          <a:sy n="57" d="100"/>
        </p:scale>
        <p:origin x="-9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62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CFC0632-DDF2-41B4-BE90-B3AEB3CD27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B379513-6BBD-4DE0-8BCE-EF643147EC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C5A9AC5-2A08-4F16-AEA9-03462A5251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C0431-41EC-4255-80CC-37C31DB3C9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72151-7A3B-4360-9974-E4FFA25585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97817-D88E-4395-BFFD-17C118EE6B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91350-DBB3-45E1-A849-0A19C71713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C0C98-E88A-475F-9472-160B331A68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66C78-26B5-4C58-BDA8-9BE4CA4112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939FF-0C78-470B-921F-FA103D0454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52091-B14D-4F3D-90B1-8D1D511D34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A79C5-DD0B-4565-B1B9-64A6B9AA09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8A97A-805A-4819-91BC-5248112747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98D0D-53F7-4838-A130-AF38124682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D463A-6BEA-4897-94D1-C7E7BAFC47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58D34-0C75-4EAD-B0F9-7C67592CD9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 smtClean="0"/>
            </a:lvl1pPr>
          </a:lstStyle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2EB7EA2-3AD5-405E-92A4-1FFF3391E9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Backbone</a:t>
            </a:r>
            <a:br>
              <a:rPr lang="en-US" dirty="0" smtClean="0"/>
            </a:br>
            <a:r>
              <a:rPr lang="en-US" sz="2400" dirty="0" smtClean="0"/>
              <a:t>Last Update 2009.02.27</a:t>
            </a:r>
            <a:br>
              <a:rPr lang="en-US" sz="2400" dirty="0" smtClean="0"/>
            </a:br>
            <a:r>
              <a:rPr lang="en-US" sz="2400" dirty="0" smtClean="0"/>
              <a:t>1.0.0</a:t>
            </a:r>
            <a:endParaRPr lang="en-US" dirty="0" smtClean="0"/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054363-E51A-4EE1-98CA-534AB3A4529A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of Backbones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development of backbones has progressed over the years as new technologies appear</a:t>
            </a:r>
          </a:p>
          <a:p>
            <a:r>
              <a:rPr lang="en-US" dirty="0" smtClean="0"/>
              <a:t>Let’s look at the various designs that have been used and the ones that are now being used</a:t>
            </a: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C97DA-45AD-4A00-A80C-918A94444493}" type="slidenum">
              <a:rPr lang="en-US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Point-to-Point Backbone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first example a LAN that originally covered only a single floor has been extended to cover two floors using a point-to-point backbone design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913D38-8202-41AC-9A5E-89707AF23A8B}" type="slidenum">
              <a:rPr lang="en-US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Point-to-Point Backbone</a:t>
            </a:r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>
            <p:ph idx="1"/>
          </p:nvPr>
        </p:nvGraphicFramePr>
        <p:xfrm>
          <a:off x="609600" y="1892300"/>
          <a:ext cx="7772400" cy="3759200"/>
        </p:xfrm>
        <a:graphic>
          <a:graphicData uri="http://schemas.openxmlformats.org/presentationml/2006/ole">
            <p:oleObj spid="_x0000_s1026" name="Visio" r:id="rId3" imgW="9664038" imgH="4674364" progId="">
              <p:embed/>
            </p:oleObj>
          </a:graphicData>
        </a:graphic>
      </p:graphicFrame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9C47B2-6AD1-4F75-8879-964D78D64DFE}" type="slidenum">
              <a:rPr lang="en-US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Collapsed Backbone</a:t>
            </a:r>
          </a:p>
        </p:txBody>
      </p:sp>
      <p:sp>
        <p:nvSpPr>
          <p:cNvPr id="1433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next design we see the single LAN extended to even more floors</a:t>
            </a:r>
          </a:p>
          <a:p>
            <a:r>
              <a:rPr lang="en-US" dirty="0" smtClean="0"/>
              <a:t>In addition, all of the servers are now centralized in a single location to ease management</a:t>
            </a:r>
          </a:p>
          <a:p>
            <a:r>
              <a:rPr lang="en-US" dirty="0" smtClean="0"/>
              <a:t>In this collapsed backbone design all of the devices are still in a single collision domain and a single broadcast domain, since hubs at layer 1 are used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4E763A-3304-4BA1-A5BD-C493A09DBDE1}" type="slidenum">
              <a:rPr lang="en-US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Collapsed Backbone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called a flat design</a:t>
            </a:r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7B8391-E56C-4D4C-A92E-2F520E4AA050}" type="slidenum">
              <a:rPr lang="en-US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Collapsed Backbone</a:t>
            </a:r>
          </a:p>
        </p:txBody>
      </p:sp>
      <p:graphicFrame>
        <p:nvGraphicFramePr>
          <p:cNvPr id="2050" name="Object 1024"/>
          <p:cNvGraphicFramePr>
            <a:graphicFrameLocks noChangeAspect="1"/>
          </p:cNvGraphicFramePr>
          <p:nvPr>
            <p:ph idx="1"/>
          </p:nvPr>
        </p:nvGraphicFramePr>
        <p:xfrm>
          <a:off x="690563" y="1600200"/>
          <a:ext cx="7762875" cy="4525963"/>
        </p:xfrm>
        <a:graphic>
          <a:graphicData uri="http://schemas.openxmlformats.org/presentationml/2006/ole">
            <p:oleObj spid="_x0000_s2050" name="Visio" r:id="rId3" imgW="9721098" imgH="5667616" progId="">
              <p:embed/>
            </p:oleObj>
          </a:graphicData>
        </a:graphic>
      </p:graphicFrame>
      <p:sp>
        <p:nvSpPr>
          <p:cNvPr id="205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20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EDFFF7-2810-4811-9FE8-5E92F169A55C}" type="slidenum">
              <a:rPr lang="en-US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Backbone Design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flat design does not scale well</a:t>
            </a:r>
          </a:p>
          <a:p>
            <a:r>
              <a:rPr lang="en-US" dirty="0" smtClean="0"/>
              <a:t>As more and more devices are added to the shared domains – collision and broadcast – things start to slow down</a:t>
            </a:r>
          </a:p>
          <a:p>
            <a:r>
              <a:rPr lang="en-US" dirty="0" smtClean="0"/>
              <a:t>The solution is to introduce hierarchy to the design so as to divide up these domains</a:t>
            </a:r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615EF2-53B2-4A8D-B872-66A6526B0FE2}" type="slidenum">
              <a:rPr lang="en-US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Bridged Backbone</a:t>
            </a:r>
          </a:p>
        </p:txBody>
      </p:sp>
      <p:sp>
        <p:nvSpPr>
          <p:cNvPr id="17411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first example of a hierarchical design a layer 2 device, in this case a bridge, is used to divide the collision domain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D3C785-8684-4EA6-A1C7-A1662F098A57}" type="slidenum">
              <a:rPr lang="en-US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Bridged Backbone</a:t>
            </a:r>
          </a:p>
        </p:txBody>
      </p:sp>
      <p:graphicFrame>
        <p:nvGraphicFramePr>
          <p:cNvPr id="3074" name="Object 1024"/>
          <p:cNvGraphicFramePr>
            <a:graphicFrameLocks noChangeAspect="1"/>
          </p:cNvGraphicFramePr>
          <p:nvPr>
            <p:ph idx="1"/>
          </p:nvPr>
        </p:nvGraphicFramePr>
        <p:xfrm>
          <a:off x="928688" y="1600200"/>
          <a:ext cx="7286625" cy="4525963"/>
        </p:xfrm>
        <a:graphic>
          <a:graphicData uri="http://schemas.openxmlformats.org/presentationml/2006/ole">
            <p:oleObj spid="_x0000_s3074" name="Visio" r:id="rId3" imgW="9004601" imgH="5593104" progId="">
              <p:embed/>
            </p:oleObj>
          </a:graphicData>
        </a:graphic>
      </p:graphicFrame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148727-7A4F-4A1B-90CF-19543D10E267}" type="slidenum">
              <a:rPr lang="en-US"/>
              <a:pPr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Routed Backbone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Bridges worked well for isolating collisions, but did nothing for the broadcast domain</a:t>
            </a:r>
          </a:p>
          <a:p>
            <a:r>
              <a:rPr lang="en-US" dirty="0" smtClean="0"/>
              <a:t>In the next example a single router was introduced, as a layer 3 device, to isolate the broadcast domains</a:t>
            </a: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3A483F-E567-46A2-A032-90A897771A4C}" type="slidenum">
              <a:rPr lang="en-US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</a:t>
            </a:r>
          </a:p>
          <a:p>
            <a:pPr lvl="1"/>
            <a:r>
              <a:rPr lang="en-US" dirty="0" smtClean="0"/>
              <a:t>What a backbone connection is</a:t>
            </a:r>
          </a:p>
          <a:p>
            <a:pPr lvl="1"/>
            <a:r>
              <a:rPr lang="en-US" dirty="0" smtClean="0"/>
              <a:t>How to layout a backbone</a:t>
            </a: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820397-71B8-4F35-BBC3-B89380CE21C5}" type="slidenum">
              <a:rPr lang="en-US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Routed Backbone</a:t>
            </a:r>
          </a:p>
        </p:txBody>
      </p:sp>
      <p:graphicFrame>
        <p:nvGraphicFramePr>
          <p:cNvPr id="4098" name="Object 1024"/>
          <p:cNvGraphicFramePr>
            <a:graphicFrameLocks noChangeAspect="1"/>
          </p:cNvGraphicFramePr>
          <p:nvPr>
            <p:ph idx="1"/>
          </p:nvPr>
        </p:nvGraphicFramePr>
        <p:xfrm>
          <a:off x="673100" y="1600200"/>
          <a:ext cx="7796213" cy="4525963"/>
        </p:xfrm>
        <a:graphic>
          <a:graphicData uri="http://schemas.openxmlformats.org/presentationml/2006/ole">
            <p:oleObj spid="_x0000_s4098" name="Visio" r:id="rId3" imgW="9635147" imgH="5593104" progId="">
              <p:embed/>
            </p:oleObj>
          </a:graphicData>
        </a:graphic>
      </p:graphicFrame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088246-77A1-4C93-9D49-D79B5E3050A5}" type="slidenum">
              <a:rPr lang="en-US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Switched Backbone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Routers are now being replaced with layer 3 switches and the hubs with layer 2 switches</a:t>
            </a:r>
          </a:p>
          <a:p>
            <a:r>
              <a:rPr lang="en-US" dirty="0" smtClean="0"/>
              <a:t>Hubs are being replaced with layer 2 switches on each floor so as to divide up the shared collision domain that still existed on each floor when hubs are used there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320D30-050C-4D4C-BD1E-65D7787DE6E3}" type="slidenum">
              <a:rPr lang="en-US"/>
              <a:pPr/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Switched Backbone</a:t>
            </a:r>
          </a:p>
        </p:txBody>
      </p:sp>
      <p:graphicFrame>
        <p:nvGraphicFramePr>
          <p:cNvPr id="5122" name="Object 1024"/>
          <p:cNvGraphicFramePr>
            <a:graphicFrameLocks noChangeAspect="1"/>
          </p:cNvGraphicFramePr>
          <p:nvPr>
            <p:ph idx="1"/>
          </p:nvPr>
        </p:nvGraphicFramePr>
        <p:xfrm>
          <a:off x="719138" y="1600200"/>
          <a:ext cx="7704137" cy="4525963"/>
        </p:xfrm>
        <a:graphic>
          <a:graphicData uri="http://schemas.openxmlformats.org/presentationml/2006/ole">
            <p:oleObj spid="_x0000_s5122" name="Visio" r:id="rId3" imgW="9520666" imgH="5593104" progId="">
              <p:embed/>
            </p:oleObj>
          </a:graphicData>
        </a:graphic>
      </p:graphicFrame>
      <p:sp>
        <p:nvSpPr>
          <p:cNvPr id="512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D0417F-0D2E-4777-B359-8A03E7222CE2}" type="slidenum">
              <a:rPr lang="en-US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Switched Backbone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example the PCs and servers are connected to the layer 2 switches using UTP</a:t>
            </a:r>
          </a:p>
          <a:p>
            <a:r>
              <a:rPr lang="en-US" dirty="0" smtClean="0"/>
              <a:t>These are the ports across the bottom</a:t>
            </a: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95BDB7-DF07-4C55-886A-AD9A75BD1BAE}" type="slidenum">
              <a:rPr lang="en-US"/>
              <a:pPr/>
              <a:t>23</a:t>
            </a:fld>
            <a:endParaRPr lang="en-US" dirty="0"/>
          </a:p>
        </p:txBody>
      </p:sp>
      <p:pic>
        <p:nvPicPr>
          <p:cNvPr id="20486" name="Picture 4" descr="2900Copper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3733800"/>
            <a:ext cx="6115050" cy="230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Switched Backbone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 backbone connection is fiber optic cable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 fiber module is inserted in the top part of the layer 2 switch to connect to the layer 3 switch on the bottom floor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375A6C-7DFD-4FA0-9C92-61375A7E7092}" type="slidenum">
              <a:rPr lang="en-US"/>
              <a:pPr/>
              <a:t>24</a:t>
            </a:fld>
            <a:endParaRPr lang="en-US" dirty="0"/>
          </a:p>
        </p:txBody>
      </p:sp>
      <p:pic>
        <p:nvPicPr>
          <p:cNvPr id="21510" name="Picture 4" descr="2900Fiber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2550" y="4114800"/>
            <a:ext cx="611505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Switched Backbone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4ADB9C-DC73-4A09-AF79-43B1A9FB2374}" type="slidenum">
              <a:rPr lang="en-US"/>
              <a:pPr/>
              <a:t>25</a:t>
            </a:fld>
            <a:endParaRPr lang="en-US" dirty="0"/>
          </a:p>
        </p:txBody>
      </p:sp>
      <p:pic>
        <p:nvPicPr>
          <p:cNvPr id="22533" name="Picture 4" descr="2900Fiber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85988" y="1524000"/>
            <a:ext cx="4900612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Switched Backbone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the bottom floor, where all of the layer 2 switches connect together, a layer 3 switch is placed</a:t>
            </a:r>
          </a:p>
          <a:p>
            <a:r>
              <a:rPr lang="en-US" dirty="0" smtClean="0"/>
              <a:t>There must be a module for each layer 2 switch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05AFC4-140D-4107-85B3-26E2225E5C57}" type="slidenum">
              <a:rPr lang="en-US"/>
              <a:pPr/>
              <a:t>26</a:t>
            </a:fld>
            <a:endParaRPr lang="en-US" dirty="0"/>
          </a:p>
        </p:txBody>
      </p:sp>
      <p:pic>
        <p:nvPicPr>
          <p:cNvPr id="23558" name="Picture 4" descr="3500Fiber1"/>
          <p:cNvPicPr>
            <a:picLocks noChangeAspect="1" noChangeArrowheads="1"/>
          </p:cNvPicPr>
          <p:nvPr/>
        </p:nvPicPr>
        <p:blipFill>
          <a:blip r:embed="rId2" cstate="print"/>
          <a:srcRect b="-4445"/>
          <a:stretch>
            <a:fillRect/>
          </a:stretch>
        </p:blipFill>
        <p:spPr bwMode="auto">
          <a:xfrm>
            <a:off x="1552575" y="4305300"/>
            <a:ext cx="614362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Switched Backbone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close up</a:t>
            </a:r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DC3D25-8FFC-4223-B567-3B2B54506F87}" type="slidenum">
              <a:rPr lang="en-US"/>
              <a:pPr/>
              <a:t>27</a:t>
            </a:fld>
            <a:endParaRPr lang="en-US" dirty="0"/>
          </a:p>
        </p:txBody>
      </p:sp>
      <p:pic>
        <p:nvPicPr>
          <p:cNvPr id="24582" name="Picture 4" descr="3500Fiber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309813"/>
            <a:ext cx="4586288" cy="241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Backbone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0751F9-AA29-4E93-BE47-483908A1893D}" type="slidenum">
              <a:rPr lang="en-US"/>
              <a:pPr/>
              <a:t>28</a:t>
            </a:fld>
            <a:endParaRPr lang="en-US" dirty="0"/>
          </a:p>
        </p:txBody>
      </p:sp>
      <p:pic>
        <p:nvPicPr>
          <p:cNvPr id="25605" name="Picture 3" descr="BackboneFiberF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524000"/>
            <a:ext cx="6842125" cy="456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Text Box 4"/>
          <p:cNvSpPr txBox="1">
            <a:spLocks noChangeArrowheads="1"/>
          </p:cNvSpPr>
          <p:nvPr/>
        </p:nvSpPr>
        <p:spPr bwMode="auto">
          <a:xfrm>
            <a:off x="4724400" y="3810000"/>
            <a:ext cx="1524000" cy="19177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Fiber Optic Cable backbone connection</a:t>
            </a:r>
          </a:p>
        </p:txBody>
      </p:sp>
      <p:sp>
        <p:nvSpPr>
          <p:cNvPr id="25607" name="Oval 5"/>
          <p:cNvSpPr>
            <a:spLocks noChangeArrowheads="1"/>
          </p:cNvSpPr>
          <p:nvPr/>
        </p:nvSpPr>
        <p:spPr bwMode="auto">
          <a:xfrm>
            <a:off x="1143000" y="1371600"/>
            <a:ext cx="2667000" cy="22098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608" name="Line 6"/>
          <p:cNvSpPr>
            <a:spLocks noChangeShapeType="1"/>
          </p:cNvSpPr>
          <p:nvPr/>
        </p:nvSpPr>
        <p:spPr bwMode="auto">
          <a:xfrm flipH="1" flipV="1">
            <a:off x="2971800" y="2743200"/>
            <a:ext cx="16002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Backbone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At the LAN level, a backbone is a cable or set of cables that extend the size of a LAN or that connect LANs to each other over a short distance, such as between floors in a building</a:t>
            </a:r>
            <a:endParaRPr lang="en-US" dirty="0" smtClean="0"/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6E1C3B-6C41-400F-B011-0A0A651C69AA}" type="slidenum">
              <a:rPr lang="en-US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The connection for a backbone can be by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Cable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Copper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Fiber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Wireless</a:t>
            </a:r>
          </a:p>
          <a:p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The connection runs from a switch typically on one end to a corresponding connection on the other end</a:t>
            </a:r>
          </a:p>
        </p:txBody>
      </p:sp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162980-FD15-46C7-AEA2-B490021472C4}" type="slidenum">
              <a:rPr lang="en-US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</a:t>
            </a:r>
            <a:r>
              <a:rPr lang="en-US" baseline="0" dirty="0" smtClean="0"/>
              <a:t> </a:t>
            </a:r>
            <a:r>
              <a:rPr lang="en-US" dirty="0" smtClean="0"/>
              <a:t>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recommended topology is the typical star layout</a:t>
            </a:r>
          </a:p>
          <a:p>
            <a:r>
              <a:rPr lang="en-US" dirty="0" smtClean="0"/>
              <a:t>This is where all wiring radiates out from the main Telecommunications Room, which in this application could also be called the Main</a:t>
            </a:r>
            <a:r>
              <a:rPr lang="en-US" baseline="0" dirty="0" smtClean="0"/>
              <a:t> Cross Connect</a:t>
            </a:r>
          </a:p>
          <a:p>
            <a:r>
              <a:rPr lang="en-US" baseline="0" dirty="0" smtClean="0"/>
              <a:t>Each backbone cable would then connect to a another Telecommunications Room also called an Intermediate Cross Connect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main</a:t>
            </a:r>
            <a:r>
              <a:rPr lang="en-US" baseline="0" dirty="0" smtClean="0"/>
              <a:t> reasons for this type of layout is problem isolation</a:t>
            </a:r>
          </a:p>
          <a:p>
            <a:r>
              <a:rPr lang="en-US" baseline="0" dirty="0" smtClean="0"/>
              <a:t>If a cable is damaged, then only that ICC are is affected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copper and fiber can be used for backbone cables</a:t>
            </a:r>
          </a:p>
          <a:p>
            <a:r>
              <a:rPr lang="en-US" dirty="0" smtClean="0"/>
              <a:t>In general fiber</a:t>
            </a:r>
            <a:r>
              <a:rPr lang="en-US" baseline="0" dirty="0" smtClean="0"/>
              <a:t> is a better choice for future proofing the installation</a:t>
            </a:r>
          </a:p>
          <a:p>
            <a:r>
              <a:rPr lang="en-US" baseline="0" dirty="0" smtClean="0"/>
              <a:t>The possibilities include</a:t>
            </a:r>
          </a:p>
          <a:p>
            <a:pPr lvl="1"/>
            <a:r>
              <a:rPr lang="en-US" dirty="0" smtClean="0"/>
              <a:t>UTP Category 5E,</a:t>
            </a:r>
            <a:r>
              <a:rPr lang="en-US" baseline="0" dirty="0" smtClean="0"/>
              <a:t> 6, or 6A</a:t>
            </a:r>
          </a:p>
          <a:p>
            <a:pPr lvl="1"/>
            <a:r>
              <a:rPr lang="en-US" baseline="0" dirty="0" smtClean="0"/>
              <a:t>50 micron Fiber</a:t>
            </a:r>
          </a:p>
          <a:p>
            <a:pPr lvl="1"/>
            <a:r>
              <a:rPr lang="en-US" baseline="0" dirty="0" smtClean="0"/>
              <a:t>62.5 micron Fiber</a:t>
            </a:r>
          </a:p>
          <a:p>
            <a:pPr lvl="1"/>
            <a:r>
              <a:rPr lang="en-US" baseline="0" dirty="0" smtClean="0"/>
              <a:t>Singlemode Fiber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Distances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 maximum distances between points for these various types of</a:t>
            </a:r>
            <a:r>
              <a:rPr lang="en-US" baseline="0" dirty="0" smtClean="0"/>
              <a:t> media are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Distances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Media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MCC</a:t>
                      </a:r>
                      <a:r>
                        <a:rPr lang="en-US" baseline="0" dirty="0" smtClean="0"/>
                        <a:t> to HCC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MCC to ICC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ICC to HCC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UTP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800m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500m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MMF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1700m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SMF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3000m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2700m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400" dirty="0" smtClean="0"/>
              <a:t>MCC – Main Cross Connect</a:t>
            </a:r>
          </a:p>
          <a:p>
            <a:r>
              <a:rPr lang="en-US" sz="2400" dirty="0" smtClean="0"/>
              <a:t>ICC</a:t>
            </a:r>
            <a:r>
              <a:rPr lang="en-US" sz="2400" baseline="0" dirty="0" smtClean="0"/>
              <a:t> – Intermediate Cross Connect</a:t>
            </a:r>
          </a:p>
          <a:p>
            <a:r>
              <a:rPr lang="en-US" sz="2400" baseline="0" dirty="0" smtClean="0"/>
              <a:t>HCC – Horizontal Cross-Connect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1862</TotalTime>
  <Words>952</Words>
  <Application>Microsoft Office PowerPoint</Application>
  <PresentationFormat>On-screen Show (4:3)</PresentationFormat>
  <Paragraphs>152</Paragraphs>
  <Slides>28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CCNA</vt:lpstr>
      <vt:lpstr>Visio</vt:lpstr>
      <vt:lpstr>Backbone Last Update 2009.02.27 1.0.0</vt:lpstr>
      <vt:lpstr>Objectives of This Section</vt:lpstr>
      <vt:lpstr>What is a Backbone</vt:lpstr>
      <vt:lpstr>Connections</vt:lpstr>
      <vt:lpstr>Physical Layout</vt:lpstr>
      <vt:lpstr>Physical Layout</vt:lpstr>
      <vt:lpstr>Media</vt:lpstr>
      <vt:lpstr>Maximum Distances</vt:lpstr>
      <vt:lpstr>Maximum Distances</vt:lpstr>
      <vt:lpstr>Development of Backbones</vt:lpstr>
      <vt:lpstr>Point-to-Point Backbone</vt:lpstr>
      <vt:lpstr>Point-to-Point Backbone</vt:lpstr>
      <vt:lpstr>Collapsed Backbone</vt:lpstr>
      <vt:lpstr>Collapsed Backbone</vt:lpstr>
      <vt:lpstr>Collapsed Backbone</vt:lpstr>
      <vt:lpstr>Hierarchical Backbone Design</vt:lpstr>
      <vt:lpstr>Bridged Backbone</vt:lpstr>
      <vt:lpstr>Bridged Backbone</vt:lpstr>
      <vt:lpstr>Routed Backbone</vt:lpstr>
      <vt:lpstr>Routed Backbone</vt:lpstr>
      <vt:lpstr>Switched Backbone</vt:lpstr>
      <vt:lpstr>Switched Backbone</vt:lpstr>
      <vt:lpstr>Switched Backbone</vt:lpstr>
      <vt:lpstr>Switched Backbone</vt:lpstr>
      <vt:lpstr>Switched Backbone</vt:lpstr>
      <vt:lpstr>Switched Backbone</vt:lpstr>
      <vt:lpstr>Switched Backbone</vt:lpstr>
      <vt:lpstr>Backbone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Backbone</dc:title>
  <dc:creator>Kenneth M. Chipps Ph.D.</dc:creator>
  <cp:lastModifiedBy>Kenneth M. Chipps Ph.D.</cp:lastModifiedBy>
  <cp:revision>132</cp:revision>
  <dcterms:created xsi:type="dcterms:W3CDTF">2000-09-27T16:26:34Z</dcterms:created>
  <dcterms:modified xsi:type="dcterms:W3CDTF">2009-11-19T18:38:23Z</dcterms:modified>
</cp:coreProperties>
</file>