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3"/>
  </p:notesMasterIdLst>
  <p:handoutMasterIdLst>
    <p:handoutMasterId r:id="rId34"/>
  </p:handoutMasterIdLst>
  <p:sldIdLst>
    <p:sldId id="331" r:id="rId2"/>
    <p:sldId id="260" r:id="rId3"/>
    <p:sldId id="332" r:id="rId4"/>
    <p:sldId id="318" r:id="rId5"/>
    <p:sldId id="319" r:id="rId6"/>
    <p:sldId id="320" r:id="rId7"/>
    <p:sldId id="369" r:id="rId8"/>
    <p:sldId id="321" r:id="rId9"/>
    <p:sldId id="339" r:id="rId10"/>
    <p:sldId id="357" r:id="rId11"/>
    <p:sldId id="341" r:id="rId12"/>
    <p:sldId id="349" r:id="rId13"/>
    <p:sldId id="344" r:id="rId14"/>
    <p:sldId id="353" r:id="rId15"/>
    <p:sldId id="381" r:id="rId16"/>
    <p:sldId id="346" r:id="rId17"/>
    <p:sldId id="350" r:id="rId18"/>
    <p:sldId id="371" r:id="rId19"/>
    <p:sldId id="348" r:id="rId20"/>
    <p:sldId id="358" r:id="rId21"/>
    <p:sldId id="323" r:id="rId22"/>
    <p:sldId id="325" r:id="rId23"/>
    <p:sldId id="322" r:id="rId24"/>
    <p:sldId id="382" r:id="rId25"/>
    <p:sldId id="337" r:id="rId26"/>
    <p:sldId id="383" r:id="rId27"/>
    <p:sldId id="324" r:id="rId28"/>
    <p:sldId id="338" r:id="rId29"/>
    <p:sldId id="368" r:id="rId30"/>
    <p:sldId id="366" r:id="rId31"/>
    <p:sldId id="367" r:id="rId3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615" autoAdjust="0"/>
    <p:restoredTop sz="86339" autoAdjust="0"/>
  </p:normalViewPr>
  <p:slideViewPr>
    <p:cSldViewPr>
      <p:cViewPr varScale="1">
        <p:scale>
          <a:sx n="52" d="100"/>
          <a:sy n="52" d="100"/>
        </p:scale>
        <p:origin x="-94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1AA872D7-CB29-4B6A-9604-C744E5F923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4538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7EA6D76-27A5-4E6C-8B0C-157569CDB2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487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5225"/>
            <a:ext cx="3886200" cy="476250"/>
          </a:xfrm>
        </p:spPr>
        <p:txBody>
          <a:bodyPr/>
          <a:lstStyle>
            <a:lvl1pPr>
              <a:defRPr sz="1400" smtClean="0"/>
            </a:lvl1pPr>
          </a:lstStyle>
          <a:p>
            <a:pPr>
              <a:defRPr/>
            </a:pPr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3FAC60B-BC3E-424B-86F9-0318AC5132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CB4D5A-3E5C-4439-B1DB-933CB85198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E2C9C-4614-4D64-927D-0A2BBDE802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87F3C8-7D7F-4A8F-964D-EFD42E2EB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07F22A-2A86-47B1-B5F2-5124DD9C33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noProof="0" dirty="0" smtClean="0"/>
              <a:t>Click icon to add table</a:t>
            </a:r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355E31-AD97-4000-B255-FC81893609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075289-D3CB-49E4-BBAE-38A4A24B09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88F31-B7EE-4BC4-85CF-2DE27E3733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1B01EC-9C0E-471E-817A-2F20932B12C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7BD1B1-8B7F-48FC-A93B-FBFD952183D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759F8B-47B9-484C-859F-DCF4285665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4DCEF6-E9AA-48FF-AA3F-98C98DB021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569DA1-13C6-4FE3-BE38-B388E63C4A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E49386-4D4D-465A-8CA9-4D6737EC8E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BBF8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245225"/>
            <a:ext cx="365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/>
            </a:lvl1pPr>
          </a:lstStyle>
          <a:p>
            <a:pPr>
              <a:defRPr/>
            </a:pPr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93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C796FCCB-ACEB-4146-B2EA-648F411E9B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 smtClean="0"/>
              <a:t>How Not To Be</a:t>
            </a:r>
            <a:br>
              <a:rPr lang="en-US" dirty="0" smtClean="0"/>
            </a:br>
            <a:r>
              <a:rPr lang="en-US" dirty="0" smtClean="0"/>
              <a:t>Left Behind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 smtClean="0"/>
              <a:t>Last Update </a:t>
            </a:r>
            <a:r>
              <a:rPr lang="en-US" sz="2400" dirty="0" smtClean="0"/>
              <a:t>2012.10.10</a:t>
            </a:r>
          </a:p>
          <a:p>
            <a:r>
              <a:rPr lang="en-US" sz="2400" dirty="0" smtClean="0"/>
              <a:t>1.10.0</a:t>
            </a:r>
            <a:endParaRPr lang="en-US" sz="2400" dirty="0" smtClean="0"/>
          </a:p>
        </p:txBody>
      </p:sp>
      <p:sp>
        <p:nvSpPr>
          <p:cNvPr id="307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30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AE83DD6-5462-477C-AAA1-2E0D0A26AA0D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Periodicals</a:t>
            </a:r>
          </a:p>
        </p:txBody>
      </p:sp>
      <p:sp>
        <p:nvSpPr>
          <p:cNvPr id="12291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NetWork World</a:t>
            </a:r>
          </a:p>
          <a:p>
            <a:pPr lvl="2"/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http://www.networkworld.com/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Information Week</a:t>
            </a:r>
          </a:p>
          <a:p>
            <a:pPr lvl="2"/>
            <a:r>
              <a:rPr lang="en-US" dirty="0" smtClean="0">
                <a:cs typeface="Times New Roman" pitchFamily="18" charset="0"/>
              </a:rPr>
              <a:t>http://www.informationweek.com/</a:t>
            </a:r>
            <a:r>
              <a:rPr lang="en-US" dirty="0" smtClean="0"/>
              <a:t> </a:t>
            </a:r>
          </a:p>
          <a:p>
            <a:r>
              <a:rPr lang="en-US" dirty="0" smtClean="0"/>
              <a:t>General coverage of computer and network related topics each month</a:t>
            </a:r>
          </a:p>
          <a:p>
            <a:pPr lvl="1"/>
            <a:r>
              <a:rPr lang="en-US" dirty="0" smtClean="0"/>
              <a:t>PC</a:t>
            </a:r>
          </a:p>
          <a:p>
            <a:pPr lvl="2"/>
            <a:r>
              <a:rPr lang="en-US" dirty="0" smtClean="0"/>
              <a:t>http://www.pcmag.com/</a:t>
            </a:r>
          </a:p>
        </p:txBody>
      </p:sp>
      <p:sp>
        <p:nvSpPr>
          <p:cNvPr id="1229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122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AB4C863-00DC-43E0-A3CB-D82980EFBFEC}" type="slidenum">
              <a:rPr lang="en-US"/>
              <a:pPr/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Periodicals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Coverage of storage related issues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Storage</a:t>
            </a:r>
          </a:p>
          <a:p>
            <a:pPr lvl="2"/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http://searchstorage.techtarget.com/</a:t>
            </a:r>
          </a:p>
        </p:txBody>
      </p:sp>
      <p:sp>
        <p:nvSpPr>
          <p:cNvPr id="1331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133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45180AE-068F-428A-9145-5A1CCDC873EE}" type="slidenum">
              <a:rPr lang="en-US"/>
              <a:pPr/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Periodicals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Coverage specific to Linux</a:t>
            </a:r>
          </a:p>
          <a:p>
            <a:pPr lvl="1"/>
            <a:r>
              <a:rPr lang="en-US" dirty="0" smtClean="0"/>
              <a:t>Linux Magazine</a:t>
            </a:r>
          </a:p>
          <a:p>
            <a:pPr lvl="2"/>
            <a:r>
              <a:rPr lang="en-US" dirty="0" smtClean="0"/>
              <a:t>http://www.linux-mag.com/</a:t>
            </a:r>
          </a:p>
          <a:p>
            <a:pPr lvl="1"/>
            <a:r>
              <a:rPr lang="en-US" dirty="0" smtClean="0"/>
              <a:t>Linux Journal</a:t>
            </a:r>
          </a:p>
          <a:p>
            <a:pPr lvl="2"/>
            <a:r>
              <a:rPr lang="en-US" dirty="0" smtClean="0"/>
              <a:t>http://www.linuxjournal.com/</a:t>
            </a:r>
          </a:p>
        </p:txBody>
      </p:sp>
      <p:sp>
        <p:nvSpPr>
          <p:cNvPr id="1434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143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4530473-4304-4514-9EC3-A75603A15C21}" type="slidenum">
              <a:rPr lang="en-US"/>
              <a:pPr/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Periodicals</a:t>
            </a:r>
          </a:p>
        </p:txBody>
      </p:sp>
      <p:sp>
        <p:nvSpPr>
          <p:cNvPr id="15363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Coverage specific to Wide Area Networks</a:t>
            </a:r>
          </a:p>
          <a:p>
            <a:pPr lvl="1"/>
            <a:r>
              <a:rPr lang="en-US" dirty="0" smtClean="0"/>
              <a:t>Communications News</a:t>
            </a:r>
          </a:p>
          <a:p>
            <a:pPr lvl="2"/>
            <a:r>
              <a:rPr lang="en-US" dirty="0" smtClean="0"/>
              <a:t>http://www.comnews.com/</a:t>
            </a:r>
          </a:p>
          <a:p>
            <a:pPr lvl="1"/>
            <a:r>
              <a:rPr lang="en-US" dirty="0" smtClean="0"/>
              <a:t>Internet Telephony</a:t>
            </a:r>
          </a:p>
          <a:p>
            <a:pPr lvl="2"/>
            <a:r>
              <a:rPr lang="en-US" dirty="0" smtClean="0"/>
              <a:t>http://www.tmcnet.com/</a:t>
            </a:r>
          </a:p>
          <a:p>
            <a:pPr lvl="1"/>
            <a:r>
              <a:rPr lang="en-US" dirty="0" smtClean="0"/>
              <a:t>Internet Protocol Journal</a:t>
            </a:r>
          </a:p>
          <a:p>
            <a:pPr lvl="2"/>
            <a:r>
              <a:rPr lang="en-US" dirty="0" smtClean="0"/>
              <a:t>http://www.cisco.com/ipj</a:t>
            </a:r>
          </a:p>
        </p:txBody>
      </p:sp>
      <p:sp>
        <p:nvSpPr>
          <p:cNvPr id="1536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153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705BC01-8AF5-4963-848A-CFE1265A3A4B}" type="slidenum">
              <a:rPr lang="en-US"/>
              <a:pPr/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Periodicals</a:t>
            </a:r>
          </a:p>
        </p:txBody>
      </p:sp>
      <p:sp>
        <p:nvSpPr>
          <p:cNvPr id="1638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Coverage of Security</a:t>
            </a:r>
          </a:p>
          <a:p>
            <a:pPr lvl="1"/>
            <a:r>
              <a:rPr lang="en-US" dirty="0" smtClean="0"/>
              <a:t>Information Security</a:t>
            </a:r>
          </a:p>
          <a:p>
            <a:pPr lvl="2"/>
            <a:r>
              <a:rPr lang="en-US" dirty="0" smtClean="0"/>
              <a:t>http://searchsecurity.techtarget.com/</a:t>
            </a:r>
          </a:p>
        </p:txBody>
      </p:sp>
      <p:sp>
        <p:nvSpPr>
          <p:cNvPr id="1638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163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A6F8115-6937-4CA0-9083-370F3D7CC28A}" type="slidenum">
              <a:rPr lang="en-US"/>
              <a:pPr/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Periodicals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Coverage of Computer Cabling</a:t>
            </a:r>
          </a:p>
          <a:p>
            <a:pPr lvl="1"/>
            <a:r>
              <a:rPr lang="en-US" dirty="0" smtClean="0"/>
              <a:t>Cabling Installation and Maintenance</a:t>
            </a:r>
          </a:p>
          <a:p>
            <a:pPr lvl="2"/>
            <a:r>
              <a:rPr lang="en-US" dirty="0" smtClean="0"/>
              <a:t>http://www.cable-install.com/</a:t>
            </a:r>
          </a:p>
          <a:p>
            <a:pPr lvl="1"/>
            <a:r>
              <a:rPr lang="en-US" dirty="0" smtClean="0"/>
              <a:t>Outside </a:t>
            </a:r>
            <a:r>
              <a:rPr lang="en-US" dirty="0" smtClean="0"/>
              <a:t>Plant</a:t>
            </a:r>
          </a:p>
          <a:p>
            <a:pPr lvl="2"/>
            <a:r>
              <a:rPr lang="en-US" dirty="0" smtClean="0"/>
              <a:t>http://www.ospmag.com/</a:t>
            </a:r>
          </a:p>
        </p:txBody>
      </p:sp>
      <p:sp>
        <p:nvSpPr>
          <p:cNvPr id="1741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1741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8AA8A1D-8839-4FA1-B5D2-8E1F826A29DA}" type="slidenum">
              <a:rPr lang="en-US"/>
              <a:pPr/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05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Periodicals</a:t>
            </a:r>
          </a:p>
        </p:txBody>
      </p:sp>
      <p:sp>
        <p:nvSpPr>
          <p:cNvPr id="18435" name="Rectangle 205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Coverage of certification topics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Certification Magazine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http://www.certmag.com/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Microsoft Certified Professional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http://www.mcpmag.com/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Web Site coverage of general technology related news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CNet News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http://www.news.cnet.com/</a:t>
            </a:r>
          </a:p>
        </p:txBody>
      </p:sp>
      <p:sp>
        <p:nvSpPr>
          <p:cNvPr id="1843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184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3A3DC6C-5F2F-4687-A6A8-D1A1E40AC55A}" type="slidenum">
              <a:rPr lang="en-US"/>
              <a:pPr/>
              <a:t>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0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Periodicals</a:t>
            </a:r>
          </a:p>
        </p:txBody>
      </p:sp>
      <p:sp>
        <p:nvSpPr>
          <p:cNvPr id="19459" name="Rectangle 1031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Coverage of issues related to business</a:t>
            </a:r>
          </a:p>
          <a:p>
            <a:pPr lvl="1"/>
            <a:r>
              <a:rPr lang="en-US" dirty="0" smtClean="0"/>
              <a:t>Wall Street Journal</a:t>
            </a:r>
          </a:p>
          <a:p>
            <a:pPr lvl="2"/>
            <a:r>
              <a:rPr lang="en-US" dirty="0" smtClean="0"/>
              <a:t>http://online.wsj.com/public/us/</a:t>
            </a:r>
          </a:p>
          <a:p>
            <a:pPr lvl="1"/>
            <a:r>
              <a:rPr lang="en-US" dirty="0" smtClean="0"/>
              <a:t>Business Week</a:t>
            </a:r>
          </a:p>
          <a:p>
            <a:pPr lvl="2"/>
            <a:r>
              <a:rPr lang="en-US" dirty="0" smtClean="0"/>
              <a:t>http://www.businessweek.com/</a:t>
            </a:r>
          </a:p>
          <a:p>
            <a:pPr lvl="1"/>
            <a:r>
              <a:rPr lang="en-US" dirty="0" smtClean="0"/>
              <a:t>Fortune</a:t>
            </a:r>
          </a:p>
          <a:p>
            <a:pPr lvl="2"/>
            <a:r>
              <a:rPr lang="en-US" dirty="0" smtClean="0"/>
              <a:t>http://www.fortune.com/</a:t>
            </a:r>
          </a:p>
          <a:p>
            <a:pPr lvl="1"/>
            <a:r>
              <a:rPr lang="en-US" dirty="0" smtClean="0"/>
              <a:t>Forbes</a:t>
            </a:r>
          </a:p>
          <a:p>
            <a:pPr lvl="2"/>
            <a:r>
              <a:rPr lang="en-US" dirty="0" smtClean="0"/>
              <a:t>http://www.forbes.com/</a:t>
            </a:r>
          </a:p>
        </p:txBody>
      </p:sp>
      <p:sp>
        <p:nvSpPr>
          <p:cNvPr id="1946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194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77B9534-47A6-4D4A-8DEC-95DF896C3122}" type="slidenum">
              <a:rPr lang="en-US"/>
              <a:pPr/>
              <a:t>17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Periodicals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Lastly your weekly or monthly reading should include the major trade magazines for whatever industry you work in</a:t>
            </a:r>
          </a:p>
          <a:p>
            <a:r>
              <a:rPr lang="en-US" dirty="0" smtClean="0"/>
              <a:t>This is to see what trends are developing in that business</a:t>
            </a:r>
          </a:p>
          <a:p>
            <a:r>
              <a:rPr lang="en-US" dirty="0" smtClean="0"/>
              <a:t>You cannot create a network that meets the needs of the business, if you do not understand the business</a:t>
            </a:r>
          </a:p>
        </p:txBody>
      </p:sp>
      <p:sp>
        <p:nvSpPr>
          <p:cNvPr id="2150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215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5D0D07D-887C-4512-A180-D3AA761148E7}" type="slidenum">
              <a:rPr lang="en-US"/>
              <a:pPr/>
              <a:t>18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Books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difficult to keep up with the best books out there</a:t>
            </a:r>
          </a:p>
          <a:p>
            <a:r>
              <a:rPr lang="en-US" dirty="0" smtClean="0"/>
              <a:t>The best way is probably to look for recommendations from all of the other sources discussed here, such as periodicals, newsgroups, and your peers</a:t>
            </a:r>
          </a:p>
        </p:txBody>
      </p:sp>
      <p:sp>
        <p:nvSpPr>
          <p:cNvPr id="2253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225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53111FC-208A-4964-84F2-4674C1FB30F7}" type="slidenum">
              <a:rPr lang="en-US"/>
              <a:pPr/>
              <a:t>19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of This Section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 how to</a:t>
            </a:r>
          </a:p>
          <a:p>
            <a:pPr lvl="1"/>
            <a:r>
              <a:rPr lang="en-US" dirty="0" smtClean="0"/>
              <a:t>Not be left behind by your peers, who unlike you, already do what I am about to discuss</a:t>
            </a:r>
          </a:p>
        </p:txBody>
      </p:sp>
      <p:sp>
        <p:nvSpPr>
          <p:cNvPr id="410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41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A104DFD-60AA-45CA-B063-6DF9A3CE76B6}" type="slidenum">
              <a:rPr lang="en-US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Peers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Keep in touch with each other</a:t>
            </a:r>
          </a:p>
          <a:p>
            <a:r>
              <a:rPr lang="en-US" dirty="0" smtClean="0"/>
              <a:t>You will find that each of you are a source of jobs</a:t>
            </a:r>
          </a:p>
          <a:p>
            <a:r>
              <a:rPr lang="en-US" dirty="0" smtClean="0"/>
              <a:t>As well as a source of employees</a:t>
            </a:r>
          </a:p>
        </p:txBody>
      </p:sp>
      <p:sp>
        <p:nvSpPr>
          <p:cNvPr id="2355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235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AE27023-2AC8-426B-8AB6-27B9807F6002}" type="slidenum">
              <a:rPr lang="en-US"/>
              <a:pPr/>
              <a:t>20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Newsgroups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Newsgroups are an excellent resource</a:t>
            </a:r>
          </a:p>
          <a:p>
            <a:r>
              <a:rPr lang="en-US" dirty="0" smtClean="0"/>
              <a:t>Nerds from around the world lurk on these</a:t>
            </a:r>
          </a:p>
          <a:p>
            <a:r>
              <a:rPr lang="en-US" dirty="0" smtClean="0"/>
              <a:t>They can answer just about any question</a:t>
            </a:r>
          </a:p>
          <a:p>
            <a:r>
              <a:rPr lang="en-US" dirty="0" smtClean="0"/>
              <a:t>But be sure it has not already been answered</a:t>
            </a:r>
          </a:p>
          <a:p>
            <a:r>
              <a:rPr lang="en-US" dirty="0" smtClean="0"/>
              <a:t>Check the FAQ first</a:t>
            </a:r>
          </a:p>
        </p:txBody>
      </p:sp>
      <p:sp>
        <p:nvSpPr>
          <p:cNvPr id="2458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245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5BE1F7C-EDE2-412B-9595-882E964FF81E}" type="slidenum">
              <a:rPr lang="en-US"/>
              <a:pPr/>
              <a:t>21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Trade Shows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Trade shows have all the new toys in one place</a:t>
            </a:r>
          </a:p>
          <a:p>
            <a:r>
              <a:rPr lang="en-US" dirty="0" smtClean="0"/>
              <a:t>Attend the ones you can</a:t>
            </a:r>
          </a:p>
        </p:txBody>
      </p:sp>
      <p:sp>
        <p:nvSpPr>
          <p:cNvPr id="2662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266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F8C8E05-8BF6-4825-9F02-8CBEC472D531}" type="slidenum">
              <a:rPr lang="en-US"/>
              <a:pPr/>
              <a:t>22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Professional Organizations</a:t>
            </a:r>
          </a:p>
        </p:txBody>
      </p:sp>
      <p:sp>
        <p:nvSpPr>
          <p:cNvPr id="27651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great way to see and be seen is to join a professional organization, then attend the local meetings</a:t>
            </a:r>
          </a:p>
          <a:p>
            <a:r>
              <a:rPr lang="en-US" dirty="0" smtClean="0"/>
              <a:t>These are great sources of help</a:t>
            </a:r>
          </a:p>
          <a:p>
            <a:r>
              <a:rPr lang="en-US" dirty="0" smtClean="0"/>
              <a:t>They offer an opportunity for you to contribute</a:t>
            </a:r>
          </a:p>
          <a:p>
            <a:r>
              <a:rPr lang="en-US" dirty="0" smtClean="0"/>
              <a:t>Membership looks good on a resume</a:t>
            </a:r>
          </a:p>
          <a:p>
            <a:r>
              <a:rPr lang="en-US" dirty="0" smtClean="0"/>
              <a:t>They may also offer discounts</a:t>
            </a:r>
          </a:p>
        </p:txBody>
      </p:sp>
      <p:sp>
        <p:nvSpPr>
          <p:cNvPr id="2765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276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8007748-5FDF-44E9-9740-0D274C491AC2}" type="slidenum">
              <a:rPr lang="en-US"/>
              <a:pPr/>
              <a:t>23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Professional Organizations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Check out at least</a:t>
            </a:r>
          </a:p>
          <a:p>
            <a:pPr lvl="1"/>
            <a:r>
              <a:rPr lang="en-US" dirty="0" smtClean="0"/>
              <a:t>IEEE - Institute of Electrical and Electronics Engineers</a:t>
            </a:r>
          </a:p>
          <a:p>
            <a:pPr lvl="1"/>
            <a:r>
              <a:rPr lang="en-US" dirty="0" smtClean="0"/>
              <a:t>ACM - Association for Computing Machinery</a:t>
            </a:r>
          </a:p>
        </p:txBody>
      </p:sp>
      <p:sp>
        <p:nvSpPr>
          <p:cNvPr id="2867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286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BA2DF4A-EE36-459D-83D9-92D8BDBC6E34}" type="slidenum">
              <a:rPr lang="en-US"/>
              <a:pPr/>
              <a:t>24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Standards Organizations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extremely important to keep an eye on what may be appearing in the future</a:t>
            </a:r>
          </a:p>
          <a:p>
            <a:r>
              <a:rPr lang="en-US" dirty="0" smtClean="0"/>
              <a:t>You will soon find that the articles you are reading are based in many cases on what was learned by the authors while keeping up with this source of information</a:t>
            </a:r>
          </a:p>
        </p:txBody>
      </p:sp>
      <p:sp>
        <p:nvSpPr>
          <p:cNvPr id="2970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297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82B19CA-F717-4084-84EA-83EC547D4FFB}" type="slidenum">
              <a:rPr lang="en-US"/>
              <a:pPr/>
              <a:t>25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Standards Organizations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ones to keep an eye on include at least</a:t>
            </a:r>
          </a:p>
          <a:p>
            <a:pPr lvl="1"/>
            <a:r>
              <a:rPr lang="en-US" dirty="0" smtClean="0"/>
              <a:t>IEEE</a:t>
            </a:r>
          </a:p>
          <a:p>
            <a:pPr lvl="2"/>
            <a:r>
              <a:rPr lang="en-US" dirty="0" smtClean="0"/>
              <a:t>http://grouper.ieee.org/</a:t>
            </a:r>
          </a:p>
          <a:p>
            <a:pPr lvl="1"/>
            <a:r>
              <a:rPr lang="en-US" dirty="0" smtClean="0"/>
              <a:t>IETF</a:t>
            </a:r>
          </a:p>
          <a:p>
            <a:pPr lvl="2"/>
            <a:r>
              <a:rPr lang="en-US" dirty="0" smtClean="0"/>
              <a:t>http://www.ietf.org/</a:t>
            </a:r>
          </a:p>
        </p:txBody>
      </p:sp>
      <p:sp>
        <p:nvSpPr>
          <p:cNvPr id="3072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3072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7D70E3C-B62A-455D-A29B-EDC0EF088BDF}" type="slidenum">
              <a:rPr lang="en-US"/>
              <a:pPr/>
              <a:t>26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Vendors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Vendors, especially if they think you are getting ready to buy something, will provide endless information</a:t>
            </a:r>
          </a:p>
          <a:p>
            <a:r>
              <a:rPr lang="en-US" dirty="0" smtClean="0"/>
              <a:t>Be nice to and talk to them</a:t>
            </a:r>
          </a:p>
          <a:p>
            <a:r>
              <a:rPr lang="en-US" dirty="0" smtClean="0"/>
              <a:t>Attend their presentations and seminars</a:t>
            </a:r>
          </a:p>
          <a:p>
            <a:r>
              <a:rPr lang="en-US" dirty="0" smtClean="0"/>
              <a:t>Look over anything they mail to you</a:t>
            </a:r>
          </a:p>
          <a:p>
            <a:r>
              <a:rPr lang="en-US" dirty="0" smtClean="0"/>
              <a:t>There is no such thing as junk mail</a:t>
            </a:r>
          </a:p>
        </p:txBody>
      </p:sp>
      <p:sp>
        <p:nvSpPr>
          <p:cNvPr id="3174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317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BEE0F75-E441-420E-8C22-BCE5C4FAEC21}" type="slidenum">
              <a:rPr lang="en-US"/>
              <a:pPr/>
              <a:t>27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Attend Seminars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Vendors, professional organizations, universities, and many others put on all types of seminars</a:t>
            </a:r>
          </a:p>
          <a:p>
            <a:r>
              <a:rPr lang="en-US" dirty="0" smtClean="0"/>
              <a:t>Attend as many of these as you can</a:t>
            </a:r>
          </a:p>
        </p:txBody>
      </p:sp>
      <p:sp>
        <p:nvSpPr>
          <p:cNvPr id="3277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327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CEE54B4-134C-4091-A205-FCDE42CEFA75}" type="slidenum">
              <a:rPr lang="en-US"/>
              <a:pPr/>
              <a:t>28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r>
              <a:rPr lang="en-US" sz="3600" dirty="0" smtClean="0"/>
              <a:t>Where do you find time for all of this</a:t>
            </a:r>
          </a:p>
        </p:txBody>
      </p:sp>
      <p:sp>
        <p:nvSpPr>
          <p:cNvPr id="3379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337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3ACAB6C-4054-4905-981B-73BD47A13762}" type="slidenum">
              <a:rPr lang="en-US"/>
              <a:pPr/>
              <a:t>29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Reverend Dr. Chipps Will Now Preach</a:t>
            </a: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74C0FDE-B8D4-416B-A398-40923907971C}" type="slidenum">
              <a:rPr lang="en-US"/>
              <a:pPr/>
              <a:t>3</a:t>
            </a:fld>
            <a:endParaRPr lang="en-US" dirty="0"/>
          </a:p>
        </p:txBody>
      </p:sp>
      <p:pic>
        <p:nvPicPr>
          <p:cNvPr id="5125" name="Picture 1030" descr="sy00940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1651000"/>
            <a:ext cx="3706813" cy="436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Eating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not a useful expenditure of your time</a:t>
            </a:r>
          </a:p>
          <a:p>
            <a:r>
              <a:rPr lang="en-US" dirty="0" smtClean="0"/>
              <a:t>At least try to read as you are eating</a:t>
            </a:r>
          </a:p>
          <a:p>
            <a:endParaRPr lang="en-US" dirty="0" smtClean="0"/>
          </a:p>
        </p:txBody>
      </p:sp>
      <p:sp>
        <p:nvSpPr>
          <p:cNvPr id="3482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348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8D305DF-DB22-4AE4-B84C-976FD074F6FB}" type="slidenum">
              <a:rPr lang="en-US"/>
              <a:pPr/>
              <a:t>30</a:t>
            </a:fld>
            <a:endParaRPr lang="en-US" dirty="0"/>
          </a:p>
        </p:txBody>
      </p:sp>
      <p:pic>
        <p:nvPicPr>
          <p:cNvPr id="34822" name="Picture 4" descr="j01855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7425" y="3255963"/>
            <a:ext cx="3051175" cy="295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Sleeping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too is a major waste of time</a:t>
            </a:r>
          </a:p>
          <a:p>
            <a:r>
              <a:rPr lang="en-US" dirty="0" smtClean="0"/>
              <a:t>Get as little as possible</a:t>
            </a:r>
          </a:p>
          <a:p>
            <a:endParaRPr lang="en-US" dirty="0" smtClean="0"/>
          </a:p>
        </p:txBody>
      </p:sp>
      <p:sp>
        <p:nvSpPr>
          <p:cNvPr id="3584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358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FC3B9D6-9FDC-4C33-AB99-CC14BC79D62B}" type="slidenum">
              <a:rPr lang="en-US"/>
              <a:pPr/>
              <a:t>31</a:t>
            </a:fld>
            <a:endParaRPr lang="en-US" dirty="0"/>
          </a:p>
        </p:txBody>
      </p:sp>
      <p:pic>
        <p:nvPicPr>
          <p:cNvPr id="35846" name="Picture 4" descr="j013877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816225"/>
            <a:ext cx="7086600" cy="312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Sermon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Times New Roman" pitchFamily="18" charset="0"/>
              </a:rPr>
              <a:t>Too many students seem to think that they will learn everything they will ever need to know in class</a:t>
            </a:r>
          </a:p>
          <a:p>
            <a:r>
              <a:rPr lang="en-US" dirty="0" smtClean="0">
                <a:cs typeface="Times New Roman" pitchFamily="18" charset="0"/>
              </a:rPr>
              <a:t>They seem to believe that the instructor will verbally tell them every single fact they will ever need</a:t>
            </a:r>
          </a:p>
          <a:p>
            <a:r>
              <a:rPr lang="en-US" dirty="0" smtClean="0">
                <a:cs typeface="Times New Roman" pitchFamily="18" charset="0"/>
              </a:rPr>
              <a:t>Then once they graduate they will never need to learn anything new for the rest of their lives</a:t>
            </a:r>
          </a:p>
        </p:txBody>
      </p:sp>
      <p:sp>
        <p:nvSpPr>
          <p:cNvPr id="614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61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E6C096D-2C21-44CA-AC62-6FA237559CE8}" type="slidenum">
              <a:rPr lang="en-US"/>
              <a:pPr/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Sermon</a:t>
            </a:r>
            <a:endParaRPr lang="en-US" sz="3600" dirty="0" smtClean="0">
              <a:cs typeface="Times New Roman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Times New Roman" pitchFamily="18" charset="0"/>
              </a:rPr>
              <a:t>I do not know where y’all picked up this bizarre idea</a:t>
            </a:r>
          </a:p>
          <a:p>
            <a:r>
              <a:rPr lang="en-US" dirty="0" smtClean="0">
                <a:cs typeface="Times New Roman" pitchFamily="18" charset="0"/>
              </a:rPr>
              <a:t>Class is only the very beginning, only the very basics</a:t>
            </a:r>
          </a:p>
          <a:p>
            <a:r>
              <a:rPr lang="en-US" dirty="0" smtClean="0">
                <a:cs typeface="Times New Roman" pitchFamily="18" charset="0"/>
              </a:rPr>
              <a:t>Any field and especially a field such as computer networking that changes constantly is one in which you must be constantly learning</a:t>
            </a:r>
          </a:p>
        </p:txBody>
      </p:sp>
      <p:sp>
        <p:nvSpPr>
          <p:cNvPr id="717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71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FA9E7CF-3B53-4A88-B91D-D10B78DFE448}" type="slidenum">
              <a:rPr lang="en-US"/>
              <a:pPr/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Times New Roman" pitchFamily="18" charset="0"/>
              </a:rPr>
              <a:t>How Not To Be Left Behind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Times New Roman" pitchFamily="18" charset="0"/>
              </a:rPr>
              <a:t>Do at least the following</a:t>
            </a:r>
          </a:p>
          <a:p>
            <a:pPr lvl="1"/>
            <a:r>
              <a:rPr lang="en-US" sz="2400" dirty="0" smtClean="0">
                <a:cs typeface="Times New Roman" pitchFamily="18" charset="0"/>
              </a:rPr>
              <a:t>Read the trade press</a:t>
            </a:r>
          </a:p>
          <a:p>
            <a:pPr lvl="1"/>
            <a:r>
              <a:rPr lang="en-US" sz="2400" dirty="0" smtClean="0">
                <a:cs typeface="Times New Roman" pitchFamily="18" charset="0"/>
              </a:rPr>
              <a:t>Read books on these subjects</a:t>
            </a:r>
          </a:p>
          <a:p>
            <a:pPr lvl="1"/>
            <a:r>
              <a:rPr lang="en-US" sz="2400" dirty="0" smtClean="0">
                <a:cs typeface="Times New Roman" pitchFamily="18" charset="0"/>
              </a:rPr>
              <a:t>Talk to and exchange email with colleagues</a:t>
            </a:r>
          </a:p>
          <a:p>
            <a:pPr lvl="1"/>
            <a:r>
              <a:rPr lang="en-US" sz="2400" dirty="0" smtClean="0">
                <a:cs typeface="Times New Roman" pitchFamily="18" charset="0"/>
              </a:rPr>
              <a:t>Read newsgroup postings</a:t>
            </a:r>
          </a:p>
          <a:p>
            <a:pPr lvl="1"/>
            <a:r>
              <a:rPr lang="en-US" sz="2400" dirty="0" smtClean="0">
                <a:cs typeface="Times New Roman" pitchFamily="18" charset="0"/>
              </a:rPr>
              <a:t>Attend trade shows</a:t>
            </a:r>
          </a:p>
          <a:p>
            <a:pPr lvl="1"/>
            <a:r>
              <a:rPr lang="en-US" sz="2400" dirty="0" smtClean="0">
                <a:cs typeface="Times New Roman" pitchFamily="18" charset="0"/>
              </a:rPr>
              <a:t>Join professional organizations</a:t>
            </a:r>
          </a:p>
          <a:p>
            <a:pPr lvl="1"/>
            <a:r>
              <a:rPr lang="en-US" sz="2400" dirty="0" smtClean="0"/>
              <a:t>Monitor standards organizations</a:t>
            </a:r>
          </a:p>
          <a:p>
            <a:pPr lvl="1"/>
            <a:r>
              <a:rPr lang="en-US" sz="2400" dirty="0" smtClean="0">
                <a:cs typeface="Times New Roman" pitchFamily="18" charset="0"/>
              </a:rPr>
              <a:t>Talk to vendors</a:t>
            </a:r>
          </a:p>
          <a:p>
            <a:pPr lvl="1"/>
            <a:r>
              <a:rPr lang="en-US" sz="2400" dirty="0" smtClean="0">
                <a:cs typeface="Times New Roman" pitchFamily="18" charset="0"/>
              </a:rPr>
              <a:t>Attend seminars</a:t>
            </a:r>
            <a:endParaRPr lang="en-US" sz="2400" dirty="0" smtClean="0"/>
          </a:p>
        </p:txBody>
      </p:sp>
      <p:sp>
        <p:nvSpPr>
          <p:cNvPr id="819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81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6027E57-3C01-49D9-A411-C2C4F3F37A1B}" type="slidenum">
              <a:rPr lang="en-US"/>
              <a:pPr/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 on Sources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I cannot guarantee all of this information</a:t>
            </a:r>
          </a:p>
          <a:p>
            <a:r>
              <a:rPr lang="en-US" dirty="0" smtClean="0">
                <a:cs typeface="Arial" charset="0"/>
              </a:rPr>
              <a:t>Periodicals especially come and go, as well as change names</a:t>
            </a:r>
            <a:endParaRPr lang="en-US" dirty="0" smtClean="0"/>
          </a:p>
          <a:p>
            <a:r>
              <a:rPr lang="en-US" dirty="0" smtClean="0"/>
              <a:t>Web site links are especially prone to change</a:t>
            </a:r>
          </a:p>
          <a:p>
            <a:r>
              <a:rPr lang="en-US" dirty="0" smtClean="0"/>
              <a:t>Let me know if you come across any of this</a:t>
            </a:r>
          </a:p>
        </p:txBody>
      </p:sp>
      <p:sp>
        <p:nvSpPr>
          <p:cNvPr id="922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92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FB679C-D4E5-46CE-9710-191DC9354EF6}" type="slidenum">
              <a:rPr lang="en-US"/>
              <a:pPr/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Periodicals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Listed next are just some of the periodicals I receive</a:t>
            </a:r>
          </a:p>
          <a:p>
            <a:r>
              <a:rPr lang="en-US" dirty="0" smtClean="0"/>
              <a:t>I look at all of these and a few more each time they come out</a:t>
            </a:r>
          </a:p>
          <a:p>
            <a:r>
              <a:rPr lang="en-US" dirty="0" smtClean="0"/>
              <a:t>I file articles of interest</a:t>
            </a:r>
          </a:p>
          <a:p>
            <a:r>
              <a:rPr lang="en-US" dirty="0" smtClean="0"/>
              <a:t>Most are free</a:t>
            </a:r>
          </a:p>
          <a:p>
            <a:r>
              <a:rPr lang="en-US" dirty="0" smtClean="0"/>
              <a:t>The web sites themselves may have all you need</a:t>
            </a:r>
          </a:p>
        </p:txBody>
      </p:sp>
      <p:sp>
        <p:nvSpPr>
          <p:cNvPr id="1024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102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0C931FF-E87E-4747-A253-B3023BF76A11}" type="slidenum">
              <a:rPr lang="en-US"/>
              <a:pPr/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Periodicals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 smtClean="0">
                <a:solidFill>
                  <a:srgbClr val="000000"/>
                </a:solidFill>
                <a:cs typeface="Times New Roman" pitchFamily="18" charset="0"/>
              </a:rPr>
              <a:t>General coverage of computer and network related topics each week</a:t>
            </a:r>
          </a:p>
          <a:p>
            <a:pPr lvl="1"/>
            <a:r>
              <a:rPr lang="en-US" b="0" dirty="0" smtClean="0">
                <a:solidFill>
                  <a:srgbClr val="000000"/>
                </a:solidFill>
                <a:cs typeface="Times New Roman" pitchFamily="18" charset="0"/>
              </a:rPr>
              <a:t>eWeek</a:t>
            </a:r>
          </a:p>
          <a:p>
            <a:pPr lvl="2"/>
            <a:r>
              <a:rPr lang="en-US" b="0" dirty="0" smtClean="0">
                <a:solidFill>
                  <a:srgbClr val="000000"/>
                </a:solidFill>
                <a:cs typeface="Times New Roman" pitchFamily="18" charset="0"/>
              </a:rPr>
              <a:t>http://www.eweek.com/</a:t>
            </a:r>
          </a:p>
          <a:p>
            <a:pPr lvl="1"/>
            <a:r>
              <a:rPr lang="en-US" b="0" dirty="0" smtClean="0">
                <a:solidFill>
                  <a:srgbClr val="000000"/>
                </a:solidFill>
                <a:cs typeface="Times New Roman" pitchFamily="18" charset="0"/>
              </a:rPr>
              <a:t>Infoworld</a:t>
            </a:r>
          </a:p>
          <a:p>
            <a:pPr lvl="2"/>
            <a:r>
              <a:rPr lang="en-US" b="0" dirty="0" smtClean="0">
                <a:solidFill>
                  <a:srgbClr val="000000"/>
                </a:solidFill>
                <a:cs typeface="Times New Roman" pitchFamily="18" charset="0"/>
              </a:rPr>
              <a:t>http://www.infoworld.com/</a:t>
            </a:r>
          </a:p>
          <a:p>
            <a:pPr lvl="1"/>
            <a:r>
              <a:rPr lang="en-US" b="0" dirty="0" smtClean="0">
                <a:solidFill>
                  <a:srgbClr val="000000"/>
                </a:solidFill>
                <a:cs typeface="Times New Roman" pitchFamily="18" charset="0"/>
              </a:rPr>
              <a:t>Computerworld</a:t>
            </a:r>
          </a:p>
          <a:p>
            <a:pPr lvl="2"/>
            <a:r>
              <a:rPr lang="en-US" b="0" dirty="0" smtClean="0">
                <a:solidFill>
                  <a:srgbClr val="000000"/>
                </a:solidFill>
                <a:cs typeface="Times New Roman" pitchFamily="18" charset="0"/>
              </a:rPr>
              <a:t>http://www.computerworld.com/</a:t>
            </a:r>
          </a:p>
        </p:txBody>
      </p:sp>
      <p:sp>
        <p:nvSpPr>
          <p:cNvPr id="1126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112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BA45D6A-F1D2-4D2F-ACBF-BA39EA099614}" type="slidenum">
              <a:rPr lang="en-US"/>
              <a:pPr/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CNA">
  <a:themeElements>
    <a:clrScheme name="CiscoAcadem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sco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Acade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CCNA</Template>
  <TotalTime>1865</TotalTime>
  <Words>1197</Words>
  <Application>Microsoft Office PowerPoint</Application>
  <PresentationFormat>On-screen Show (4:3)</PresentationFormat>
  <Paragraphs>220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CCNA</vt:lpstr>
      <vt:lpstr>How Not To Be Left Behind</vt:lpstr>
      <vt:lpstr>Objectives of This Section</vt:lpstr>
      <vt:lpstr>The Reverend Dr. Chipps Will Now Preach</vt:lpstr>
      <vt:lpstr>Sermon</vt:lpstr>
      <vt:lpstr>Sermon</vt:lpstr>
      <vt:lpstr>How Not To Be Left Behind</vt:lpstr>
      <vt:lpstr>Note on Sources</vt:lpstr>
      <vt:lpstr>Periodicals</vt:lpstr>
      <vt:lpstr>Periodicals</vt:lpstr>
      <vt:lpstr>Periodicals</vt:lpstr>
      <vt:lpstr>Periodicals</vt:lpstr>
      <vt:lpstr>Periodicals</vt:lpstr>
      <vt:lpstr>Periodicals</vt:lpstr>
      <vt:lpstr>Periodicals</vt:lpstr>
      <vt:lpstr>Periodicals</vt:lpstr>
      <vt:lpstr>Periodicals</vt:lpstr>
      <vt:lpstr>Periodicals</vt:lpstr>
      <vt:lpstr>Periodicals</vt:lpstr>
      <vt:lpstr>Books</vt:lpstr>
      <vt:lpstr>Your Peers</vt:lpstr>
      <vt:lpstr>Newsgroups</vt:lpstr>
      <vt:lpstr>Trade Shows</vt:lpstr>
      <vt:lpstr>Professional Organizations</vt:lpstr>
      <vt:lpstr>Professional Organizations</vt:lpstr>
      <vt:lpstr>Standards Organizations</vt:lpstr>
      <vt:lpstr>Standards Organizations</vt:lpstr>
      <vt:lpstr>Vendors</vt:lpstr>
      <vt:lpstr>Attend Seminars</vt:lpstr>
      <vt:lpstr>PowerPoint Presentation</vt:lpstr>
      <vt:lpstr>Eating</vt:lpstr>
      <vt:lpstr>Sleeping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Not To Be Left Behind</dc:title>
  <dc:creator>Kenneth M. Chipps Ph.D.</dc:creator>
  <cp:lastModifiedBy>Kenneth M. Chipps Ph.D.</cp:lastModifiedBy>
  <cp:revision>191</cp:revision>
  <dcterms:created xsi:type="dcterms:W3CDTF">2000-09-27T16:26:34Z</dcterms:created>
  <dcterms:modified xsi:type="dcterms:W3CDTF">2012-10-11T03:25:59Z</dcterms:modified>
</cp:coreProperties>
</file>