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28" r:id="rId2"/>
    <p:sldId id="413" r:id="rId3"/>
    <p:sldId id="419" r:id="rId4"/>
    <p:sldId id="417" r:id="rId5"/>
    <p:sldId id="418" r:id="rId6"/>
    <p:sldId id="414" r:id="rId7"/>
    <p:sldId id="441" r:id="rId8"/>
    <p:sldId id="442" r:id="rId9"/>
    <p:sldId id="443" r:id="rId10"/>
    <p:sldId id="440" r:id="rId11"/>
    <p:sldId id="446" r:id="rId12"/>
    <p:sldId id="457" r:id="rId13"/>
    <p:sldId id="415" r:id="rId14"/>
    <p:sldId id="458" r:id="rId15"/>
    <p:sldId id="416" r:id="rId16"/>
    <p:sldId id="424" r:id="rId17"/>
    <p:sldId id="425" r:id="rId18"/>
    <p:sldId id="426" r:id="rId19"/>
    <p:sldId id="427" r:id="rId20"/>
    <p:sldId id="409" r:id="rId21"/>
    <p:sldId id="433" r:id="rId22"/>
    <p:sldId id="438" r:id="rId23"/>
    <p:sldId id="434" r:id="rId24"/>
    <p:sldId id="436" r:id="rId25"/>
    <p:sldId id="435" r:id="rId26"/>
    <p:sldId id="439" r:id="rId27"/>
    <p:sldId id="437" r:id="rId28"/>
    <p:sldId id="421" r:id="rId29"/>
    <p:sldId id="420" r:id="rId30"/>
    <p:sldId id="444" r:id="rId31"/>
    <p:sldId id="454" r:id="rId32"/>
    <p:sldId id="455" r:id="rId33"/>
    <p:sldId id="445" r:id="rId34"/>
    <p:sldId id="429" r:id="rId35"/>
    <p:sldId id="423" r:id="rId36"/>
    <p:sldId id="430" r:id="rId37"/>
    <p:sldId id="431" r:id="rId38"/>
    <p:sldId id="432" r:id="rId39"/>
    <p:sldId id="447" r:id="rId40"/>
    <p:sldId id="448" r:id="rId41"/>
    <p:sldId id="449" r:id="rId42"/>
    <p:sldId id="453" r:id="rId43"/>
    <p:sldId id="459" r:id="rId44"/>
    <p:sldId id="45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354" autoAdjust="0"/>
  </p:normalViewPr>
  <p:slideViewPr>
    <p:cSldViewPr>
      <p:cViewPr varScale="1">
        <p:scale>
          <a:sx n="52" d="100"/>
          <a:sy n="52" d="100"/>
        </p:scale>
        <p:origin x="-948" y="-102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B4B739-20CC-4368-B447-96952C833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1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61D0B5-837F-4A5B-9F3A-EDF79B10C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33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38862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7845-8947-474C-B3CE-2257164BE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B1CF-F993-4DBD-9ECB-E819C41F1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EA3C-6D49-45AA-815B-9CE8216F4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28AE-F3DE-44FC-A7F4-D2CFB11B7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7BA54-39E7-4674-85D0-91F41B5BA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357D0-9122-4377-A991-21EFCD181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1441-7EB8-4856-95F4-CEE66D37F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AC9AB-D0E5-4034-A007-8BDD2BB5E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E3764-E052-47A4-8DC5-D0B14643A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41B49-CCE7-49A1-8B31-EA25AD292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F18A7-576B-4D9C-B362-0926BF8C4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299C7-8939-4865-8780-F431F3FA2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F1411-2821-4456-9690-E5B33D672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D1DC64-AB10-4DDB-8DB3-A6B5FE623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3962400" cy="476250"/>
          </a:xfrm>
          <a:noFill/>
        </p:spPr>
        <p:txBody>
          <a:bodyPr/>
          <a:lstStyle/>
          <a:p>
            <a:r>
              <a:rPr lang="en-US" dirty="0" smtClean="0"/>
              <a:t>Copyright 2010 Kenneth M. Chipps Ph.D. www.chipps.com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To Pass the CCNA Test</a:t>
            </a:r>
            <a:br>
              <a:rPr lang="en-US" altLang="en-US" dirty="0" smtClean="0"/>
            </a:br>
            <a:r>
              <a:rPr lang="en-US" sz="2400" dirty="0" smtClean="0"/>
              <a:t>Last Update 2010.04.13</a:t>
            </a:r>
            <a:br>
              <a:rPr lang="en-US" sz="2400" dirty="0" smtClean="0"/>
            </a:br>
            <a:r>
              <a:rPr lang="en-US" sz="2400" dirty="0" smtClean="0"/>
              <a:t>1.0.0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586EEC-B8C9-4F41-B2BE-BEFE24B5A7D2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The current test is very old</a:t>
            </a:r>
          </a:p>
          <a:p>
            <a:r>
              <a:rPr lang="en-US" baseline="0" dirty="0" smtClean="0"/>
              <a:t>It came out on August 15 2007</a:t>
            </a:r>
          </a:p>
          <a:p>
            <a:r>
              <a:rPr lang="en-US" baseline="0" dirty="0" smtClean="0"/>
              <a:t>I will be surprised if it is not revised within the next year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CCNA 2007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Here were the changes back then</a:t>
            </a:r>
            <a:endParaRPr lang="en-US" sz="3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 students to install, operate and troubleshoot small to medium size enterprise branch networks</a:t>
            </a:r>
          </a:p>
          <a:p>
            <a:pPr lvl="1"/>
            <a:r>
              <a:rPr lang="en-US" sz="2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Expanded coverage of mitigating security threats</a:t>
            </a:r>
          </a:p>
          <a:p>
            <a:pPr lvl="1"/>
            <a:r>
              <a:rPr lang="en-US" sz="2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Troubleshooting extended</a:t>
            </a:r>
          </a:p>
          <a:p>
            <a:pPr lvl="1"/>
            <a:r>
              <a:rPr lang="en-US" sz="2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to wireless network concepts and terminology</a:t>
            </a:r>
          </a:p>
          <a:p>
            <a:pPr lvl="1"/>
            <a:r>
              <a:rPr lang="en-US" sz="2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IPv6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CCNA test can be passed with self</a:t>
            </a:r>
            <a:r>
              <a:rPr lang="en-US" baseline="0" dirty="0" smtClean="0"/>
              <a:t> study and a simulator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CCNP test is recently revised</a:t>
            </a:r>
          </a:p>
          <a:p>
            <a:r>
              <a:rPr lang="en-US" dirty="0" smtClean="0"/>
              <a:t>It is now three tests</a:t>
            </a:r>
          </a:p>
          <a:p>
            <a:r>
              <a:rPr lang="en-US" dirty="0" smtClean="0"/>
              <a:t>The major</a:t>
            </a:r>
            <a:r>
              <a:rPr lang="en-US" baseline="0" dirty="0" smtClean="0"/>
              <a:t> change is an increased emphasis on troubleshooting</a:t>
            </a:r>
          </a:p>
          <a:p>
            <a:r>
              <a:rPr lang="en-US" baseline="0" dirty="0" smtClean="0"/>
              <a:t>The three tests are now</a:t>
            </a:r>
          </a:p>
          <a:p>
            <a:pPr lvl="1"/>
            <a:r>
              <a:rPr lang="en-US" baseline="0" dirty="0" smtClean="0"/>
              <a:t>Switching</a:t>
            </a:r>
          </a:p>
          <a:p>
            <a:pPr lvl="1"/>
            <a:r>
              <a:rPr lang="en-US" baseline="0" dirty="0" smtClean="0"/>
              <a:t>Routing</a:t>
            </a:r>
          </a:p>
          <a:p>
            <a:pPr lvl="1"/>
            <a:r>
              <a:rPr lang="en-US" baseline="0" dirty="0" smtClean="0"/>
              <a:t>Troubleshooting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The CCNP can be passed with self study and some real equipment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CCIE is two tests</a:t>
            </a:r>
          </a:p>
          <a:p>
            <a:pPr lvl="1"/>
            <a:r>
              <a:rPr lang="en-US" dirty="0" smtClean="0"/>
              <a:t>One written</a:t>
            </a:r>
          </a:p>
          <a:p>
            <a:pPr lvl="2"/>
            <a:r>
              <a:rPr lang="en-US" dirty="0" smtClean="0"/>
              <a:t>The written</a:t>
            </a:r>
            <a:r>
              <a:rPr lang="en-US" baseline="0" dirty="0" smtClean="0"/>
              <a:t> test can be passed with self study</a:t>
            </a:r>
            <a:endParaRPr lang="en-US" dirty="0" smtClean="0"/>
          </a:p>
          <a:p>
            <a:pPr lvl="1"/>
            <a:r>
              <a:rPr lang="en-US" dirty="0" smtClean="0"/>
              <a:t>One lab</a:t>
            </a:r>
          </a:p>
          <a:p>
            <a:pPr lvl="2"/>
            <a:r>
              <a:rPr lang="en-US" dirty="0" smtClean="0"/>
              <a:t>In general the CCIE test cannot be passed without considerable daily experience with medium to large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Self study is done</a:t>
            </a:r>
            <a:r>
              <a:rPr lang="en-US" baseline="0" dirty="0" smtClean="0"/>
              <a:t> with</a:t>
            </a:r>
            <a:endParaRPr lang="en-US" dirty="0" smtClean="0"/>
          </a:p>
          <a:p>
            <a:pPr lvl="1"/>
            <a:r>
              <a:rPr lang="en-US" dirty="0" smtClean="0"/>
              <a:t>Test Preparation Book</a:t>
            </a:r>
          </a:p>
          <a:p>
            <a:pPr lvl="1"/>
            <a:r>
              <a:rPr lang="en-US" dirty="0" smtClean="0"/>
              <a:t>Simulator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Equipment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 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are numerous boot camp providers</a:t>
            </a:r>
          </a:p>
          <a:p>
            <a:r>
              <a:rPr lang="en-US" dirty="0" smtClean="0"/>
              <a:t>Local ones include</a:t>
            </a:r>
          </a:p>
          <a:p>
            <a:pPr lvl="1"/>
            <a:r>
              <a:rPr lang="en-US" dirty="0" smtClean="0"/>
              <a:t>Lammle</a:t>
            </a:r>
          </a:p>
          <a:p>
            <a:pPr lvl="1"/>
            <a:r>
              <a:rPr lang="en-US" dirty="0" smtClean="0"/>
              <a:t>Global</a:t>
            </a:r>
            <a:r>
              <a:rPr lang="en-US" baseline="0" dirty="0" smtClean="0"/>
              <a:t> Knowledge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r>
              <a:rPr lang="en-US" baseline="0" dirty="0" smtClean="0"/>
              <a:t>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lower cost community college</a:t>
            </a:r>
            <a:r>
              <a:rPr lang="en-US" baseline="0" dirty="0" smtClean="0"/>
              <a:t> non-credit courses are a good choice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Job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job experience is useful but not</a:t>
            </a:r>
            <a:r>
              <a:rPr lang="en-US" baseline="0" dirty="0" smtClean="0"/>
              <a:t> required</a:t>
            </a:r>
          </a:p>
          <a:p>
            <a:r>
              <a:rPr lang="en-US" baseline="0" dirty="0" smtClean="0"/>
              <a:t>Of course it is hard to find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</a:t>
            </a:r>
            <a:r>
              <a:rPr lang="en-US" baseline="0" dirty="0" smtClean="0"/>
              <a:t> 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Cisco has always had three basic</a:t>
            </a:r>
            <a:r>
              <a:rPr lang="en-US" baseline="0" dirty="0" smtClean="0"/>
              <a:t> </a:t>
            </a:r>
            <a:r>
              <a:rPr lang="en-US" dirty="0" smtClean="0"/>
              <a:t>levels of certifications</a:t>
            </a:r>
          </a:p>
          <a:p>
            <a:pPr lvl="1"/>
            <a:r>
              <a:rPr lang="en-US" dirty="0" smtClean="0"/>
              <a:t>Associate</a:t>
            </a:r>
          </a:p>
          <a:p>
            <a:pPr lvl="1"/>
            <a:r>
              <a:rPr lang="en-US" dirty="0" smtClean="0"/>
              <a:t>Professional</a:t>
            </a:r>
          </a:p>
          <a:p>
            <a:pPr lvl="1"/>
            <a:r>
              <a:rPr lang="en-US" dirty="0" smtClean="0"/>
              <a:t>Expert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The Cisco blog on Network World by Wendell Odom is extremely useful</a:t>
            </a:r>
          </a:p>
          <a:p>
            <a:r>
              <a:rPr lang="en-US" baseline="0" dirty="0" smtClean="0"/>
              <a:t>Check it every week</a:t>
            </a:r>
          </a:p>
          <a:p>
            <a:pPr lvl="1"/>
            <a:r>
              <a:rPr lang="en-US" baseline="0" dirty="0" smtClean="0"/>
              <a:t>www.networkworld.com/subnets/cisco</a:t>
            </a:r>
          </a:p>
          <a:p>
            <a:r>
              <a:rPr lang="en-US" dirty="0" smtClean="0"/>
              <a:t>Certification Zone’s material</a:t>
            </a:r>
            <a:r>
              <a:rPr lang="en-US" baseline="0" dirty="0" smtClean="0"/>
              <a:t> is older, but very good as it is written in many cases by well known people such as Berkowitz </a:t>
            </a:r>
            <a:r>
              <a:rPr lang="en-US" baseline="0" smtClean="0"/>
              <a:t>and </a:t>
            </a:r>
            <a:r>
              <a:rPr lang="en-US" baseline="0" smtClean="0"/>
              <a:t>Oppenheimer</a:t>
            </a:r>
            <a:endParaRPr lang="en-US" dirty="0" smtClean="0"/>
          </a:p>
          <a:p>
            <a:pPr lvl="1"/>
            <a:r>
              <a:rPr lang="en-US" baseline="0" dirty="0" smtClean="0"/>
              <a:t>www.certificationzone.com/cisco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Todd Lammle</a:t>
            </a:r>
          </a:p>
          <a:p>
            <a:r>
              <a:rPr lang="en-US" dirty="0" smtClean="0"/>
              <a:t>Wendell Odom</a:t>
            </a:r>
          </a:p>
          <a:p>
            <a:r>
              <a:rPr lang="en-US" dirty="0" smtClean="0"/>
              <a:t>Richard Deal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Lammle’s latest</a:t>
            </a:r>
            <a:r>
              <a:rPr lang="en-US" baseline="0" dirty="0" smtClean="0"/>
              <a:t> book is the oldest as it is from 2007</a:t>
            </a:r>
          </a:p>
          <a:p>
            <a:r>
              <a:rPr lang="en-US" baseline="0" dirty="0" smtClean="0"/>
              <a:t>But all of his books are good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9375"/>
          <a:stretch>
            <a:fillRect/>
          </a:stretch>
        </p:blipFill>
        <p:spPr bwMode="auto">
          <a:xfrm>
            <a:off x="525780" y="1600200"/>
            <a:ext cx="8161020" cy="41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Odom’s latest</a:t>
            </a:r>
            <a:r>
              <a:rPr lang="en-US" baseline="0" dirty="0" smtClean="0"/>
              <a:t> book is two books, one for each test, and a simulator similar to Packet Tracer</a:t>
            </a:r>
          </a:p>
          <a:p>
            <a:r>
              <a:rPr lang="en-US" baseline="0" dirty="0" smtClean="0"/>
              <a:t>It came out in January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417"/>
          <a:stretch>
            <a:fillRect/>
          </a:stretch>
        </p:blipFill>
        <p:spPr bwMode="auto">
          <a:xfrm>
            <a:off x="457200" y="1600200"/>
            <a:ext cx="8290560" cy="419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 has been writing CCNA books for years</a:t>
            </a:r>
          </a:p>
          <a:p>
            <a:r>
              <a:rPr lang="en-US" dirty="0" smtClean="0"/>
              <a:t>I do</a:t>
            </a:r>
            <a:r>
              <a:rPr lang="en-US" baseline="0" dirty="0" smtClean="0"/>
              <a:t> not usually use his, but I assume they are good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0417"/>
          <a:stretch>
            <a:fillRect/>
          </a:stretch>
        </p:blipFill>
        <p:spPr bwMode="auto">
          <a:xfrm>
            <a:off x="457200" y="1600200"/>
            <a:ext cx="8290560" cy="419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Renting Time on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Rather than</a:t>
            </a:r>
            <a:r>
              <a:rPr lang="en-US" baseline="0" dirty="0" smtClean="0"/>
              <a:t> buying equipment you can rent time on equipment</a:t>
            </a:r>
          </a:p>
          <a:p>
            <a:r>
              <a:rPr lang="en-US" baseline="0" dirty="0" smtClean="0"/>
              <a:t>There are many of these such as</a:t>
            </a:r>
            <a:endParaRPr lang="en-US" dirty="0" smtClean="0"/>
          </a:p>
          <a:p>
            <a:pPr lvl="1"/>
            <a:r>
              <a:rPr lang="en-US" dirty="0" smtClean="0"/>
              <a:t>The Bryant Advantage</a:t>
            </a:r>
          </a:p>
          <a:p>
            <a:pPr lvl="1"/>
            <a:r>
              <a:rPr lang="en-US" dirty="0" smtClean="0"/>
              <a:t>CCIE4U</a:t>
            </a:r>
          </a:p>
          <a:p>
            <a:pPr lvl="1"/>
            <a:r>
              <a:rPr lang="en-US" dirty="0" smtClean="0"/>
              <a:t>IPExpert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buy equipment at a minimum you will need</a:t>
            </a:r>
          </a:p>
          <a:p>
            <a:pPr lvl="1"/>
            <a:r>
              <a:rPr lang="en-US" dirty="0" smtClean="0"/>
              <a:t>Router</a:t>
            </a:r>
          </a:p>
          <a:p>
            <a:pPr lvl="1"/>
            <a:r>
              <a:rPr lang="en-US" dirty="0" smtClean="0"/>
              <a:t>Switch</a:t>
            </a:r>
          </a:p>
          <a:p>
            <a:pPr lvl="1"/>
            <a:r>
              <a:rPr lang="en-US" dirty="0" smtClean="0"/>
              <a:t>Cables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primary certifications at these three levels</a:t>
            </a:r>
            <a:r>
              <a:rPr lang="en-US" baseline="0" dirty="0" smtClean="0"/>
              <a:t> are</a:t>
            </a:r>
          </a:p>
          <a:p>
            <a:pPr lvl="1"/>
            <a:r>
              <a:rPr lang="en-US" dirty="0" smtClean="0"/>
              <a:t>CCNA</a:t>
            </a:r>
          </a:p>
          <a:p>
            <a:pPr lvl="1"/>
            <a:r>
              <a:rPr lang="en-US" dirty="0" smtClean="0"/>
              <a:t>CCNP</a:t>
            </a:r>
          </a:p>
          <a:p>
            <a:pPr lvl="1"/>
            <a:r>
              <a:rPr lang="en-US" dirty="0" smtClean="0"/>
              <a:t>CCIE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1800s with the 2 serial and 1 Ethernet</a:t>
            </a:r>
            <a:r>
              <a:rPr lang="en-US" baseline="0" dirty="0" smtClean="0"/>
              <a:t> interfaces</a:t>
            </a:r>
          </a:p>
          <a:p>
            <a:r>
              <a:rPr lang="en-US" baseline="0" dirty="0" smtClean="0"/>
              <a:t>or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2501s with the 2 serial and 1 Ethernet</a:t>
            </a:r>
            <a:r>
              <a:rPr lang="en-US" sz="3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interfaces</a:t>
            </a:r>
            <a:endParaRPr lang="en-US" sz="3200" dirty="0" smtClean="0"/>
          </a:p>
          <a:p>
            <a:r>
              <a:rPr lang="en-US" dirty="0" smtClean="0"/>
              <a:t>or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2600s with the 2 serial and 1 Ethernet</a:t>
            </a:r>
            <a:r>
              <a:rPr lang="en-US" sz="3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interfaces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 transceivers if the 2501s are used</a:t>
            </a:r>
          </a:p>
          <a:p>
            <a:r>
              <a:rPr lang="en-US" dirty="0" smtClean="0"/>
              <a:t>Two DCE to DTE cables for the specific serial interfaces</a:t>
            </a:r>
          </a:p>
          <a:p>
            <a:r>
              <a:rPr lang="en-US" dirty="0" smtClean="0"/>
              <a:t>Two power cables</a:t>
            </a:r>
          </a:p>
          <a:p>
            <a:r>
              <a:rPr lang="en-US" dirty="0" smtClean="0"/>
              <a:t>Two crossover cables</a:t>
            </a:r>
          </a:p>
          <a:p>
            <a:r>
              <a:rPr lang="en-US" dirty="0" smtClean="0"/>
              <a:t>One rollover cable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2950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2960</a:t>
            </a:r>
          </a:p>
          <a:p>
            <a:r>
              <a:rPr lang="en-US" dirty="0" smtClean="0"/>
              <a:t>With standard IOS image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Configuration</a:t>
            </a:r>
            <a:endParaRPr lang="en-US" dirty="0"/>
          </a:p>
        </p:txBody>
      </p:sp>
      <p:pic>
        <p:nvPicPr>
          <p:cNvPr id="6" name="Content Placeholder 5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3222" y="1442244"/>
            <a:ext cx="1906978" cy="45013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Places to Buy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eBay</a:t>
            </a:r>
          </a:p>
          <a:p>
            <a:r>
              <a:rPr lang="en-US" dirty="0" smtClean="0"/>
              <a:t>Craigslist</a:t>
            </a:r>
          </a:p>
          <a:p>
            <a:r>
              <a:rPr lang="en-US" dirty="0" smtClean="0"/>
              <a:t>www.cablesandkits.com</a:t>
            </a:r>
          </a:p>
          <a:p>
            <a:r>
              <a:rPr lang="en-US" dirty="0" smtClean="0"/>
              <a:t>www.ciscokits.com</a:t>
            </a:r>
          </a:p>
          <a:p>
            <a:r>
              <a:rPr lang="en-US" dirty="0" smtClean="0"/>
              <a:t>www.optimumdata.com</a:t>
            </a:r>
          </a:p>
          <a:p>
            <a:r>
              <a:rPr lang="en-US" dirty="0" smtClean="0"/>
              <a:t>www.horizondatacom.com</a:t>
            </a:r>
          </a:p>
          <a:p>
            <a:r>
              <a:rPr lang="en-US" dirty="0" smtClean="0"/>
              <a:t>www.usedrouter.com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a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There</a:t>
            </a:r>
            <a:r>
              <a:rPr lang="en-US" baseline="0" dirty="0" smtClean="0"/>
              <a:t> are several simulators</a:t>
            </a:r>
            <a:endParaRPr lang="en-US" dirty="0" smtClean="0"/>
          </a:p>
          <a:p>
            <a:pPr lvl="1"/>
            <a:r>
              <a:rPr lang="en-US" dirty="0" smtClean="0"/>
              <a:t>Packet Tracer</a:t>
            </a:r>
          </a:p>
          <a:p>
            <a:pPr lvl="1"/>
            <a:r>
              <a:rPr lang="en-US" dirty="0" smtClean="0"/>
              <a:t>Cisco Press Simulator</a:t>
            </a:r>
          </a:p>
          <a:p>
            <a:pPr lvl="1"/>
            <a:r>
              <a:rPr lang="en-US" dirty="0" smtClean="0"/>
              <a:t>RouterSim</a:t>
            </a:r>
          </a:p>
          <a:p>
            <a:pPr lvl="1"/>
            <a:r>
              <a:rPr lang="en-US" dirty="0" smtClean="0"/>
              <a:t>Boson</a:t>
            </a:r>
          </a:p>
          <a:p>
            <a:pPr lvl="1"/>
            <a:r>
              <a:rPr lang="en-US" dirty="0" err="1" smtClean="0"/>
              <a:t>Dynamips</a:t>
            </a:r>
            <a:r>
              <a:rPr lang="en-US" dirty="0" smtClean="0"/>
              <a:t> or the GNS3 GUI Front</a:t>
            </a:r>
            <a:r>
              <a:rPr lang="en-US" baseline="0" dirty="0" smtClean="0"/>
              <a:t> End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</a:t>
            </a:r>
            <a:r>
              <a:rPr lang="en-US" baseline="0" dirty="0" smtClean="0"/>
              <a:t> Cause You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time</a:t>
            </a:r>
          </a:p>
          <a:p>
            <a:r>
              <a:rPr lang="en-US" dirty="0" smtClean="0"/>
              <a:t>Lack of time</a:t>
            </a:r>
          </a:p>
          <a:p>
            <a:r>
              <a:rPr lang="en-US" dirty="0" smtClean="0"/>
              <a:t>Lack of time</a:t>
            </a:r>
          </a:p>
          <a:p>
            <a:r>
              <a:rPr lang="en-US" dirty="0" smtClean="0"/>
              <a:t>Lack of time</a:t>
            </a:r>
          </a:p>
          <a:p>
            <a:r>
              <a:rPr lang="en-US" dirty="0" smtClean="0"/>
              <a:t>Lack of time</a:t>
            </a:r>
          </a:p>
          <a:p>
            <a:r>
              <a:rPr lang="en-US" dirty="0" smtClean="0"/>
              <a:t>Lack of time</a:t>
            </a:r>
          </a:p>
          <a:p>
            <a:r>
              <a:rPr lang="en-US" dirty="0" smtClean="0"/>
              <a:t>Lack of time</a:t>
            </a:r>
          </a:p>
          <a:p>
            <a:r>
              <a:rPr lang="en-US" dirty="0" smtClean="0"/>
              <a:t>Lack of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Cause You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place to make notes before or during</a:t>
            </a:r>
            <a:r>
              <a:rPr lang="en-US" baseline="0" dirty="0" smtClean="0"/>
              <a:t> the test</a:t>
            </a:r>
          </a:p>
          <a:p>
            <a:r>
              <a:rPr lang="en-US" baseline="0" dirty="0" smtClean="0"/>
              <a:t>They will give you a dirty slate and a dull dry erase marker</a:t>
            </a:r>
          </a:p>
          <a:p>
            <a:r>
              <a:rPr lang="en-US" baseline="0" dirty="0" smtClean="0"/>
              <a:t>It writes too big</a:t>
            </a:r>
          </a:p>
          <a:p>
            <a:r>
              <a:rPr lang="en-US" baseline="0" dirty="0" smtClean="0"/>
              <a:t>The result is hard to read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Cause You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questions</a:t>
            </a:r>
          </a:p>
          <a:p>
            <a:r>
              <a:rPr lang="en-US" dirty="0" smtClean="0"/>
              <a:t>These are presented</a:t>
            </a:r>
            <a:r>
              <a:rPr lang="en-US" baseline="0" dirty="0" smtClean="0"/>
              <a:t> as a diagram with a scenario</a:t>
            </a:r>
          </a:p>
          <a:p>
            <a:r>
              <a:rPr lang="en-US" baseline="0" dirty="0" smtClean="0"/>
              <a:t>Questions are asked concerning these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Test So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lot of material</a:t>
            </a:r>
          </a:p>
          <a:p>
            <a:pPr lvl="1"/>
            <a:r>
              <a:rPr lang="en-US" sz="2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Odom’s prep books for example total over 1200 pages</a:t>
            </a:r>
          </a:p>
          <a:p>
            <a:pPr lvl="1"/>
            <a:r>
              <a:rPr lang="en-US" sz="2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authorized Cisco courses for CCNA take 10 days</a:t>
            </a:r>
          </a:p>
          <a:p>
            <a:pPr lvl="2"/>
            <a:r>
              <a: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 outside of class study time</a:t>
            </a:r>
          </a:p>
          <a:p>
            <a:pPr lvl="1"/>
            <a:r>
              <a:rPr lang="en-US" sz="2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the other exam courses take 5 days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Cisco has recently added a level at the beginning and one at the end</a:t>
            </a:r>
          </a:p>
          <a:p>
            <a:pPr lvl="1"/>
            <a:r>
              <a:rPr lang="en-US" dirty="0" smtClean="0"/>
              <a:t>Entry</a:t>
            </a:r>
          </a:p>
          <a:p>
            <a:pPr lvl="1"/>
            <a:r>
              <a:rPr lang="en-US" dirty="0" smtClean="0"/>
              <a:t>Architect</a:t>
            </a:r>
          </a:p>
          <a:p>
            <a:pPr lvl="0"/>
            <a:r>
              <a:rPr lang="en-US" dirty="0" smtClean="0"/>
              <a:t>Cisco has also recently added specialist</a:t>
            </a:r>
            <a:r>
              <a:rPr lang="en-US" baseline="0" dirty="0" smtClean="0"/>
              <a:t> certifications at each level</a:t>
            </a:r>
          </a:p>
          <a:p>
            <a:pPr lvl="0"/>
            <a:r>
              <a:rPr lang="en-US" baseline="0" dirty="0" smtClean="0"/>
              <a:t>Such as</a:t>
            </a:r>
          </a:p>
          <a:p>
            <a:pPr lvl="1"/>
            <a:r>
              <a:rPr lang="en-US" dirty="0" smtClean="0"/>
              <a:t>CCNA – Security</a:t>
            </a:r>
          </a:p>
          <a:p>
            <a:pPr lvl="0"/>
            <a:r>
              <a:rPr lang="en-US" dirty="0" smtClean="0"/>
              <a:t>Here are</a:t>
            </a:r>
            <a:r>
              <a:rPr lang="en-US" baseline="0" dirty="0" smtClean="0"/>
              <a:t> all of them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Test So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forget some of the early stuff by the time you finish the preparation for the test as going through the typical preparation sequence will take about 10 hours a week for 3 or 4 months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Test So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form</a:t>
            </a:r>
            <a:r>
              <a:rPr lang="en-US" baseline="0" dirty="0" smtClean="0"/>
              <a:t> of the questions</a:t>
            </a:r>
          </a:p>
          <a:p>
            <a:pPr lvl="1"/>
            <a:r>
              <a:rPr lang="en-US" sz="2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 questions use a simulator</a:t>
            </a:r>
          </a:p>
          <a:p>
            <a:pPr lvl="2"/>
            <a:r>
              <a: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questions begin with either an incorrect or incomplete configuration</a:t>
            </a:r>
          </a:p>
          <a:p>
            <a:pPr lvl="2"/>
            <a:r>
              <a: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need to figure out what is wrong then fix it</a:t>
            </a:r>
          </a:p>
          <a:p>
            <a:pPr lvl="2"/>
            <a:r>
              <a: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requires you to know all CCNA level configuration commands</a:t>
            </a:r>
          </a:p>
          <a:p>
            <a:pPr lvl="2"/>
            <a:r>
              <a: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be able to recognize the problem by using show commands and so forth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Test So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Simlets</a:t>
            </a:r>
          </a:p>
          <a:p>
            <a:pPr lvl="2"/>
            <a:r>
              <a:rPr lang="en-US" sz="2400" dirty="0" smtClean="0"/>
              <a:t>This</a:t>
            </a:r>
            <a:r>
              <a:rPr lang="en-US" sz="2400" baseline="0" dirty="0" smtClean="0"/>
              <a:t> is s</a:t>
            </a:r>
            <a:r>
              <a:rPr lang="en-US" sz="2400" dirty="0" smtClean="0"/>
              <a:t>everal multiple choice questions about</a:t>
            </a:r>
            <a:r>
              <a:rPr lang="en-US" sz="2400" baseline="0" dirty="0" smtClean="0"/>
              <a:t> a simulation</a:t>
            </a:r>
          </a:p>
          <a:p>
            <a:pPr lvl="1"/>
            <a:r>
              <a:rPr lang="en-US" dirty="0" smtClean="0"/>
              <a:t>Teslets</a:t>
            </a:r>
          </a:p>
          <a:p>
            <a:pPr lvl="2"/>
            <a:r>
              <a:rPr lang="en-US" dirty="0" smtClean="0"/>
              <a:t>These are questions with a central scenario but several questions on each one</a:t>
            </a:r>
          </a:p>
          <a:p>
            <a:pPr lvl="1"/>
            <a:r>
              <a:rPr lang="en-US" dirty="0" smtClean="0"/>
              <a:t>Application</a:t>
            </a:r>
          </a:p>
          <a:p>
            <a:pPr lvl="2"/>
            <a:r>
              <a:rPr lang="en-US" dirty="0" smtClean="0"/>
              <a:t>This is a more detailed scenario</a:t>
            </a:r>
            <a:r>
              <a:rPr lang="en-US" baseline="0" dirty="0" smtClean="0"/>
              <a:t> than the testlet that requires higher level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Test So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Subnetting</a:t>
            </a:r>
          </a:p>
          <a:p>
            <a:pPr lvl="2"/>
            <a:r>
              <a:rPr lang="en-US" smtClean="0"/>
              <a:t>Must be done quickly and accurately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So what should you do</a:t>
            </a:r>
          </a:p>
          <a:p>
            <a:pPr lvl="1"/>
            <a:r>
              <a:rPr lang="en-US" dirty="0" smtClean="0"/>
              <a:t>Quit eating</a:t>
            </a:r>
          </a:p>
          <a:p>
            <a:pPr lvl="1"/>
            <a:r>
              <a:rPr lang="en-US" dirty="0" smtClean="0"/>
              <a:t>Quit sleeping</a:t>
            </a:r>
          </a:p>
          <a:p>
            <a:pPr lvl="1"/>
            <a:r>
              <a:rPr lang="en-US" dirty="0" smtClean="0"/>
              <a:t>Quit work</a:t>
            </a:r>
          </a:p>
          <a:p>
            <a:pPr lvl="1"/>
            <a:r>
              <a:rPr lang="en-US" dirty="0" smtClean="0"/>
              <a:t>Quit</a:t>
            </a:r>
            <a:r>
              <a:rPr lang="en-US" baseline="0" dirty="0" smtClean="0"/>
              <a:t> school</a:t>
            </a:r>
          </a:p>
          <a:p>
            <a:pPr lvl="1"/>
            <a:r>
              <a:rPr lang="en-US" baseline="0" dirty="0" smtClean="0"/>
              <a:t>Or decide you love this stuff more than anything else in the world</a:t>
            </a:r>
          </a:p>
          <a:p>
            <a:pPr lvl="1"/>
            <a:r>
              <a:rPr lang="en-US" baseline="0" dirty="0" smtClean="0"/>
              <a:t>Because you will make time for what you really want to do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118" t="30208" r="15882" b="20833"/>
          <a:stretch>
            <a:fillRect/>
          </a:stretch>
        </p:blipFill>
        <p:spPr bwMode="auto">
          <a:xfrm>
            <a:off x="525780" y="1600200"/>
            <a:ext cx="8161020" cy="322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CCNA test can be taken as two or one</a:t>
            </a:r>
            <a:r>
              <a:rPr lang="en-US" baseline="0" dirty="0" smtClean="0"/>
              <a:t> test</a:t>
            </a:r>
          </a:p>
          <a:p>
            <a:pPr rtl="0" eaLnBrk="0" fontAlgn="base" hangingPunct="0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two</a:t>
            </a:r>
            <a:r>
              <a:rPr lang="en-US" sz="3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tests</a:t>
            </a:r>
            <a:endParaRPr lang="en-US" sz="3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 eaLnBrk="0" fontAlgn="base" hangingPunct="0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ICND1 640-822 exam</a:t>
            </a:r>
            <a:endParaRPr lang="en-US" sz="2800" dirty="0" smtClean="0"/>
          </a:p>
          <a:p>
            <a:pPr lvl="1" rtl="0" eaLnBrk="0" fontAlgn="base" hangingPunct="0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ICND2 640-816 exam</a:t>
            </a:r>
            <a:endParaRPr lang="en-US" dirty="0" smtClean="0"/>
          </a:p>
          <a:p>
            <a:pPr rtl="0" eaLnBrk="0" fontAlgn="base" hangingPunct="0"/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one test  </a:t>
            </a:r>
            <a:endParaRPr lang="en-US" b="0" dirty="0" smtClean="0"/>
          </a:p>
          <a:p>
            <a:pPr lvl="1" rtl="0" eaLnBrk="0" fontAlgn="base" hangingPunct="0"/>
            <a:r>
              <a:rPr lang="en-US" sz="2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CCNA 640-802 exam</a:t>
            </a:r>
            <a:endParaRPr lang="en-US" b="0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Interconnecting Cisco Networking Devices Part 1 ICND1- 640-822 covers</a:t>
            </a:r>
            <a:endParaRPr lang="en-US" b="0" dirty="0" smtClean="0"/>
          </a:p>
          <a:p>
            <a:pPr lvl="1" rtl="0" eaLnBrk="0" fontAlgn="base" hangingPunct="0"/>
            <a:r>
              <a:rPr lang="en-US" sz="2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 Networks</a:t>
            </a:r>
            <a:endParaRPr lang="en-US" b="0" dirty="0" smtClean="0"/>
          </a:p>
          <a:p>
            <a:pPr lvl="1" rtl="0" eaLnBrk="0" fontAlgn="base" hangingPunct="0"/>
            <a:r>
              <a:rPr lang="en-US" sz="2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Connected Networks</a:t>
            </a:r>
            <a:endParaRPr lang="en-US" b="0" dirty="0" smtClean="0"/>
          </a:p>
          <a:p>
            <a:pPr lvl="1" rtl="0" eaLnBrk="0" fontAlgn="base" hangingPunct="0"/>
            <a:r>
              <a:rPr lang="en-US" sz="2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Cisco IOS Devices</a:t>
            </a:r>
          </a:p>
          <a:p>
            <a:pPr lvl="1" rtl="0" eaLnBrk="0" fontAlgn="base" hangingPunct="0"/>
            <a:r>
              <a:rPr lang="en-US" sz="2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Interconnecting Cisco Networking Devices Part 2 ICND2- 640-816 covers</a:t>
            </a:r>
            <a:endParaRPr lang="en-US" b="0" dirty="0" smtClean="0"/>
          </a:p>
          <a:p>
            <a:pPr lvl="1" rtl="0" eaLnBrk="0" fontAlgn="base" hangingPunct="0"/>
            <a:r>
              <a:rPr lang="en-US" sz="2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Complex Networks</a:t>
            </a:r>
            <a:endParaRPr lang="en-US" b="0" dirty="0" smtClean="0"/>
          </a:p>
          <a:p>
            <a:pPr lvl="1" rtl="0" eaLnBrk="0" fontAlgn="base" hangingPunct="0"/>
            <a:r>
              <a:rPr lang="en-US" sz="2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LANs and VLANs</a:t>
            </a:r>
            <a:endParaRPr lang="en-US" b="0" dirty="0" smtClean="0"/>
          </a:p>
          <a:p>
            <a:pPr lvl="1" rtl="0" eaLnBrk="0" fontAlgn="base" hangingPunct="0"/>
            <a:r>
              <a:rPr lang="en-US" sz="2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Routing</a:t>
            </a:r>
            <a:endParaRPr lang="en-US" b="0" dirty="0" smtClean="0"/>
          </a:p>
          <a:p>
            <a:pPr lvl="1" rtl="0" eaLnBrk="0" fontAlgn="base" hangingPunct="0"/>
            <a:r>
              <a:rPr lang="en-US" sz="2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Lists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latinLnBrk="0" hangingPunct="0"/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ICND1 640-822</a:t>
            </a:r>
            <a:endParaRPr lang="en-US" sz="3200" b="0" i="0" u="none" strike="noStrik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 eaLnBrk="0" fontAlgn="base" latinLnBrk="0" hangingPunct="0"/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 min</a:t>
            </a:r>
          </a:p>
          <a:p>
            <a:pPr lvl="1" rtl="0" eaLnBrk="0" fontAlgn="base" latinLnBrk="0" hangingPunct="0"/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$125</a:t>
            </a:r>
            <a:endParaRPr lang="en-US" sz="2800" b="0" i="0" u="none" strike="noStrik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ICND2 640-816</a:t>
            </a:r>
            <a:endParaRPr lang="en-US" sz="3200" b="0" i="0" u="none" strike="noStrik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 eaLnBrk="0" fontAlgn="base" latinLnBrk="0" hangingPunct="0"/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 min</a:t>
            </a:r>
          </a:p>
          <a:p>
            <a:pPr lvl="1" rtl="0" eaLnBrk="0" fontAlgn="base" latinLnBrk="0" hangingPunct="0"/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$125</a:t>
            </a:r>
            <a:endParaRPr lang="en-US" sz="2800" b="0" i="0" u="none" strike="noStrik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CCNA 640-802</a:t>
            </a:r>
            <a:endParaRPr lang="en-US" sz="3200" b="0" i="0" u="none" strike="noStrik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 eaLnBrk="0" fontAlgn="base" latinLnBrk="0" hangingPunct="0"/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 min</a:t>
            </a:r>
          </a:p>
          <a:p>
            <a:pPr lvl="1" rtl="0" eaLnBrk="0" fontAlgn="base" latinLnBrk="0" hangingPunct="0"/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$150</a:t>
            </a:r>
            <a:endParaRPr lang="en-US" sz="2800" b="0" i="0" u="none" strike="noStrik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7D0-9122-4377-A991-21EFCD1814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4421</TotalTime>
  <Words>1387</Words>
  <Application>Microsoft Office PowerPoint</Application>
  <PresentationFormat>On-screen Show (4:3)</PresentationFormat>
  <Paragraphs>299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CiscoAcademy</vt:lpstr>
      <vt:lpstr>How To Pass the CCNA Test Last Update 2010.04.13 1.0.0</vt:lpstr>
      <vt:lpstr>Cisco Certifications</vt:lpstr>
      <vt:lpstr>Cisco Certifications</vt:lpstr>
      <vt:lpstr>Cisco Certifications</vt:lpstr>
      <vt:lpstr>Cisco Certifications</vt:lpstr>
      <vt:lpstr>CCNA</vt:lpstr>
      <vt:lpstr>CCNA</vt:lpstr>
      <vt:lpstr>CCNA</vt:lpstr>
      <vt:lpstr>CCNA</vt:lpstr>
      <vt:lpstr>CCNA</vt:lpstr>
      <vt:lpstr>CCNA 2007 Changes</vt:lpstr>
      <vt:lpstr>CCNA</vt:lpstr>
      <vt:lpstr>CCNP</vt:lpstr>
      <vt:lpstr>CCNP</vt:lpstr>
      <vt:lpstr>CCIE</vt:lpstr>
      <vt:lpstr>Self Study</vt:lpstr>
      <vt:lpstr>Boot Camp</vt:lpstr>
      <vt:lpstr>College Courses</vt:lpstr>
      <vt:lpstr>On the Job Experience</vt:lpstr>
      <vt:lpstr>Web Sites</vt:lpstr>
      <vt:lpstr>Books</vt:lpstr>
      <vt:lpstr>Lammle</vt:lpstr>
      <vt:lpstr>Lammle</vt:lpstr>
      <vt:lpstr>Odom</vt:lpstr>
      <vt:lpstr>Odom</vt:lpstr>
      <vt:lpstr>Deal</vt:lpstr>
      <vt:lpstr>Deal</vt:lpstr>
      <vt:lpstr>Renting Time on Equipment</vt:lpstr>
      <vt:lpstr>Buying Equipment</vt:lpstr>
      <vt:lpstr>Routers</vt:lpstr>
      <vt:lpstr>Routers</vt:lpstr>
      <vt:lpstr>Switch</vt:lpstr>
      <vt:lpstr>Sample Configuration</vt:lpstr>
      <vt:lpstr>Places to Buy From</vt:lpstr>
      <vt:lpstr>Using a Simulator</vt:lpstr>
      <vt:lpstr>What Will Cause You Problems</vt:lpstr>
      <vt:lpstr>What Will Cause You Problems</vt:lpstr>
      <vt:lpstr>What Will Cause You Problems</vt:lpstr>
      <vt:lpstr>Why is the Test So Hard</vt:lpstr>
      <vt:lpstr>Why is the Test So Hard</vt:lpstr>
      <vt:lpstr>Why is the Test So Hard</vt:lpstr>
      <vt:lpstr>Why is the Test So Hard</vt:lpstr>
      <vt:lpstr>Why is the Test So Hard</vt:lpstr>
      <vt:lpstr>Summary</vt:lpstr>
    </vt:vector>
  </TitlesOfParts>
  <Company>FCCJ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 Channel Usage Tool</dc:title>
  <dc:creator>Kenneth M. Chipps Ph.D.</dc:creator>
  <cp:lastModifiedBy>Kenneth M. Chipps Ph.D.</cp:lastModifiedBy>
  <cp:revision>254</cp:revision>
  <dcterms:created xsi:type="dcterms:W3CDTF">2003-11-16T18:04:42Z</dcterms:created>
  <dcterms:modified xsi:type="dcterms:W3CDTF">2012-10-11T03:26:49Z</dcterms:modified>
</cp:coreProperties>
</file>