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2"/>
  </p:notesMasterIdLst>
  <p:handoutMasterIdLst>
    <p:handoutMasterId r:id="rId43"/>
  </p:handoutMasterIdLst>
  <p:sldIdLst>
    <p:sldId id="328" r:id="rId2"/>
    <p:sldId id="403" r:id="rId3"/>
    <p:sldId id="391" r:id="rId4"/>
    <p:sldId id="429" r:id="rId5"/>
    <p:sldId id="392" r:id="rId6"/>
    <p:sldId id="396" r:id="rId7"/>
    <p:sldId id="431" r:id="rId8"/>
    <p:sldId id="437" r:id="rId9"/>
    <p:sldId id="432" r:id="rId10"/>
    <p:sldId id="433" r:id="rId11"/>
    <p:sldId id="434" r:id="rId12"/>
    <p:sldId id="435" r:id="rId13"/>
    <p:sldId id="436" r:id="rId14"/>
    <p:sldId id="393" r:id="rId15"/>
    <p:sldId id="394" r:id="rId16"/>
    <p:sldId id="395" r:id="rId17"/>
    <p:sldId id="375" r:id="rId18"/>
    <p:sldId id="379" r:id="rId19"/>
    <p:sldId id="380" r:id="rId20"/>
    <p:sldId id="381" r:id="rId21"/>
    <p:sldId id="383" r:id="rId22"/>
    <p:sldId id="382" r:id="rId23"/>
    <p:sldId id="413" r:id="rId24"/>
    <p:sldId id="414" r:id="rId25"/>
    <p:sldId id="415" r:id="rId26"/>
    <p:sldId id="416" r:id="rId27"/>
    <p:sldId id="421" r:id="rId28"/>
    <p:sldId id="422" r:id="rId29"/>
    <p:sldId id="423" r:id="rId30"/>
    <p:sldId id="424" r:id="rId31"/>
    <p:sldId id="425" r:id="rId32"/>
    <p:sldId id="426" r:id="rId33"/>
    <p:sldId id="418" r:id="rId34"/>
    <p:sldId id="384" r:id="rId35"/>
    <p:sldId id="385" r:id="rId36"/>
    <p:sldId id="377" r:id="rId37"/>
    <p:sldId id="387" r:id="rId38"/>
    <p:sldId id="388" r:id="rId39"/>
    <p:sldId id="389" r:id="rId40"/>
    <p:sldId id="38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78" autoAdjust="0"/>
    <p:restoredTop sz="86354" autoAdjust="0"/>
  </p:normalViewPr>
  <p:slideViewPr>
    <p:cSldViewPr>
      <p:cViewPr varScale="1">
        <p:scale>
          <a:sx n="58" d="100"/>
          <a:sy n="58" d="100"/>
        </p:scale>
        <p:origin x="-270" y="-84"/>
      </p:cViewPr>
      <p:guideLst>
        <p:guide orient="horz" pos="120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49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49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5B4B739-20CC-4368-B447-96952C833556}" type="slidenum">
              <a:rPr lang="en-US"/>
              <a:pPr>
                <a:defRPr/>
              </a:pPr>
              <a:t>‹#›</a:t>
            </a:fld>
            <a:endParaRPr lang="en-US" dirty="0"/>
          </a:p>
        </p:txBody>
      </p:sp>
    </p:spTree>
    <p:extLst>
      <p:ext uri="{BB962C8B-B14F-4D97-AF65-F5344CB8AC3E}">
        <p14:creationId xmlns:p14="http://schemas.microsoft.com/office/powerpoint/2010/main" val="4187089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48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522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8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8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48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61D0B5-837F-4A5B-9F3A-EDF79B10C5E2}" type="slidenum">
              <a:rPr lang="en-US"/>
              <a:pPr>
                <a:defRPr/>
              </a:pPr>
              <a:t>‹#›</a:t>
            </a:fld>
            <a:endParaRPr lang="en-US" dirty="0"/>
          </a:p>
        </p:txBody>
      </p:sp>
    </p:spTree>
    <p:extLst>
      <p:ext uri="{BB962C8B-B14F-4D97-AF65-F5344CB8AC3E}">
        <p14:creationId xmlns:p14="http://schemas.microsoft.com/office/powerpoint/2010/main" val="3294376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590800" y="6245225"/>
            <a:ext cx="3886200" cy="476250"/>
          </a:xfrm>
        </p:spPr>
        <p:txBody>
          <a:bodyPr/>
          <a:lstStyle>
            <a:lvl1pPr>
              <a:defRPr sz="1400"/>
            </a:lvl1pPr>
          </a:lstStyle>
          <a:p>
            <a:pPr>
              <a:defRPr/>
            </a:pPr>
            <a:r>
              <a:rPr lang="en-US" dirty="0" smtClean="0"/>
              <a:t>Copyright 2010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F9137845-8947-474C-B3CE-2257164BE08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073B1CF-F993-4DBD-9ECB-E819C41F1AC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597EA3C-6D49-45AA-815B-9CE8216F484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BFC28AE-F3DE-44FC-A7F4-D2CFB11B7F45}"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737BA54-39E7-4674-85D0-91F41B5BA87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15357D0-9122-4377-A991-21EFCD18149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5C61441-7EB8-4856-95F4-CEE66D37F21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28AC9AB-D0E5-4034-A007-8BDD2BB5E51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49E3764-E052-47A4-8DC5-D0B14643A2D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ED41B49-CCE7-49A1-8B31-EA25AD2921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3FF18A7-576B-4D9C-B362-0926BF8C4A3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9299C7-8939-4865-8780-F431F3FA2DD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2010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16F1411-2821-4456-9690-E5B33D67264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7525"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dirty="0" smtClean="0"/>
              <a:t>Copyright 2010 Kenneth M. Chipps Ph.D. www.chipps.com</a:t>
            </a:r>
            <a:endParaRPr lang="en-US" dirty="0"/>
          </a:p>
        </p:txBody>
      </p:sp>
      <p:sp>
        <p:nvSpPr>
          <p:cNvPr id="107526"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D1DC64-AB10-4DDB-8DB3-A6B5FE6233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0"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590800" y="6245225"/>
            <a:ext cx="3962400" cy="476250"/>
          </a:xfrm>
          <a:noFill/>
        </p:spPr>
        <p:txBody>
          <a:bodyPr/>
          <a:lstStyle/>
          <a:p>
            <a:r>
              <a:rPr lang="en-US" dirty="0" smtClean="0"/>
              <a:t>Copyright 2010 Kenneth M. Chipps Ph.D. www.chipps.com</a:t>
            </a:r>
          </a:p>
        </p:txBody>
      </p:sp>
      <p:sp>
        <p:nvSpPr>
          <p:cNvPr id="3075" name="Rectangle 2"/>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marL="342900" indent="-342900" algn="ctr">
              <a:spcBef>
                <a:spcPct val="20000"/>
              </a:spcBef>
            </a:pPr>
            <a:endParaRPr lang="en-US" altLang="en-US" sz="3200" dirty="0"/>
          </a:p>
        </p:txBody>
      </p:sp>
      <p:sp>
        <p:nvSpPr>
          <p:cNvPr id="3076" name="Rectangle 3"/>
          <p:cNvSpPr>
            <a:spLocks noGrp="1" noChangeArrowheads="1"/>
          </p:cNvSpPr>
          <p:nvPr>
            <p:ph type="ctrTitle"/>
          </p:nvPr>
        </p:nvSpPr>
        <p:spPr/>
        <p:txBody>
          <a:bodyPr/>
          <a:lstStyle/>
          <a:p>
            <a:pPr eaLnBrk="1" hangingPunct="1"/>
            <a:r>
              <a:rPr lang="en-US" altLang="en-US" dirty="0" smtClean="0"/>
              <a:t>What</a:t>
            </a:r>
            <a:r>
              <a:rPr lang="en-US" altLang="en-US" baseline="0" dirty="0" smtClean="0"/>
              <a:t> is the Difference</a:t>
            </a:r>
            <a:br>
              <a:rPr lang="en-US" altLang="en-US" baseline="0" dirty="0" smtClean="0"/>
            </a:br>
            <a:r>
              <a:rPr lang="en-US" altLang="en-US" baseline="0" dirty="0" smtClean="0"/>
              <a:t>Between</a:t>
            </a:r>
            <a:br>
              <a:rPr lang="en-US" altLang="en-US" baseline="0" dirty="0" smtClean="0"/>
            </a:br>
            <a:r>
              <a:rPr lang="en-US" altLang="en-US" baseline="0" dirty="0" smtClean="0"/>
              <a:t>Training and Education</a:t>
            </a:r>
            <a:r>
              <a:rPr lang="en-US" altLang="en-US" dirty="0" smtClean="0"/>
              <a:t/>
            </a:r>
            <a:br>
              <a:rPr lang="en-US" altLang="en-US" dirty="0" smtClean="0"/>
            </a:br>
            <a:r>
              <a:rPr lang="en-US" sz="2400" dirty="0" smtClean="0"/>
              <a:t>Last </a:t>
            </a:r>
            <a:r>
              <a:rPr lang="en-US" sz="2400" smtClean="0"/>
              <a:t>Update </a:t>
            </a:r>
            <a:r>
              <a:rPr lang="en-US" sz="2400" smtClean="0"/>
              <a:t>2011.01.12</a:t>
            </a:r>
            <a:r>
              <a:rPr lang="en-US" sz="2400" smtClean="0"/>
              <a:t/>
            </a:r>
            <a:br>
              <a:rPr lang="en-US" sz="2400" smtClean="0"/>
            </a:br>
            <a:r>
              <a:rPr lang="en-US" sz="2400" smtClean="0"/>
              <a:t>1.1.0</a:t>
            </a:r>
            <a:endParaRPr lang="en-US" sz="2400" dirty="0" smtClean="0"/>
          </a:p>
        </p:txBody>
      </p:sp>
      <p:sp>
        <p:nvSpPr>
          <p:cNvPr id="3077" name="Slide Number Placeholder 5"/>
          <p:cNvSpPr>
            <a:spLocks noGrp="1"/>
          </p:cNvSpPr>
          <p:nvPr>
            <p:ph type="sldNum" sz="quarter" idx="12"/>
          </p:nvPr>
        </p:nvSpPr>
        <p:spPr>
          <a:noFill/>
        </p:spPr>
        <p:txBody>
          <a:bodyPr/>
          <a:lstStyle/>
          <a:p>
            <a:fld id="{0B586EEC-B8C9-4F41-B2BE-BEFE24B5A7D2}" type="slidenum">
              <a:rPr lang="en-US" smtClean="0"/>
              <a:pPr/>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t>Why All Three</a:t>
            </a:r>
          </a:p>
        </p:txBody>
      </p:sp>
      <p:sp>
        <p:nvSpPr>
          <p:cNvPr id="33795" name="Rectangle 3"/>
          <p:cNvSpPr>
            <a:spLocks noGrp="1" noChangeArrowheads="1"/>
          </p:cNvSpPr>
          <p:nvPr>
            <p:ph idx="1"/>
          </p:nvPr>
        </p:nvSpPr>
        <p:spPr/>
        <p:txBody>
          <a:bodyPr/>
          <a:lstStyle/>
          <a:p>
            <a:r>
              <a:rPr lang="en-US" dirty="0" smtClean="0"/>
              <a:t>Education</a:t>
            </a:r>
          </a:p>
          <a:p>
            <a:pPr lvl="1"/>
            <a:r>
              <a:rPr lang="en-US" dirty="0" smtClean="0"/>
              <a:t>Education gives you understanding, so that when the basic familiarity gained through certification is not enough or past experience lets you down, you can figure it out for yourself</a:t>
            </a:r>
          </a:p>
          <a:p>
            <a:pPr lvl="1"/>
            <a:r>
              <a:rPr lang="en-US" dirty="0" smtClean="0"/>
              <a:t>Because you understand how it works</a:t>
            </a:r>
          </a:p>
        </p:txBody>
      </p:sp>
      <p:sp>
        <p:nvSpPr>
          <p:cNvPr id="33796"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33797" name="Slide Number Placeholder 5"/>
          <p:cNvSpPr>
            <a:spLocks noGrp="1"/>
          </p:cNvSpPr>
          <p:nvPr>
            <p:ph type="sldNum" sz="quarter" idx="12"/>
          </p:nvPr>
        </p:nvSpPr>
        <p:spPr>
          <a:noFill/>
        </p:spPr>
        <p:txBody>
          <a:bodyPr/>
          <a:lstStyle/>
          <a:p>
            <a:fld id="{FE3D7713-7D4F-4229-9046-19EBD31C85E5}"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smtClean="0"/>
              <a:t>Why All Three</a:t>
            </a:r>
          </a:p>
        </p:txBody>
      </p:sp>
      <p:sp>
        <p:nvSpPr>
          <p:cNvPr id="34819" name="Rectangle 3"/>
          <p:cNvSpPr>
            <a:spLocks noGrp="1" noChangeArrowheads="1"/>
          </p:cNvSpPr>
          <p:nvPr>
            <p:ph idx="1"/>
          </p:nvPr>
        </p:nvSpPr>
        <p:spPr/>
        <p:txBody>
          <a:bodyPr/>
          <a:lstStyle/>
          <a:p>
            <a:pPr>
              <a:lnSpc>
                <a:spcPct val="90000"/>
              </a:lnSpc>
            </a:pPr>
            <a:r>
              <a:rPr lang="en-US" dirty="0" smtClean="0"/>
              <a:t>Where the person that is certified will know how to do something</a:t>
            </a:r>
          </a:p>
          <a:p>
            <a:pPr>
              <a:lnSpc>
                <a:spcPct val="90000"/>
              </a:lnSpc>
            </a:pPr>
            <a:r>
              <a:rPr lang="en-US" dirty="0" smtClean="0"/>
              <a:t>The person who has experience may know two ways to do something</a:t>
            </a:r>
          </a:p>
          <a:p>
            <a:pPr>
              <a:lnSpc>
                <a:spcPct val="90000"/>
              </a:lnSpc>
            </a:pPr>
            <a:r>
              <a:rPr lang="en-US" dirty="0" smtClean="0"/>
              <a:t>The person with education will know the why about the something</a:t>
            </a:r>
          </a:p>
        </p:txBody>
      </p:sp>
      <p:sp>
        <p:nvSpPr>
          <p:cNvPr id="34820"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34821" name="Slide Number Placeholder 5"/>
          <p:cNvSpPr>
            <a:spLocks noGrp="1"/>
          </p:cNvSpPr>
          <p:nvPr>
            <p:ph type="sldNum" sz="quarter" idx="12"/>
          </p:nvPr>
        </p:nvSpPr>
        <p:spPr>
          <a:noFill/>
        </p:spPr>
        <p:txBody>
          <a:bodyPr/>
          <a:lstStyle/>
          <a:p>
            <a:fld id="{2EAC66AA-999F-4D0F-80DD-490C8FFA3541}"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Why All Three</a:t>
            </a:r>
          </a:p>
        </p:txBody>
      </p:sp>
      <p:sp>
        <p:nvSpPr>
          <p:cNvPr id="35843" name="Rectangle 3"/>
          <p:cNvSpPr>
            <a:spLocks noGrp="1" noChangeArrowheads="1"/>
          </p:cNvSpPr>
          <p:nvPr>
            <p:ph idx="1"/>
          </p:nvPr>
        </p:nvSpPr>
        <p:spPr/>
        <p:txBody>
          <a:bodyPr/>
          <a:lstStyle/>
          <a:p>
            <a:pPr>
              <a:lnSpc>
                <a:spcPct val="90000"/>
              </a:lnSpc>
            </a:pPr>
            <a:r>
              <a:rPr lang="en-US" dirty="0" smtClean="0"/>
              <a:t>This why, this knowing how it works, will allow the person with the degree to get back on track when the one way the certified person learned for the test does not work, and neither do the two ways the person with experience knows</a:t>
            </a:r>
          </a:p>
          <a:p>
            <a:r>
              <a:rPr lang="en-US" dirty="0" smtClean="0"/>
              <a:t>The person who knows how it works, can make it work</a:t>
            </a:r>
          </a:p>
          <a:p>
            <a:r>
              <a:rPr lang="en-US" dirty="0" smtClean="0"/>
              <a:t>So of the three, all are important</a:t>
            </a:r>
          </a:p>
        </p:txBody>
      </p:sp>
      <p:sp>
        <p:nvSpPr>
          <p:cNvPr id="35844"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35845" name="Slide Number Placeholder 5"/>
          <p:cNvSpPr>
            <a:spLocks noGrp="1"/>
          </p:cNvSpPr>
          <p:nvPr>
            <p:ph type="sldNum" sz="quarter" idx="12"/>
          </p:nvPr>
        </p:nvSpPr>
        <p:spPr>
          <a:noFill/>
        </p:spPr>
        <p:txBody>
          <a:bodyPr/>
          <a:lstStyle/>
          <a:p>
            <a:fld id="{F4DF059F-14BB-4DF3-AEB3-43A27BEB6065}" type="slidenum">
              <a:rPr lang="en-US"/>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Why All There</a:t>
            </a:r>
          </a:p>
        </p:txBody>
      </p:sp>
      <p:sp>
        <p:nvSpPr>
          <p:cNvPr id="36867" name="Content Placeholder 2"/>
          <p:cNvSpPr>
            <a:spLocks noGrp="1"/>
          </p:cNvSpPr>
          <p:nvPr>
            <p:ph idx="1"/>
          </p:nvPr>
        </p:nvSpPr>
        <p:spPr/>
        <p:txBody>
          <a:bodyPr/>
          <a:lstStyle/>
          <a:p>
            <a:r>
              <a:rPr lang="en-US" dirty="0" smtClean="0"/>
              <a:t>But education in the field is the major element in my view</a:t>
            </a:r>
          </a:p>
          <a:p>
            <a:r>
              <a:rPr lang="en-US" dirty="0" smtClean="0"/>
              <a:t>You need to know the why, not just the how</a:t>
            </a:r>
          </a:p>
        </p:txBody>
      </p:sp>
      <p:sp>
        <p:nvSpPr>
          <p:cNvPr id="36868" name="Footer Placeholder 3"/>
          <p:cNvSpPr>
            <a:spLocks noGrp="1"/>
          </p:cNvSpPr>
          <p:nvPr>
            <p:ph type="ftr" sz="quarter" idx="11"/>
          </p:nvPr>
        </p:nvSpPr>
        <p:spPr>
          <a:noFill/>
        </p:spPr>
        <p:txBody>
          <a:bodyPr/>
          <a:lstStyle/>
          <a:p>
            <a:r>
              <a:rPr lang="en-US" smtClean="0"/>
              <a:t>Copyright 2000-2010 Kenneth M. Chipps Ph.D. www.chipps.com</a:t>
            </a:r>
            <a:endParaRPr lang="en-US"/>
          </a:p>
        </p:txBody>
      </p:sp>
      <p:sp>
        <p:nvSpPr>
          <p:cNvPr id="36869" name="Slide Number Placeholder 4"/>
          <p:cNvSpPr>
            <a:spLocks noGrp="1"/>
          </p:cNvSpPr>
          <p:nvPr>
            <p:ph type="sldNum" sz="quarter" idx="12"/>
          </p:nvPr>
        </p:nvSpPr>
        <p:spPr>
          <a:noFill/>
        </p:spPr>
        <p:txBody>
          <a:bodyPr/>
          <a:lstStyle/>
          <a:p>
            <a:fld id="{DEF5CEB4-B4B7-44EC-87AE-1DFBCEED9A36}" type="slidenum">
              <a:rPr lang="en-US"/>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r>
              <a:rPr lang="en-US" baseline="0" dirty="0" smtClean="0"/>
              <a:t> v Education</a:t>
            </a:r>
            <a:endParaRPr lang="en-US" dirty="0"/>
          </a:p>
        </p:txBody>
      </p:sp>
      <p:sp>
        <p:nvSpPr>
          <p:cNvPr id="3" name="Content Placeholder 2"/>
          <p:cNvSpPr>
            <a:spLocks noGrp="1"/>
          </p:cNvSpPr>
          <p:nvPr>
            <p:ph idx="1"/>
          </p:nvPr>
        </p:nvSpPr>
        <p:spPr/>
        <p:txBody>
          <a:bodyPr/>
          <a:lstStyle/>
          <a:p>
            <a:r>
              <a:rPr lang="en-US" dirty="0" smtClean="0"/>
              <a:t>What is an example of a training organization</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Knowledge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15</a:t>
            </a:fld>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579120" y="1600200"/>
            <a:ext cx="8031480" cy="4535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DCCD Continuing Education</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16</a:t>
            </a:fld>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32460" y="1639824"/>
            <a:ext cx="7901940" cy="4462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en-US" baseline="0" dirty="0" smtClean="0"/>
              <a:t> is a University</a:t>
            </a:r>
            <a:endParaRPr lang="en-US" dirty="0"/>
          </a:p>
        </p:txBody>
      </p:sp>
      <p:sp>
        <p:nvSpPr>
          <p:cNvPr id="3" name="Content Placeholder 2"/>
          <p:cNvSpPr>
            <a:spLocks noGrp="1"/>
          </p:cNvSpPr>
          <p:nvPr>
            <p:ph idx="1"/>
          </p:nvPr>
        </p:nvSpPr>
        <p:spPr/>
        <p:txBody>
          <a:bodyPr/>
          <a:lstStyle/>
          <a:p>
            <a:r>
              <a:rPr lang="en-US" baseline="0" dirty="0" smtClean="0"/>
              <a:t>To understand what a university is let’s consider what every university student’s favorite research source Wikipedia says</a:t>
            </a:r>
          </a:p>
          <a:p>
            <a:pPr lvl="1"/>
            <a:r>
              <a:rPr lang="en-US" b="0" dirty="0" smtClean="0"/>
              <a:t>A university is an institution of higher education and research, which grants academic degrees in a variety of subjects</a:t>
            </a:r>
          </a:p>
          <a:p>
            <a:pPr lvl="1"/>
            <a:r>
              <a:rPr lang="en-US" dirty="0" smtClean="0"/>
              <a:t>A university is a corporation that provides both undergraduate education and postgraduate education</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College</a:t>
            </a:r>
            <a:endParaRPr lang="en-US" dirty="0"/>
          </a:p>
        </p:txBody>
      </p:sp>
      <p:sp>
        <p:nvSpPr>
          <p:cNvPr id="3" name="Content Placeholder 2"/>
          <p:cNvSpPr>
            <a:spLocks noGrp="1"/>
          </p:cNvSpPr>
          <p:nvPr>
            <p:ph idx="1"/>
          </p:nvPr>
        </p:nvSpPr>
        <p:spPr/>
        <p:txBody>
          <a:bodyPr/>
          <a:lstStyle/>
          <a:p>
            <a:r>
              <a:rPr lang="en-US" dirty="0" smtClean="0"/>
              <a:t>The difference between a college and a university is that a college just offers a collection of degrees in one specific area, while a university is a collection of colleges</a:t>
            </a:r>
          </a:p>
          <a:p>
            <a:r>
              <a:rPr lang="en-US" dirty="0" smtClean="0"/>
              <a:t>When you go to a university you are going to be graduating from one of their colleges, such as the business college</a:t>
            </a:r>
          </a:p>
          <a:p>
            <a:r>
              <a:rPr lang="en-US" dirty="0" smtClean="0"/>
              <a:t>Single colleges tend to be smaller while universities are bigger</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University</a:t>
            </a:r>
            <a:endParaRPr lang="en-US" dirty="0"/>
          </a:p>
        </p:txBody>
      </p:sp>
      <p:sp>
        <p:nvSpPr>
          <p:cNvPr id="3" name="Content Placeholder 2"/>
          <p:cNvSpPr>
            <a:spLocks noGrp="1"/>
          </p:cNvSpPr>
          <p:nvPr>
            <p:ph idx="1"/>
          </p:nvPr>
        </p:nvSpPr>
        <p:spPr/>
        <p:txBody>
          <a:bodyPr/>
          <a:lstStyle/>
          <a:p>
            <a:r>
              <a:rPr lang="en-US" dirty="0" smtClean="0"/>
              <a:t>There are two types</a:t>
            </a:r>
            <a:r>
              <a:rPr lang="en-US" baseline="0" dirty="0" smtClean="0"/>
              <a:t> of universities</a:t>
            </a:r>
          </a:p>
          <a:p>
            <a:pPr lvl="1"/>
            <a:r>
              <a:rPr lang="en-US" baseline="0" dirty="0" smtClean="0"/>
              <a:t>Research</a:t>
            </a:r>
          </a:p>
          <a:p>
            <a:pPr lvl="1"/>
            <a:r>
              <a:rPr lang="en-US" baseline="0" dirty="0" smtClean="0"/>
              <a:t>Teaching</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r>
              <a:rPr lang="en-US" baseline="0" dirty="0" smtClean="0"/>
              <a:t> v Education</a:t>
            </a:r>
            <a:endParaRPr lang="en-US" dirty="0"/>
          </a:p>
        </p:txBody>
      </p:sp>
      <p:sp>
        <p:nvSpPr>
          <p:cNvPr id="3" name="Content Placeholder 2"/>
          <p:cNvSpPr>
            <a:spLocks noGrp="1"/>
          </p:cNvSpPr>
          <p:nvPr>
            <p:ph idx="1"/>
          </p:nvPr>
        </p:nvSpPr>
        <p:spPr/>
        <p:txBody>
          <a:bodyPr/>
          <a:lstStyle/>
          <a:p>
            <a:r>
              <a:rPr lang="en-US" dirty="0" smtClean="0"/>
              <a:t>This</a:t>
            </a:r>
            <a:r>
              <a:rPr lang="en-US" baseline="0" dirty="0" smtClean="0"/>
              <a:t> is not a training company</a:t>
            </a:r>
          </a:p>
          <a:p>
            <a:r>
              <a:rPr lang="en-US" dirty="0" smtClean="0"/>
              <a:t>This is a university</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University</a:t>
            </a:r>
            <a:endParaRPr lang="en-US" dirty="0"/>
          </a:p>
        </p:txBody>
      </p:sp>
      <p:sp>
        <p:nvSpPr>
          <p:cNvPr id="3" name="Content Placeholder 2"/>
          <p:cNvSpPr>
            <a:spLocks noGrp="1"/>
          </p:cNvSpPr>
          <p:nvPr>
            <p:ph idx="1"/>
          </p:nvPr>
        </p:nvSpPr>
        <p:spPr/>
        <p:txBody>
          <a:bodyPr/>
          <a:lstStyle/>
          <a:p>
            <a:pPr lvl="0"/>
            <a:r>
              <a:rPr lang="en-US" dirty="0" smtClean="0"/>
              <a:t>There</a:t>
            </a:r>
            <a:r>
              <a:rPr lang="en-US" baseline="0" dirty="0" smtClean="0"/>
              <a:t> are several levels of r</a:t>
            </a:r>
            <a:r>
              <a:rPr lang="en-US" dirty="0" smtClean="0"/>
              <a:t>esearch universities</a:t>
            </a:r>
          </a:p>
          <a:p>
            <a:pPr lvl="1"/>
            <a:r>
              <a:rPr lang="en-US" baseline="0" dirty="0" smtClean="0"/>
              <a:t>A top level</a:t>
            </a:r>
            <a:r>
              <a:rPr lang="en-US" dirty="0" smtClean="0"/>
              <a:t> Research I university</a:t>
            </a:r>
          </a:p>
          <a:p>
            <a:pPr lvl="2"/>
            <a:r>
              <a:rPr lang="en-US" dirty="0" smtClean="0"/>
              <a:t>Offers a full range of baccalaureate programs </a:t>
            </a:r>
          </a:p>
          <a:p>
            <a:pPr lvl="2"/>
            <a:r>
              <a:rPr lang="en-US" dirty="0" smtClean="0"/>
              <a:t>Provides graduate education through the doctorate </a:t>
            </a:r>
          </a:p>
          <a:p>
            <a:pPr lvl="2"/>
            <a:r>
              <a:rPr lang="en-US" dirty="0" smtClean="0"/>
              <a:t>Gives high priority to research </a:t>
            </a:r>
          </a:p>
          <a:p>
            <a:pPr lvl="2"/>
            <a:r>
              <a:rPr lang="en-US" dirty="0" smtClean="0"/>
              <a:t>Awards 50 or more doctoral degrees each year </a:t>
            </a:r>
          </a:p>
          <a:p>
            <a:pPr lvl="2"/>
            <a:r>
              <a:rPr lang="en-US" dirty="0" smtClean="0"/>
              <a:t>Receives $40 million or more in federal support per year</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University</a:t>
            </a:r>
            <a:endParaRPr lang="en-US" dirty="0"/>
          </a:p>
        </p:txBody>
      </p:sp>
      <p:sp>
        <p:nvSpPr>
          <p:cNvPr id="3" name="Content Placeholder 2"/>
          <p:cNvSpPr>
            <a:spLocks noGrp="1"/>
          </p:cNvSpPr>
          <p:nvPr>
            <p:ph idx="1"/>
          </p:nvPr>
        </p:nvSpPr>
        <p:spPr/>
        <p:txBody>
          <a:bodyPr/>
          <a:lstStyle/>
          <a:p>
            <a:pPr lvl="0"/>
            <a:r>
              <a:rPr lang="en-US" dirty="0" smtClean="0"/>
              <a:t>Notice that nowhere on that list is anything</a:t>
            </a:r>
            <a:r>
              <a:rPr lang="en-US" baseline="0" dirty="0" smtClean="0"/>
              <a:t> about teaching students</a:t>
            </a:r>
            <a:endParaRPr lang="en-US" dirty="0" smtClean="0"/>
          </a:p>
          <a:p>
            <a:pPr lvl="0"/>
            <a:r>
              <a:rPr lang="en-US" dirty="0" smtClean="0"/>
              <a:t>In this type of school the</a:t>
            </a:r>
            <a:r>
              <a:rPr lang="en-US" baseline="0" dirty="0" smtClean="0"/>
              <a:t> main responsibility of faculty is not teaching, it is research for publication and bringing grant funds into the school</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University</a:t>
            </a:r>
            <a:endParaRPr lang="en-US" dirty="0"/>
          </a:p>
        </p:txBody>
      </p:sp>
      <p:sp>
        <p:nvSpPr>
          <p:cNvPr id="3" name="Content Placeholder 2"/>
          <p:cNvSpPr>
            <a:spLocks noGrp="1"/>
          </p:cNvSpPr>
          <p:nvPr>
            <p:ph idx="1"/>
          </p:nvPr>
        </p:nvSpPr>
        <p:spPr/>
        <p:txBody>
          <a:bodyPr/>
          <a:lstStyle/>
          <a:p>
            <a:pPr lvl="0"/>
            <a:r>
              <a:rPr lang="en-US" dirty="0" smtClean="0"/>
              <a:t>In a teaching university</a:t>
            </a:r>
          </a:p>
          <a:p>
            <a:pPr lvl="1"/>
            <a:r>
              <a:rPr lang="en-US" dirty="0" smtClean="0"/>
              <a:t>The</a:t>
            </a:r>
            <a:r>
              <a:rPr lang="en-US" baseline="0" dirty="0" smtClean="0"/>
              <a:t> faculty does not do research for publication as their primary responsibility</a:t>
            </a:r>
          </a:p>
          <a:p>
            <a:pPr lvl="1"/>
            <a:r>
              <a:rPr lang="en-US" baseline="0" dirty="0" smtClean="0"/>
              <a:t>Instead they teach students</a:t>
            </a:r>
          </a:p>
          <a:p>
            <a:pPr lvl="1"/>
            <a:r>
              <a:rPr lang="en-US" baseline="0" dirty="0" smtClean="0"/>
              <a:t>Research is a secondary and voluntary activity</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UTA</a:t>
            </a:r>
            <a:endParaRPr lang="en-US" dirty="0"/>
          </a:p>
        </p:txBody>
      </p:sp>
      <p:sp>
        <p:nvSpPr>
          <p:cNvPr id="3" name="Content Placeholder 2"/>
          <p:cNvSpPr>
            <a:spLocks noGrp="1"/>
          </p:cNvSpPr>
          <p:nvPr>
            <p:ph idx="1"/>
          </p:nvPr>
        </p:nvSpPr>
        <p:spPr/>
        <p:txBody>
          <a:bodyPr/>
          <a:lstStyle/>
          <a:p>
            <a:r>
              <a:rPr lang="en-US" dirty="0" smtClean="0"/>
              <a:t>Let’s  look at a typical lower tier research</a:t>
            </a:r>
            <a:r>
              <a:rPr lang="en-US" baseline="0" dirty="0" smtClean="0"/>
              <a:t> university</a:t>
            </a:r>
          </a:p>
          <a:p>
            <a:r>
              <a:rPr lang="en-US" baseline="0" dirty="0" smtClean="0"/>
              <a:t>UTA is an example of this type of school</a:t>
            </a:r>
          </a:p>
          <a:p>
            <a:r>
              <a:rPr lang="en-US" baseline="0" dirty="0" smtClean="0"/>
              <a:t>UTA is a research school, but it is not a tier 1 school</a:t>
            </a:r>
            <a:endParaRPr lang="en-US" dirty="0" smtClean="0"/>
          </a:p>
          <a:p>
            <a:r>
              <a:rPr lang="en-US" dirty="0" smtClean="0"/>
              <a:t>UTA faculty get ahead by doing research </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Assistant</a:t>
            </a:r>
            <a:endParaRPr lang="en-US" dirty="0"/>
          </a:p>
        </p:txBody>
      </p:sp>
      <p:sp>
        <p:nvSpPr>
          <p:cNvPr id="3" name="Content Placeholder 2"/>
          <p:cNvSpPr>
            <a:spLocks noGrp="1"/>
          </p:cNvSpPr>
          <p:nvPr>
            <p:ph idx="1"/>
          </p:nvPr>
        </p:nvSpPr>
        <p:spPr/>
        <p:txBody>
          <a:bodyPr/>
          <a:lstStyle/>
          <a:p>
            <a:r>
              <a:rPr lang="en-US" dirty="0" smtClean="0"/>
              <a:t>At a research school usually</a:t>
            </a:r>
            <a:r>
              <a:rPr lang="en-US" baseline="0" dirty="0" smtClean="0"/>
              <a:t> the undergraduate courses are taught by teaching assistants</a:t>
            </a:r>
          </a:p>
          <a:p>
            <a:r>
              <a:rPr lang="en-US" baseline="0" dirty="0" smtClean="0"/>
              <a:t>TAs are graduate students hoping some day to do research at a research university</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Research Research</a:t>
            </a:r>
            <a:endParaRPr lang="en-US" dirty="0"/>
          </a:p>
        </p:txBody>
      </p:sp>
      <p:sp>
        <p:nvSpPr>
          <p:cNvPr id="3" name="Content Placeholder 2"/>
          <p:cNvSpPr>
            <a:spLocks noGrp="1"/>
          </p:cNvSpPr>
          <p:nvPr>
            <p:ph idx="1"/>
          </p:nvPr>
        </p:nvSpPr>
        <p:spPr/>
        <p:txBody>
          <a:bodyPr/>
          <a:lstStyle/>
          <a:p>
            <a:r>
              <a:rPr lang="en-US" dirty="0" smtClean="0"/>
              <a:t>When you ask</a:t>
            </a:r>
            <a:r>
              <a:rPr lang="en-US" baseline="0" dirty="0" smtClean="0"/>
              <a:t> a faculty member at a school like this what they do a typical response is</a:t>
            </a:r>
          </a:p>
          <a:p>
            <a:pPr lvl="1"/>
            <a:r>
              <a:rPr lang="en-US" dirty="0" smtClean="0"/>
              <a:t>Research Research Research</a:t>
            </a:r>
          </a:p>
          <a:p>
            <a:pPr lvl="1"/>
            <a:r>
              <a:rPr lang="en-US" dirty="0" smtClean="0"/>
              <a:t>Teaching Teaching</a:t>
            </a:r>
          </a:p>
          <a:p>
            <a:pPr lvl="1"/>
            <a:r>
              <a:rPr lang="en-US" dirty="0" smtClean="0"/>
              <a:t>Service</a:t>
            </a:r>
          </a:p>
          <a:p>
            <a:pPr lvl="0"/>
            <a:r>
              <a:rPr lang="en-US" dirty="0" smtClean="0"/>
              <a:t>Let’s look at a job posting for a faculty position</a:t>
            </a:r>
            <a:r>
              <a:rPr lang="en-US" baseline="0" dirty="0" smtClean="0"/>
              <a:t> at UTA</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Description</a:t>
            </a:r>
            <a:endParaRPr lang="en-US" dirty="0"/>
          </a:p>
        </p:txBody>
      </p:sp>
      <p:sp>
        <p:nvSpPr>
          <p:cNvPr id="3" name="Content Placeholder 2"/>
          <p:cNvSpPr>
            <a:spLocks noGrp="1"/>
          </p:cNvSpPr>
          <p:nvPr>
            <p:ph idx="1"/>
          </p:nvPr>
        </p:nvSpPr>
        <p:spPr/>
        <p:txBody>
          <a:bodyPr/>
          <a:lstStyle/>
          <a:p>
            <a:r>
              <a:rPr lang="en-US" dirty="0" smtClean="0"/>
              <a:t>Here</a:t>
            </a:r>
            <a:r>
              <a:rPr lang="en-US" baseline="0" dirty="0" smtClean="0"/>
              <a:t> is part of the job description for a current opening in the Computer Science and Engineering department at UTA</a:t>
            </a:r>
          </a:p>
          <a:p>
            <a:pPr lvl="1"/>
            <a:r>
              <a:rPr lang="en-US" dirty="0" smtClean="0"/>
              <a:t>The CSE faculty are active researchers, many with multiple grants and established research programs</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DeVry</a:t>
            </a:r>
            <a:endParaRPr lang="en-US" dirty="0"/>
          </a:p>
        </p:txBody>
      </p:sp>
      <p:sp>
        <p:nvSpPr>
          <p:cNvPr id="3" name="Content Placeholder 2"/>
          <p:cNvSpPr>
            <a:spLocks noGrp="1"/>
          </p:cNvSpPr>
          <p:nvPr>
            <p:ph idx="1"/>
          </p:nvPr>
        </p:nvSpPr>
        <p:spPr/>
        <p:txBody>
          <a:bodyPr/>
          <a:lstStyle/>
          <a:p>
            <a:r>
              <a:rPr lang="en-US" dirty="0" smtClean="0"/>
              <a:t>Just like other universities DeVry is</a:t>
            </a:r>
          </a:p>
          <a:p>
            <a:pPr lvl="1"/>
            <a:r>
              <a:rPr lang="en-US" dirty="0" smtClean="0"/>
              <a:t>A regional accredited university</a:t>
            </a:r>
          </a:p>
          <a:p>
            <a:pPr lvl="1"/>
            <a:r>
              <a:rPr lang="en-US" dirty="0" smtClean="0"/>
              <a:t>Organized as a series of colleges</a:t>
            </a:r>
          </a:p>
          <a:p>
            <a:pPr lvl="1"/>
            <a:r>
              <a:rPr lang="en-US" dirty="0" smtClean="0"/>
              <a:t>With a set of programs within each of</a:t>
            </a:r>
            <a:r>
              <a:rPr lang="en-US" baseline="0" dirty="0" smtClean="0"/>
              <a:t> these colleges</a:t>
            </a:r>
          </a:p>
          <a:p>
            <a:r>
              <a:rPr lang="en-US" baseline="0" dirty="0" smtClean="0"/>
              <a:t>You are in the Network and Communication Management program in the College of Engineering and Information Sciences</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28</a:t>
            </a:fld>
            <a:endParaRPr lang="en-US" dirty="0"/>
          </a:p>
        </p:txBody>
      </p:sp>
      <p:pic>
        <p:nvPicPr>
          <p:cNvPr id="1026" name="Picture 2"/>
          <p:cNvPicPr>
            <a:picLocks noChangeAspect="1" noChangeArrowheads="1"/>
          </p:cNvPicPr>
          <p:nvPr/>
        </p:nvPicPr>
        <p:blipFill>
          <a:blip r:embed="rId2" cstate="print"/>
          <a:srcRect t="10417"/>
          <a:stretch>
            <a:fillRect/>
          </a:stretch>
        </p:blipFill>
        <p:spPr bwMode="auto">
          <a:xfrm>
            <a:off x="525780" y="1662699"/>
            <a:ext cx="8161020" cy="4128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29</a:t>
            </a:fld>
            <a:endParaRPr lang="en-US" dirty="0"/>
          </a:p>
        </p:txBody>
      </p:sp>
      <p:pic>
        <p:nvPicPr>
          <p:cNvPr id="2050" name="Picture 2"/>
          <p:cNvPicPr>
            <a:picLocks noChangeAspect="1" noChangeArrowheads="1"/>
          </p:cNvPicPr>
          <p:nvPr/>
        </p:nvPicPr>
        <p:blipFill>
          <a:blip r:embed="rId2" cstate="print"/>
          <a:srcRect t="10417"/>
          <a:stretch>
            <a:fillRect/>
          </a:stretch>
        </p:blipFill>
        <p:spPr bwMode="auto">
          <a:xfrm>
            <a:off x="525780" y="1662699"/>
            <a:ext cx="8161020" cy="4128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a:t>
            </a:r>
            <a:r>
              <a:rPr lang="en-US" baseline="0" dirty="0" smtClean="0"/>
              <a:t> the Difference</a:t>
            </a:r>
            <a:endParaRPr lang="en-US" dirty="0"/>
          </a:p>
        </p:txBody>
      </p:sp>
      <p:sp>
        <p:nvSpPr>
          <p:cNvPr id="3" name="Content Placeholder 2"/>
          <p:cNvSpPr>
            <a:spLocks noGrp="1"/>
          </p:cNvSpPr>
          <p:nvPr>
            <p:ph idx="1"/>
          </p:nvPr>
        </p:nvSpPr>
        <p:spPr/>
        <p:txBody>
          <a:bodyPr/>
          <a:lstStyle/>
          <a:p>
            <a:r>
              <a:rPr lang="en-US" dirty="0" smtClean="0"/>
              <a:t>Training is for the short</a:t>
            </a:r>
            <a:r>
              <a:rPr lang="en-US" baseline="0" dirty="0" smtClean="0"/>
              <a:t> term</a:t>
            </a:r>
            <a:endParaRPr lang="en-US" dirty="0" smtClean="0"/>
          </a:p>
          <a:p>
            <a:pPr lvl="1"/>
            <a:r>
              <a:rPr lang="en-US" dirty="0" smtClean="0"/>
              <a:t>Specific intense training over a short time period to master a transitory skill</a:t>
            </a:r>
          </a:p>
          <a:p>
            <a:r>
              <a:rPr lang="en-US" dirty="0" smtClean="0"/>
              <a:t>Education is for life</a:t>
            </a:r>
          </a:p>
          <a:p>
            <a:pPr lvl="1"/>
            <a:r>
              <a:rPr lang="en-US" dirty="0" smtClean="0"/>
              <a:t>Learning and using in different situations throughout</a:t>
            </a:r>
            <a:r>
              <a:rPr lang="en-US" baseline="0" dirty="0" smtClean="0"/>
              <a:t> your life skills such as</a:t>
            </a:r>
          </a:p>
          <a:p>
            <a:pPr lvl="2"/>
            <a:r>
              <a:rPr lang="en-US" dirty="0" smtClean="0"/>
              <a:t>The theoretical basis of your field</a:t>
            </a:r>
          </a:p>
          <a:p>
            <a:pPr lvl="2"/>
            <a:r>
              <a:rPr lang="en-US" dirty="0" smtClean="0"/>
              <a:t>Critical thinking</a:t>
            </a:r>
          </a:p>
          <a:p>
            <a:pPr lvl="2"/>
            <a:r>
              <a:rPr lang="en-US" dirty="0" smtClean="0"/>
              <a:t>Math</a:t>
            </a:r>
          </a:p>
          <a:p>
            <a:pPr lvl="2"/>
            <a:r>
              <a:rPr lang="en-US" dirty="0" smtClean="0"/>
              <a:t>English</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30</a:t>
            </a:fld>
            <a:endParaRPr lang="en-US" dirty="0"/>
          </a:p>
        </p:txBody>
      </p:sp>
      <p:pic>
        <p:nvPicPr>
          <p:cNvPr id="3074" name="Picture 2"/>
          <p:cNvPicPr>
            <a:picLocks noChangeAspect="1" noChangeArrowheads="1"/>
          </p:cNvPicPr>
          <p:nvPr/>
        </p:nvPicPr>
        <p:blipFill>
          <a:blip r:embed="rId2" cstate="print"/>
          <a:srcRect t="10417"/>
          <a:stretch>
            <a:fillRect/>
          </a:stretch>
        </p:blipFill>
        <p:spPr bwMode="auto">
          <a:xfrm>
            <a:off x="457200" y="1600200"/>
            <a:ext cx="8161020" cy="41285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Description</a:t>
            </a:r>
            <a:endParaRPr lang="en-US" dirty="0"/>
          </a:p>
        </p:txBody>
      </p:sp>
      <p:sp>
        <p:nvSpPr>
          <p:cNvPr id="3" name="Content Placeholder 2"/>
          <p:cNvSpPr>
            <a:spLocks noGrp="1"/>
          </p:cNvSpPr>
          <p:nvPr>
            <p:ph idx="1"/>
          </p:nvPr>
        </p:nvSpPr>
        <p:spPr/>
        <p:txBody>
          <a:bodyPr/>
          <a:lstStyle/>
          <a:p>
            <a:r>
              <a:rPr lang="en-US" dirty="0" smtClean="0"/>
              <a:t>Here is part of the job description for a current opening in the Network and</a:t>
            </a:r>
            <a:r>
              <a:rPr lang="en-US" baseline="0" dirty="0" smtClean="0"/>
              <a:t> Communications Management program at DeVry</a:t>
            </a:r>
          </a:p>
          <a:p>
            <a:pPr lvl="1"/>
            <a:r>
              <a:rPr lang="en-US" dirty="0" smtClean="0"/>
              <a:t>Full-time faculty provides the educational focus of teaching, academic advising, and committee work in our academic courses</a:t>
            </a:r>
          </a:p>
          <a:p>
            <a:pPr lvl="1"/>
            <a:r>
              <a:rPr lang="en-US" dirty="0" smtClean="0"/>
              <a:t>Service to the College, community, profession, and scholarly activities are integral aspects of this position</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Description</a:t>
            </a:r>
            <a:endParaRPr lang="en-US" dirty="0"/>
          </a:p>
        </p:txBody>
      </p:sp>
      <p:sp>
        <p:nvSpPr>
          <p:cNvPr id="3" name="Content Placeholder 2"/>
          <p:cNvSpPr>
            <a:spLocks noGrp="1"/>
          </p:cNvSpPr>
          <p:nvPr>
            <p:ph idx="1"/>
          </p:nvPr>
        </p:nvSpPr>
        <p:spPr/>
        <p:txBody>
          <a:bodyPr/>
          <a:lstStyle/>
          <a:p>
            <a:pPr lvl="1"/>
            <a:r>
              <a:rPr lang="en-US" dirty="0" smtClean="0"/>
              <a:t>The qualified individual would be responsible for teaching courses that provide students with a background in network systems administration as applied to practical business situations</a:t>
            </a:r>
          </a:p>
          <a:p>
            <a:pPr lvl="1"/>
            <a:r>
              <a:rPr lang="en-US" dirty="0" smtClean="0"/>
              <a:t>These courses would address installing, configuring, securing and administering network systems comprising users, shared resources and network elements, such as routers, in local and Internet-based environments</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DeVry Different</a:t>
            </a:r>
            <a:endParaRPr lang="en-US" dirty="0"/>
          </a:p>
        </p:txBody>
      </p:sp>
      <p:sp>
        <p:nvSpPr>
          <p:cNvPr id="3" name="Content Placeholder 2"/>
          <p:cNvSpPr>
            <a:spLocks noGrp="1"/>
          </p:cNvSpPr>
          <p:nvPr>
            <p:ph idx="1"/>
          </p:nvPr>
        </p:nvSpPr>
        <p:spPr/>
        <p:txBody>
          <a:bodyPr/>
          <a:lstStyle/>
          <a:p>
            <a:pPr lvl="0"/>
            <a:r>
              <a:rPr lang="en-US" dirty="0" smtClean="0"/>
              <a:t>What is</a:t>
            </a:r>
            <a:r>
              <a:rPr lang="en-US" baseline="0" dirty="0" smtClean="0"/>
              <a:t> different between a research university and DeVry</a:t>
            </a:r>
          </a:p>
          <a:p>
            <a:pPr lvl="1"/>
            <a:r>
              <a:rPr lang="en-US" baseline="0" dirty="0" smtClean="0"/>
              <a:t>The main difference is the added v</a:t>
            </a:r>
            <a:r>
              <a:rPr lang="en-US" dirty="0" smtClean="0"/>
              <a:t>alue</a:t>
            </a:r>
          </a:p>
          <a:p>
            <a:pPr lvl="1"/>
            <a:r>
              <a:rPr lang="en-US" dirty="0" smtClean="0"/>
              <a:t>I bring decades of on the job experience in this field into</a:t>
            </a:r>
            <a:r>
              <a:rPr lang="en-US" baseline="0" dirty="0" smtClean="0"/>
              <a:t> the classroom</a:t>
            </a:r>
            <a:endParaRPr lang="en-US" dirty="0" smtClean="0"/>
          </a:p>
          <a:p>
            <a:pPr lvl="1"/>
            <a:r>
              <a:rPr lang="en-US" dirty="0" smtClean="0"/>
              <a:t>I do nothing but keep up with developments in this field</a:t>
            </a:r>
          </a:p>
          <a:p>
            <a:pPr lvl="1"/>
            <a:r>
              <a:rPr lang="en-US" dirty="0" smtClean="0"/>
              <a:t>I look at what needs</a:t>
            </a:r>
            <a:r>
              <a:rPr lang="en-US" baseline="0" dirty="0" smtClean="0"/>
              <a:t> to be </a:t>
            </a:r>
            <a:r>
              <a:rPr lang="en-US" dirty="0" smtClean="0"/>
              <a:t>added</a:t>
            </a:r>
          </a:p>
          <a:p>
            <a:pPr lvl="1"/>
            <a:r>
              <a:rPr lang="en-US" dirty="0" smtClean="0"/>
              <a:t>I look at what</a:t>
            </a:r>
            <a:r>
              <a:rPr lang="en-US" baseline="0" dirty="0" smtClean="0"/>
              <a:t> needs to be deleted</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
        <p:nvSpPr>
          <p:cNvPr id="3" name="Content Placeholder 2"/>
          <p:cNvSpPr>
            <a:spLocks noGrp="1"/>
          </p:cNvSpPr>
          <p:nvPr>
            <p:ph idx="1"/>
          </p:nvPr>
        </p:nvSpPr>
        <p:spPr/>
        <p:txBody>
          <a:bodyPr/>
          <a:lstStyle/>
          <a:p>
            <a:r>
              <a:rPr lang="en-US" dirty="0" smtClean="0"/>
              <a:t>The two major forms of accreditation are</a:t>
            </a:r>
          </a:p>
          <a:p>
            <a:pPr lvl="1"/>
            <a:r>
              <a:rPr lang="en-US" dirty="0" smtClean="0"/>
              <a:t>Regional</a:t>
            </a:r>
          </a:p>
          <a:p>
            <a:pPr lvl="1"/>
            <a:r>
              <a:rPr lang="en-US" dirty="0" smtClean="0"/>
              <a:t>National</a:t>
            </a:r>
          </a:p>
          <a:p>
            <a:pPr lvl="0"/>
            <a:r>
              <a:rPr lang="en-US" dirty="0" smtClean="0"/>
              <a:t>The difference is regionally accredited schools are predominantly academically oriented, non-profit institutions</a:t>
            </a:r>
          </a:p>
          <a:p>
            <a:pPr lvl="0"/>
            <a:r>
              <a:rPr lang="en-US" dirty="0" smtClean="0"/>
              <a:t>Nationally accredited schools are predominantly for-profit and offer vocational, career or technical programs</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Accreditation</a:t>
            </a:r>
            <a:endParaRPr lang="en-US" dirty="0"/>
          </a:p>
        </p:txBody>
      </p:sp>
      <p:sp>
        <p:nvSpPr>
          <p:cNvPr id="3" name="Content Placeholder 2"/>
          <p:cNvSpPr>
            <a:spLocks noGrp="1"/>
          </p:cNvSpPr>
          <p:nvPr>
            <p:ph idx="1"/>
          </p:nvPr>
        </p:nvSpPr>
        <p:spPr/>
        <p:txBody>
          <a:bodyPr/>
          <a:lstStyle/>
          <a:p>
            <a:pPr lvl="1"/>
            <a:r>
              <a:rPr lang="en-US" dirty="0" smtClean="0"/>
              <a:t>Even though we are a for-profit company we are one</a:t>
            </a:r>
            <a:r>
              <a:rPr lang="en-US" baseline="0" dirty="0" smtClean="0"/>
              <a:t> of the regionally accredited universities based on our commitment to high quality education, as opposed to simple vocational training schools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a:t>
            </a:r>
            <a:r>
              <a:rPr lang="en-US" baseline="0" dirty="0" smtClean="0"/>
              <a:t> Accreditation</a:t>
            </a:r>
            <a:endParaRPr lang="en-US" dirty="0"/>
          </a:p>
        </p:txBody>
      </p:sp>
      <p:sp>
        <p:nvSpPr>
          <p:cNvPr id="3" name="Content Placeholder 2"/>
          <p:cNvSpPr>
            <a:spLocks noGrp="1"/>
          </p:cNvSpPr>
          <p:nvPr>
            <p:ph idx="1"/>
          </p:nvPr>
        </p:nvSpPr>
        <p:spPr/>
        <p:txBody>
          <a:bodyPr/>
          <a:lstStyle/>
          <a:p>
            <a:r>
              <a:rPr lang="en-US" dirty="0" smtClean="0"/>
              <a:t>All high quality universities including DeVry</a:t>
            </a:r>
            <a:r>
              <a:rPr lang="en-US" baseline="0" dirty="0" smtClean="0"/>
              <a:t> </a:t>
            </a:r>
            <a:r>
              <a:rPr lang="en-US" dirty="0" smtClean="0"/>
              <a:t>are accredited by one of the regional</a:t>
            </a:r>
            <a:r>
              <a:rPr lang="en-US" baseline="0" dirty="0" smtClean="0"/>
              <a:t> accrediting bodies</a:t>
            </a:r>
          </a:p>
          <a:p>
            <a:r>
              <a:rPr lang="en-US" baseline="0" dirty="0" smtClean="0"/>
              <a:t>These are</a:t>
            </a:r>
          </a:p>
          <a:p>
            <a:pPr lvl="1"/>
            <a:r>
              <a:rPr lang="en-US" dirty="0" smtClean="0"/>
              <a:t>Middle States Association of Colleges and Schools</a:t>
            </a:r>
          </a:p>
          <a:p>
            <a:pPr lvl="1"/>
            <a:r>
              <a:rPr lang="en-US" dirty="0" smtClean="0"/>
              <a:t>New England Association of Schools and Colleges</a:t>
            </a:r>
          </a:p>
          <a:p>
            <a:pPr lvl="1"/>
            <a:r>
              <a:rPr lang="en-US" dirty="0" smtClean="0"/>
              <a:t>North Central Association of Colleges and Schools</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Accreditation</a:t>
            </a:r>
            <a:endParaRPr lang="en-US" dirty="0"/>
          </a:p>
        </p:txBody>
      </p:sp>
      <p:sp>
        <p:nvSpPr>
          <p:cNvPr id="3" name="Content Placeholder 2"/>
          <p:cNvSpPr>
            <a:spLocks noGrp="1"/>
          </p:cNvSpPr>
          <p:nvPr>
            <p:ph idx="1"/>
          </p:nvPr>
        </p:nvSpPr>
        <p:spPr/>
        <p:txBody>
          <a:bodyPr/>
          <a:lstStyle/>
          <a:p>
            <a:pPr lvl="1"/>
            <a:r>
              <a:rPr lang="en-US" dirty="0" smtClean="0"/>
              <a:t>Northwest Association of Accredited Schools</a:t>
            </a:r>
          </a:p>
          <a:p>
            <a:pPr lvl="1"/>
            <a:r>
              <a:rPr lang="en-US" dirty="0" smtClean="0"/>
              <a:t>Western Association of Schools and Colleges</a:t>
            </a:r>
          </a:p>
          <a:p>
            <a:pPr lvl="1"/>
            <a:r>
              <a:rPr lang="en-US" dirty="0" smtClean="0"/>
              <a:t>Southern Association of Colleges and Schools</a:t>
            </a:r>
          </a:p>
          <a:p>
            <a:pPr lvl="0"/>
            <a:r>
              <a:rPr lang="en-US" dirty="0" smtClean="0"/>
              <a:t>DeVry is</a:t>
            </a:r>
            <a:r>
              <a:rPr lang="en-US" baseline="0" dirty="0" smtClean="0"/>
              <a:t> part of the North Central Association</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aseline="0" dirty="0" smtClean="0"/>
              <a:t>North Central Association</a:t>
            </a:r>
            <a:endParaRPr lang="en-US" dirty="0"/>
          </a:p>
        </p:txBody>
      </p:sp>
      <p:sp>
        <p:nvSpPr>
          <p:cNvPr id="3" name="Content Placeholder 2"/>
          <p:cNvSpPr>
            <a:spLocks noGrp="1"/>
          </p:cNvSpPr>
          <p:nvPr>
            <p:ph idx="1"/>
          </p:nvPr>
        </p:nvSpPr>
        <p:spPr/>
        <p:txBody>
          <a:bodyPr/>
          <a:lstStyle/>
          <a:p>
            <a:pPr lvl="0"/>
            <a:r>
              <a:rPr lang="en-US" baseline="0" dirty="0" smtClean="0"/>
              <a:t>Who else is accredited by the North Central Association that you might recognize</a:t>
            </a:r>
          </a:p>
          <a:p>
            <a:pPr lvl="1"/>
            <a:r>
              <a:rPr lang="en-US" baseline="0" dirty="0" smtClean="0"/>
              <a:t>Colorado State University</a:t>
            </a:r>
          </a:p>
          <a:p>
            <a:pPr lvl="1"/>
            <a:r>
              <a:rPr lang="en-US" baseline="0" dirty="0" smtClean="0"/>
              <a:t>Cornell</a:t>
            </a:r>
          </a:p>
          <a:p>
            <a:pPr lvl="1"/>
            <a:r>
              <a:rPr lang="en-US" baseline="0" dirty="0" smtClean="0"/>
              <a:t>Iowa State University</a:t>
            </a:r>
          </a:p>
          <a:p>
            <a:pPr lvl="1"/>
            <a:r>
              <a:rPr lang="en-US" baseline="0" dirty="0" smtClean="0"/>
              <a:t>Kent State</a:t>
            </a:r>
          </a:p>
          <a:p>
            <a:pPr lvl="1"/>
            <a:r>
              <a:rPr lang="en-US" baseline="0" dirty="0" smtClean="0"/>
              <a:t>Michigan State University</a:t>
            </a:r>
          </a:p>
          <a:p>
            <a:pPr lvl="1"/>
            <a:r>
              <a:rPr lang="en-US" dirty="0" smtClean="0"/>
              <a:t>Ohio State University</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Central Association</a:t>
            </a:r>
            <a:endParaRPr lang="en-US" dirty="0"/>
          </a:p>
        </p:txBody>
      </p:sp>
      <p:sp>
        <p:nvSpPr>
          <p:cNvPr id="3" name="Content Placeholder 2"/>
          <p:cNvSpPr>
            <a:spLocks noGrp="1"/>
          </p:cNvSpPr>
          <p:nvPr>
            <p:ph idx="1"/>
          </p:nvPr>
        </p:nvSpPr>
        <p:spPr/>
        <p:txBody>
          <a:bodyPr/>
          <a:lstStyle/>
          <a:p>
            <a:pPr lvl="1"/>
            <a:r>
              <a:rPr lang="en-US" dirty="0" smtClean="0"/>
              <a:t>Oklahoma State University</a:t>
            </a:r>
          </a:p>
          <a:p>
            <a:pPr lvl="1"/>
            <a:r>
              <a:rPr lang="en-US" dirty="0" smtClean="0"/>
              <a:t>Purdue</a:t>
            </a:r>
          </a:p>
          <a:p>
            <a:pPr lvl="1"/>
            <a:r>
              <a:rPr lang="en-US" dirty="0" smtClean="0"/>
              <a:t>University</a:t>
            </a:r>
            <a:r>
              <a:rPr lang="en-US" baseline="0" dirty="0" smtClean="0"/>
              <a:t> of Chicago</a:t>
            </a:r>
          </a:p>
          <a:p>
            <a:pPr lvl="1"/>
            <a:r>
              <a:rPr lang="en-US" baseline="0" dirty="0" smtClean="0"/>
              <a:t>University of Michigan</a:t>
            </a:r>
          </a:p>
          <a:p>
            <a:pPr lvl="1"/>
            <a:r>
              <a:rPr lang="en-US" baseline="0" dirty="0" smtClean="0"/>
              <a:t>University of Oklahoma</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What</a:t>
            </a:r>
            <a:r>
              <a:rPr lang="en-US" baseline="0" dirty="0" smtClean="0"/>
              <a:t> is the Difference</a:t>
            </a:r>
            <a:endParaRPr lang="en-US" dirty="0" smtClean="0"/>
          </a:p>
        </p:txBody>
      </p:sp>
      <p:sp>
        <p:nvSpPr>
          <p:cNvPr id="12291" name="Content Placeholder 2"/>
          <p:cNvSpPr>
            <a:spLocks noGrp="1"/>
          </p:cNvSpPr>
          <p:nvPr>
            <p:ph idx="1"/>
          </p:nvPr>
        </p:nvSpPr>
        <p:spPr/>
        <p:txBody>
          <a:bodyPr/>
          <a:lstStyle/>
          <a:p>
            <a:r>
              <a:rPr lang="en-US" dirty="0" smtClean="0"/>
              <a:t>Education teaches you how to learn</a:t>
            </a:r>
          </a:p>
          <a:p>
            <a:r>
              <a:rPr lang="en-US" dirty="0" smtClean="0"/>
              <a:t>It also teaches you current knowledge, but just like experience and certifications this current knowledge will soon be out of date</a:t>
            </a:r>
          </a:p>
          <a:p>
            <a:r>
              <a:rPr lang="en-US" dirty="0" smtClean="0"/>
              <a:t>What will not ever be out of date is your ability to learn</a:t>
            </a:r>
          </a:p>
        </p:txBody>
      </p:sp>
      <p:sp>
        <p:nvSpPr>
          <p:cNvPr id="12292" name="Footer Placeholder 3"/>
          <p:cNvSpPr>
            <a:spLocks noGrp="1"/>
          </p:cNvSpPr>
          <p:nvPr>
            <p:ph type="ftr" sz="quarter" idx="11"/>
          </p:nvPr>
        </p:nvSpPr>
        <p:spPr>
          <a:noFill/>
        </p:spPr>
        <p:txBody>
          <a:bodyPr/>
          <a:lstStyle/>
          <a:p>
            <a:r>
              <a:rPr lang="en-US" smtClean="0"/>
              <a:t>Copyright 2000-2010 Kenneth M. Chipps Ph.D. www.chipps.com</a:t>
            </a:r>
            <a:endParaRPr lang="en-US"/>
          </a:p>
        </p:txBody>
      </p:sp>
      <p:sp>
        <p:nvSpPr>
          <p:cNvPr id="12293" name="Slide Number Placeholder 4"/>
          <p:cNvSpPr>
            <a:spLocks noGrp="1"/>
          </p:cNvSpPr>
          <p:nvPr>
            <p:ph type="sldNum" sz="quarter" idx="12"/>
          </p:nvPr>
        </p:nvSpPr>
        <p:spPr>
          <a:noFill/>
        </p:spPr>
        <p:txBody>
          <a:bodyPr/>
          <a:lstStyle/>
          <a:p>
            <a:fld id="{910927C7-65D8-4241-AF3D-8F38B37E1C0F}" type="slidenum">
              <a:rPr lang="en-US"/>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Specific Accreditation</a:t>
            </a:r>
            <a:endParaRPr lang="en-US" dirty="0"/>
          </a:p>
        </p:txBody>
      </p:sp>
      <p:sp>
        <p:nvSpPr>
          <p:cNvPr id="3" name="Content Placeholder 2"/>
          <p:cNvSpPr>
            <a:spLocks noGrp="1"/>
          </p:cNvSpPr>
          <p:nvPr>
            <p:ph idx="1"/>
          </p:nvPr>
        </p:nvSpPr>
        <p:spPr/>
        <p:txBody>
          <a:bodyPr/>
          <a:lstStyle/>
          <a:p>
            <a:r>
              <a:rPr lang="en-US" dirty="0" smtClean="0"/>
              <a:t>In addition in Texas we are governed by the Texas</a:t>
            </a:r>
            <a:r>
              <a:rPr lang="en-US" baseline="0" dirty="0" smtClean="0"/>
              <a:t> Higher Education Coordinating Board</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r>
              <a:rPr lang="en-US" baseline="0" dirty="0" smtClean="0"/>
              <a:t> v Education</a:t>
            </a:r>
            <a:endParaRPr lang="en-US" dirty="0"/>
          </a:p>
        </p:txBody>
      </p:sp>
      <p:sp>
        <p:nvSpPr>
          <p:cNvPr id="3" name="Content Placeholder 2"/>
          <p:cNvSpPr>
            <a:spLocks noGrp="1"/>
          </p:cNvSpPr>
          <p:nvPr>
            <p:ph idx="1"/>
          </p:nvPr>
        </p:nvSpPr>
        <p:spPr/>
        <p:txBody>
          <a:bodyPr/>
          <a:lstStyle/>
          <a:p>
            <a:r>
              <a:rPr lang="en-US" dirty="0" smtClean="0"/>
              <a:t>In our case we are focusing</a:t>
            </a:r>
            <a:r>
              <a:rPr lang="en-US" baseline="0" dirty="0" smtClean="0"/>
              <a:t> in this class and in all of the networking classes on a combination of transitory skills as well as the theoretical basis of the field of networking</a:t>
            </a:r>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r>
              <a:rPr lang="en-US" baseline="0" dirty="0" smtClean="0"/>
              <a:t> v Education</a:t>
            </a:r>
            <a:endParaRPr lang="en-US" dirty="0"/>
          </a:p>
        </p:txBody>
      </p:sp>
      <p:sp>
        <p:nvSpPr>
          <p:cNvPr id="3" name="Content Placeholder 2"/>
          <p:cNvSpPr>
            <a:spLocks noGrp="1"/>
          </p:cNvSpPr>
          <p:nvPr>
            <p:ph idx="1"/>
          </p:nvPr>
        </p:nvSpPr>
        <p:spPr/>
        <p:txBody>
          <a:bodyPr/>
          <a:lstStyle/>
          <a:p>
            <a:r>
              <a:rPr lang="en-US" baseline="0" dirty="0" smtClean="0"/>
              <a:t>Why</a:t>
            </a:r>
          </a:p>
          <a:p>
            <a:pPr lvl="1"/>
            <a:r>
              <a:rPr lang="en-US" baseline="0" dirty="0" smtClean="0"/>
              <a:t>You need the transitory skills as these are the ones used today on the job</a:t>
            </a:r>
          </a:p>
          <a:p>
            <a:pPr lvl="1"/>
            <a:r>
              <a:rPr lang="en-US" baseline="0" dirty="0" smtClean="0"/>
              <a:t>You need the theoretical knowledge to understand and apply new technology as it is developed and deployed</a:t>
            </a:r>
          </a:p>
          <a:p>
            <a:pPr lvl="1"/>
            <a:r>
              <a:rPr lang="en-US" baseline="0" dirty="0" smtClean="0"/>
              <a:t>You will learn and apply this new technology using the theoretical basis of the field of networking as well as critical thinking, math, and so forth learned in those other courses</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Three Aspects to Success</a:t>
            </a:r>
          </a:p>
        </p:txBody>
      </p:sp>
      <p:sp>
        <p:nvSpPr>
          <p:cNvPr id="31747" name="Rectangle 3"/>
          <p:cNvSpPr>
            <a:spLocks noGrp="1" noChangeArrowheads="1"/>
          </p:cNvSpPr>
          <p:nvPr>
            <p:ph idx="1"/>
          </p:nvPr>
        </p:nvSpPr>
        <p:spPr/>
        <p:txBody>
          <a:bodyPr/>
          <a:lstStyle/>
          <a:p>
            <a:r>
              <a:rPr lang="en-US" dirty="0" smtClean="0"/>
              <a:t>There</a:t>
            </a:r>
            <a:r>
              <a:rPr lang="en-US" baseline="0" dirty="0" smtClean="0"/>
              <a:t> are three aspects to success in the network field</a:t>
            </a:r>
          </a:p>
          <a:p>
            <a:pPr lvl="1"/>
            <a:r>
              <a:rPr lang="en-US" dirty="0" smtClean="0"/>
              <a:t>Certification</a:t>
            </a:r>
          </a:p>
          <a:p>
            <a:pPr lvl="1"/>
            <a:r>
              <a:rPr lang="en-US" dirty="0" smtClean="0"/>
              <a:t>Experience</a:t>
            </a:r>
          </a:p>
          <a:p>
            <a:pPr lvl="1"/>
            <a:r>
              <a:rPr lang="en-US" dirty="0" smtClean="0"/>
              <a:t>Education</a:t>
            </a:r>
          </a:p>
          <a:p>
            <a:r>
              <a:rPr lang="en-US" dirty="0" smtClean="0"/>
              <a:t>Many people get by for years or forever with only one of these elements</a:t>
            </a:r>
          </a:p>
          <a:p>
            <a:r>
              <a:rPr lang="en-US" dirty="0" smtClean="0"/>
              <a:t>So why do I say you need all three</a:t>
            </a:r>
          </a:p>
        </p:txBody>
      </p:sp>
      <p:sp>
        <p:nvSpPr>
          <p:cNvPr id="31748"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31749" name="Slide Number Placeholder 5"/>
          <p:cNvSpPr>
            <a:spLocks noGrp="1"/>
          </p:cNvSpPr>
          <p:nvPr>
            <p:ph type="sldNum" sz="quarter" idx="12"/>
          </p:nvPr>
        </p:nvSpPr>
        <p:spPr>
          <a:noFill/>
        </p:spPr>
        <p:txBody>
          <a:bodyPr/>
          <a:lstStyle/>
          <a:p>
            <a:fld id="{5ADBE1F3-81B8-48A2-811E-96B1434E7CE2}"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All Three</a:t>
            </a:r>
            <a:endParaRPr lang="en-US" dirty="0"/>
          </a:p>
        </p:txBody>
      </p:sp>
      <p:sp>
        <p:nvSpPr>
          <p:cNvPr id="3" name="Content Placeholder 2"/>
          <p:cNvSpPr>
            <a:spLocks noGrp="1"/>
          </p:cNvSpPr>
          <p:nvPr>
            <p:ph idx="1"/>
          </p:nvPr>
        </p:nvSpPr>
        <p:spPr/>
        <p:txBody>
          <a:bodyPr/>
          <a:lstStyle/>
          <a:p>
            <a:r>
              <a:rPr lang="en-US" smtClean="0"/>
              <a:t>Certification</a:t>
            </a:r>
          </a:p>
          <a:p>
            <a:pPr lvl="1"/>
            <a:r>
              <a:rPr lang="en-US" smtClean="0"/>
              <a:t>Certification gives you basic familiarity with current systems and procedures</a:t>
            </a:r>
          </a:p>
          <a:p>
            <a:pPr lvl="1"/>
            <a:r>
              <a:rPr lang="en-US" smtClean="0"/>
              <a:t>However this will change over time</a:t>
            </a:r>
          </a:p>
          <a:p>
            <a:pPr lvl="1"/>
            <a:r>
              <a:rPr lang="en-US" smtClean="0"/>
              <a:t>Therefore certifications require constant updating</a:t>
            </a:r>
            <a:endParaRPr lang="en-US"/>
          </a:p>
        </p:txBody>
      </p:sp>
      <p:sp>
        <p:nvSpPr>
          <p:cNvPr id="4" name="Footer Placeholder 3"/>
          <p:cNvSpPr>
            <a:spLocks noGrp="1"/>
          </p:cNvSpPr>
          <p:nvPr>
            <p:ph type="ftr" sz="quarter" idx="11"/>
          </p:nvPr>
        </p:nvSpPr>
        <p:spPr/>
        <p:txBody>
          <a:bodyPr/>
          <a:lstStyle/>
          <a:p>
            <a:pPr>
              <a:defRPr/>
            </a:pPr>
            <a:r>
              <a:rPr lang="en-US" smtClean="0"/>
              <a:t>Copyright 2010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115357D0-9122-4377-A991-21EFCD181491}"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Why All Three</a:t>
            </a:r>
          </a:p>
        </p:txBody>
      </p:sp>
      <p:sp>
        <p:nvSpPr>
          <p:cNvPr id="32771" name="Rectangle 3"/>
          <p:cNvSpPr>
            <a:spLocks noGrp="1" noChangeArrowheads="1"/>
          </p:cNvSpPr>
          <p:nvPr>
            <p:ph idx="1"/>
          </p:nvPr>
        </p:nvSpPr>
        <p:spPr/>
        <p:txBody>
          <a:bodyPr/>
          <a:lstStyle/>
          <a:p>
            <a:r>
              <a:rPr lang="en-US" dirty="0" smtClean="0"/>
              <a:t>Experience</a:t>
            </a:r>
          </a:p>
          <a:p>
            <a:pPr lvl="1"/>
            <a:r>
              <a:rPr lang="en-US" dirty="0" smtClean="0"/>
              <a:t>Experience gives you speed</a:t>
            </a:r>
          </a:p>
          <a:p>
            <a:pPr lvl="1"/>
            <a:r>
              <a:rPr lang="en-US" dirty="0" smtClean="0"/>
              <a:t>By having done the same thing several times before you need not think about it, just do it, thereby saving time</a:t>
            </a:r>
          </a:p>
        </p:txBody>
      </p:sp>
      <p:sp>
        <p:nvSpPr>
          <p:cNvPr id="32772" name="Footer Placeholder 4"/>
          <p:cNvSpPr>
            <a:spLocks noGrp="1"/>
          </p:cNvSpPr>
          <p:nvPr>
            <p:ph type="ftr" sz="quarter" idx="11"/>
          </p:nvPr>
        </p:nvSpPr>
        <p:spPr>
          <a:noFill/>
        </p:spPr>
        <p:txBody>
          <a:bodyPr/>
          <a:lstStyle/>
          <a:p>
            <a:r>
              <a:rPr lang="en-US" smtClean="0"/>
              <a:t>Copyright 2000-2010 Kenneth M. Chipps Ph.D. www.chipps.com</a:t>
            </a:r>
            <a:endParaRPr lang="en-US"/>
          </a:p>
        </p:txBody>
      </p:sp>
      <p:sp>
        <p:nvSpPr>
          <p:cNvPr id="32773" name="Slide Number Placeholder 5"/>
          <p:cNvSpPr>
            <a:spLocks noGrp="1"/>
          </p:cNvSpPr>
          <p:nvPr>
            <p:ph type="sldNum" sz="quarter" idx="12"/>
          </p:nvPr>
        </p:nvSpPr>
        <p:spPr>
          <a:noFill/>
        </p:spPr>
        <p:txBody>
          <a:bodyPr/>
          <a:lstStyle/>
          <a:p>
            <a:fld id="{C24F86B6-6300-4BFF-AD53-D7F8737B9A18}"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4206</TotalTime>
  <Words>1726</Words>
  <Application>Microsoft Office PowerPoint</Application>
  <PresentationFormat>On-screen Show (4:3)</PresentationFormat>
  <Paragraphs>242</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CiscoAcademy</vt:lpstr>
      <vt:lpstr>What is the Difference Between Training and Education Last Update 2011.01.12 1.1.0</vt:lpstr>
      <vt:lpstr>Training v Education</vt:lpstr>
      <vt:lpstr>What is the Difference</vt:lpstr>
      <vt:lpstr>What is the Difference</vt:lpstr>
      <vt:lpstr>Training v Education</vt:lpstr>
      <vt:lpstr>Training v Education</vt:lpstr>
      <vt:lpstr>Three Aspects to Success</vt:lpstr>
      <vt:lpstr>Why All Three</vt:lpstr>
      <vt:lpstr>Why All Three</vt:lpstr>
      <vt:lpstr>Why All Three</vt:lpstr>
      <vt:lpstr>Why All Three</vt:lpstr>
      <vt:lpstr>Why All Three</vt:lpstr>
      <vt:lpstr>Why All There</vt:lpstr>
      <vt:lpstr>Training v Education</vt:lpstr>
      <vt:lpstr>Global Knowledge</vt:lpstr>
      <vt:lpstr>DCCD Continuing Education</vt:lpstr>
      <vt:lpstr>What is a University</vt:lpstr>
      <vt:lpstr>What is a College</vt:lpstr>
      <vt:lpstr>Types of University</vt:lpstr>
      <vt:lpstr>Research University</vt:lpstr>
      <vt:lpstr>Research University</vt:lpstr>
      <vt:lpstr>Teaching University</vt:lpstr>
      <vt:lpstr>UTA</vt:lpstr>
      <vt:lpstr>Teaching Assistant</vt:lpstr>
      <vt:lpstr>Research Research Research</vt:lpstr>
      <vt:lpstr>Job Description</vt:lpstr>
      <vt:lpstr>DeVry</vt:lpstr>
      <vt:lpstr>University</vt:lpstr>
      <vt:lpstr>College</vt:lpstr>
      <vt:lpstr>Program</vt:lpstr>
      <vt:lpstr>Job Description</vt:lpstr>
      <vt:lpstr>Job Description</vt:lpstr>
      <vt:lpstr>How is DeVry Different</vt:lpstr>
      <vt:lpstr>Accreditation</vt:lpstr>
      <vt:lpstr>Accreditation</vt:lpstr>
      <vt:lpstr>Regional Accreditation</vt:lpstr>
      <vt:lpstr>Regional Accreditation</vt:lpstr>
      <vt:lpstr>North Central Association</vt:lpstr>
      <vt:lpstr>North Central Association</vt:lpstr>
      <vt:lpstr>Texas Specific Accreditation</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a Channel Usage Tool</dc:title>
  <dc:creator>Kenneth M. Chipps Ph.D.</dc:creator>
  <cp:lastModifiedBy>Kenneth M. Chipps Ph.D.</cp:lastModifiedBy>
  <cp:revision>206</cp:revision>
  <dcterms:created xsi:type="dcterms:W3CDTF">2003-11-16T18:04:42Z</dcterms:created>
  <dcterms:modified xsi:type="dcterms:W3CDTF">2011-01-13T02:45:57Z</dcterms:modified>
</cp:coreProperties>
</file>