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3"/>
  </p:notesMasterIdLst>
  <p:handoutMasterIdLst>
    <p:handoutMasterId r:id="rId144"/>
  </p:handoutMasterIdLst>
  <p:sldIdLst>
    <p:sldId id="285" r:id="rId2"/>
    <p:sldId id="496" r:id="rId3"/>
    <p:sldId id="687" r:id="rId4"/>
    <p:sldId id="809" r:id="rId5"/>
    <p:sldId id="691" r:id="rId6"/>
    <p:sldId id="692" r:id="rId7"/>
    <p:sldId id="693" r:id="rId8"/>
    <p:sldId id="694" r:id="rId9"/>
    <p:sldId id="695" r:id="rId10"/>
    <p:sldId id="696" r:id="rId11"/>
    <p:sldId id="697" r:id="rId12"/>
    <p:sldId id="732" r:id="rId13"/>
    <p:sldId id="733" r:id="rId14"/>
    <p:sldId id="735" r:id="rId15"/>
    <p:sldId id="737" r:id="rId16"/>
    <p:sldId id="738" r:id="rId17"/>
    <p:sldId id="740" r:id="rId18"/>
    <p:sldId id="741" r:id="rId19"/>
    <p:sldId id="742" r:id="rId20"/>
    <p:sldId id="743" r:id="rId21"/>
    <p:sldId id="744" r:id="rId22"/>
    <p:sldId id="791" r:id="rId23"/>
    <p:sldId id="796" r:id="rId24"/>
    <p:sldId id="700" r:id="rId25"/>
    <p:sldId id="701" r:id="rId26"/>
    <p:sldId id="702" r:id="rId27"/>
    <p:sldId id="703" r:id="rId28"/>
    <p:sldId id="704" r:id="rId29"/>
    <p:sldId id="705" r:id="rId30"/>
    <p:sldId id="706" r:id="rId31"/>
    <p:sldId id="707" r:id="rId32"/>
    <p:sldId id="709" r:id="rId33"/>
    <p:sldId id="764" r:id="rId34"/>
    <p:sldId id="765" r:id="rId35"/>
    <p:sldId id="766" r:id="rId36"/>
    <p:sldId id="767" r:id="rId37"/>
    <p:sldId id="768" r:id="rId38"/>
    <p:sldId id="769" r:id="rId39"/>
    <p:sldId id="770" r:id="rId40"/>
    <p:sldId id="747" r:id="rId41"/>
    <p:sldId id="748" r:id="rId42"/>
    <p:sldId id="749" r:id="rId43"/>
    <p:sldId id="750" r:id="rId44"/>
    <p:sldId id="717" r:id="rId45"/>
    <p:sldId id="718" r:id="rId46"/>
    <p:sldId id="719" r:id="rId47"/>
    <p:sldId id="720" r:id="rId48"/>
    <p:sldId id="721" r:id="rId49"/>
    <p:sldId id="722" r:id="rId50"/>
    <p:sldId id="723" r:id="rId51"/>
    <p:sldId id="724" r:id="rId52"/>
    <p:sldId id="725" r:id="rId53"/>
    <p:sldId id="726" r:id="rId54"/>
    <p:sldId id="623" r:id="rId55"/>
    <p:sldId id="616" r:id="rId56"/>
    <p:sldId id="617" r:id="rId57"/>
    <p:sldId id="618" r:id="rId58"/>
    <p:sldId id="619" r:id="rId59"/>
    <p:sldId id="620" r:id="rId60"/>
    <p:sldId id="745" r:id="rId61"/>
    <p:sldId id="786" r:id="rId62"/>
    <p:sldId id="787" r:id="rId63"/>
    <p:sldId id="793" r:id="rId64"/>
    <p:sldId id="797" r:id="rId65"/>
    <p:sldId id="799" r:id="rId66"/>
    <p:sldId id="798" r:id="rId67"/>
    <p:sldId id="803" r:id="rId68"/>
    <p:sldId id="816" r:id="rId69"/>
    <p:sldId id="817" r:id="rId70"/>
    <p:sldId id="818" r:id="rId71"/>
    <p:sldId id="819" r:id="rId72"/>
    <p:sldId id="804" r:id="rId73"/>
    <p:sldId id="805" r:id="rId74"/>
    <p:sldId id="806" r:id="rId75"/>
    <p:sldId id="807" r:id="rId76"/>
    <p:sldId id="808" r:id="rId77"/>
    <p:sldId id="788" r:id="rId78"/>
    <p:sldId id="630" r:id="rId79"/>
    <p:sldId id="632" r:id="rId80"/>
    <p:sldId id="633" r:id="rId81"/>
    <p:sldId id="634" r:id="rId82"/>
    <p:sldId id="635" r:id="rId83"/>
    <p:sldId id="636" r:id="rId84"/>
    <p:sldId id="637" r:id="rId85"/>
    <p:sldId id="631" r:id="rId86"/>
    <p:sldId id="643" r:id="rId87"/>
    <p:sldId id="792" r:id="rId88"/>
    <p:sldId id="639" r:id="rId89"/>
    <p:sldId id="638" r:id="rId90"/>
    <p:sldId id="640" r:id="rId91"/>
    <p:sldId id="641" r:id="rId92"/>
    <p:sldId id="642" r:id="rId93"/>
    <p:sldId id="644" r:id="rId94"/>
    <p:sldId id="646" r:id="rId95"/>
    <p:sldId id="647" r:id="rId96"/>
    <p:sldId id="648" r:id="rId97"/>
    <p:sldId id="649" r:id="rId98"/>
    <p:sldId id="645" r:id="rId99"/>
    <p:sldId id="650" r:id="rId100"/>
    <p:sldId id="651" r:id="rId101"/>
    <p:sldId id="652" r:id="rId102"/>
    <p:sldId id="653" r:id="rId103"/>
    <p:sldId id="654" r:id="rId104"/>
    <p:sldId id="655" r:id="rId105"/>
    <p:sldId id="656" r:id="rId106"/>
    <p:sldId id="657" r:id="rId107"/>
    <p:sldId id="658" r:id="rId108"/>
    <p:sldId id="794" r:id="rId109"/>
    <p:sldId id="762" r:id="rId110"/>
    <p:sldId id="795" r:id="rId111"/>
    <p:sldId id="774" r:id="rId112"/>
    <p:sldId id="789" r:id="rId113"/>
    <p:sldId id="775" r:id="rId114"/>
    <p:sldId id="776" r:id="rId115"/>
    <p:sldId id="777" r:id="rId116"/>
    <p:sldId id="778" r:id="rId117"/>
    <p:sldId id="779" r:id="rId118"/>
    <p:sldId id="810" r:id="rId119"/>
    <p:sldId id="821" r:id="rId120"/>
    <p:sldId id="822" r:id="rId121"/>
    <p:sldId id="814" r:id="rId122"/>
    <p:sldId id="815" r:id="rId123"/>
    <p:sldId id="811" r:id="rId124"/>
    <p:sldId id="820" r:id="rId125"/>
    <p:sldId id="812" r:id="rId126"/>
    <p:sldId id="813" r:id="rId127"/>
    <p:sldId id="824" r:id="rId128"/>
    <p:sldId id="825" r:id="rId129"/>
    <p:sldId id="823" r:id="rId130"/>
    <p:sldId id="826" r:id="rId131"/>
    <p:sldId id="827" r:id="rId132"/>
    <p:sldId id="828" r:id="rId133"/>
    <p:sldId id="829" r:id="rId134"/>
    <p:sldId id="830" r:id="rId135"/>
    <p:sldId id="832" r:id="rId136"/>
    <p:sldId id="831" r:id="rId137"/>
    <p:sldId id="833" r:id="rId138"/>
    <p:sldId id="834" r:id="rId139"/>
    <p:sldId id="835" r:id="rId140"/>
    <p:sldId id="836" r:id="rId141"/>
    <p:sldId id="790" r:id="rId142"/>
  </p:sldIdLst>
  <p:sldSz cx="9144000" cy="6858000" type="screen4x3"/>
  <p:notesSz cx="7016750" cy="93027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2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54" autoAdjust="0"/>
  </p:normalViewPr>
  <p:slideViewPr>
    <p:cSldViewPr>
      <p:cViewPr varScale="1">
        <p:scale>
          <a:sx n="63" d="100"/>
          <a:sy n="63" d="100"/>
        </p:scale>
        <p:origin x="-648" y="-102"/>
      </p:cViewPr>
      <p:guideLst>
        <p:guide orient="horz" pos="120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5100" y="0"/>
            <a:ext cx="3040063" cy="466725"/>
          </a:xfrm>
          <a:prstGeom prst="rect">
            <a:avLst/>
          </a:prstGeom>
        </p:spPr>
        <p:txBody>
          <a:bodyPr vert="horz" lIns="91440" tIns="45720" rIns="91440" bIns="45720" rtlCol="0"/>
          <a:lstStyle>
            <a:lvl1pPr algn="r">
              <a:defRPr sz="1200"/>
            </a:lvl1pPr>
          </a:lstStyle>
          <a:p>
            <a:fld id="{2A0176F0-4833-44BB-990E-289DF515C41D}" type="datetimeFigureOut">
              <a:rPr lang="en-US" smtClean="0"/>
              <a:t>9/19/2014</a:t>
            </a:fld>
            <a:endParaRPr lang="en-US" dirty="0"/>
          </a:p>
        </p:txBody>
      </p:sp>
      <p:sp>
        <p:nvSpPr>
          <p:cNvPr id="4" name="Footer Placeholder 3"/>
          <p:cNvSpPr>
            <a:spLocks noGrp="1"/>
          </p:cNvSpPr>
          <p:nvPr>
            <p:ph type="ftr" sz="quarter" idx="2"/>
          </p:nvPr>
        </p:nvSpPr>
        <p:spPr>
          <a:xfrm>
            <a:off x="0" y="8836025"/>
            <a:ext cx="3040063"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5100" y="8836025"/>
            <a:ext cx="3040063" cy="466725"/>
          </a:xfrm>
          <a:prstGeom prst="rect">
            <a:avLst/>
          </a:prstGeom>
        </p:spPr>
        <p:txBody>
          <a:bodyPr vert="horz" lIns="91440" tIns="45720" rIns="91440" bIns="45720" rtlCol="0" anchor="b"/>
          <a:lstStyle>
            <a:lvl1pPr algn="r">
              <a:defRPr sz="1200"/>
            </a:lvl1pPr>
          </a:lstStyle>
          <a:p>
            <a:fld id="{73BEE38D-017F-4D7D-B267-8F0052BE6CCE}" type="slidenum">
              <a:rPr lang="en-US" smtClean="0"/>
              <a:t>‹#›</a:t>
            </a:fld>
            <a:endParaRPr lang="en-US" dirty="0"/>
          </a:p>
        </p:txBody>
      </p:sp>
    </p:spTree>
    <p:extLst>
      <p:ext uri="{BB962C8B-B14F-4D97-AF65-F5344CB8AC3E}">
        <p14:creationId xmlns:p14="http://schemas.microsoft.com/office/powerpoint/2010/main" val="49390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0592" cy="465138"/>
          </a:xfrm>
          <a:prstGeom prst="rect">
            <a:avLst/>
          </a:prstGeom>
          <a:noFill/>
          <a:ln w="9525">
            <a:noFill/>
            <a:miter lim="800000"/>
            <a:headEnd/>
            <a:tailEnd/>
          </a:ln>
          <a:effectLst/>
        </p:spPr>
        <p:txBody>
          <a:bodyPr vert="horz" wrap="square" lIns="93242" tIns="46622" rIns="93242" bIns="46622" numCol="1" anchor="t"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47" name="Rectangle 3"/>
          <p:cNvSpPr>
            <a:spLocks noGrp="1" noChangeArrowheads="1"/>
          </p:cNvSpPr>
          <p:nvPr>
            <p:ph type="dt" idx="1"/>
          </p:nvPr>
        </p:nvSpPr>
        <p:spPr bwMode="auto">
          <a:xfrm>
            <a:off x="3974535" y="0"/>
            <a:ext cx="3040592" cy="465138"/>
          </a:xfrm>
          <a:prstGeom prst="rect">
            <a:avLst/>
          </a:prstGeom>
          <a:noFill/>
          <a:ln w="9525">
            <a:noFill/>
            <a:miter lim="800000"/>
            <a:headEnd/>
            <a:tailEnd/>
          </a:ln>
          <a:effectLst/>
        </p:spPr>
        <p:txBody>
          <a:bodyPr vert="horz" wrap="square" lIns="93242" tIns="46622" rIns="93242" bIns="46622" numCol="1" anchor="t" anchorCtr="0" compatLnSpc="1">
            <a:prstTxWarp prst="textNoShape">
              <a:avLst/>
            </a:prstTxWarp>
          </a:bodyPr>
          <a:lstStyle>
            <a:lvl1pPr algn="r">
              <a:defRPr sz="1200" dirty="0">
                <a:latin typeface="Times New Roman" pitchFamily="18" charset="0"/>
              </a:defRPr>
            </a:lvl1pPr>
          </a:lstStyle>
          <a:p>
            <a:pPr>
              <a:defRPr/>
            </a:pPr>
            <a:endParaRPr lang="en-US" dirty="0"/>
          </a:p>
        </p:txBody>
      </p:sp>
      <p:sp>
        <p:nvSpPr>
          <p:cNvPr id="138244" name="Rectangle 4"/>
          <p:cNvSpPr>
            <a:spLocks noGrp="1" noRot="1" noChangeAspect="1" noChangeArrowheads="1" noTextEdit="1"/>
          </p:cNvSpPr>
          <p:nvPr>
            <p:ph type="sldImg" idx="2"/>
          </p:nvPr>
        </p:nvSpPr>
        <p:spPr bwMode="auto">
          <a:xfrm>
            <a:off x="1182688" y="696913"/>
            <a:ext cx="4651375" cy="3489325"/>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675" y="4418806"/>
            <a:ext cx="5613400" cy="4186238"/>
          </a:xfrm>
          <a:prstGeom prst="rect">
            <a:avLst/>
          </a:prstGeom>
          <a:noFill/>
          <a:ln w="9525">
            <a:noFill/>
            <a:miter lim="800000"/>
            <a:headEnd/>
            <a:tailEnd/>
          </a:ln>
          <a:effectLst/>
        </p:spPr>
        <p:txBody>
          <a:bodyPr vert="horz" wrap="square" lIns="93242" tIns="46622" rIns="93242" bIns="466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35998"/>
            <a:ext cx="3040592" cy="465138"/>
          </a:xfrm>
          <a:prstGeom prst="rect">
            <a:avLst/>
          </a:prstGeom>
          <a:noFill/>
          <a:ln w="9525">
            <a:noFill/>
            <a:miter lim="800000"/>
            <a:headEnd/>
            <a:tailEnd/>
          </a:ln>
          <a:effectLst/>
        </p:spPr>
        <p:txBody>
          <a:bodyPr vert="horz" wrap="square" lIns="93242" tIns="46622" rIns="93242" bIns="46622" numCol="1" anchor="b"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51" name="Rectangle 7"/>
          <p:cNvSpPr>
            <a:spLocks noGrp="1" noChangeArrowheads="1"/>
          </p:cNvSpPr>
          <p:nvPr>
            <p:ph type="sldNum" sz="quarter" idx="5"/>
          </p:nvPr>
        </p:nvSpPr>
        <p:spPr bwMode="auto">
          <a:xfrm>
            <a:off x="3974535" y="8835998"/>
            <a:ext cx="3040592" cy="465138"/>
          </a:xfrm>
          <a:prstGeom prst="rect">
            <a:avLst/>
          </a:prstGeom>
          <a:noFill/>
          <a:ln w="9525">
            <a:noFill/>
            <a:miter lim="800000"/>
            <a:headEnd/>
            <a:tailEnd/>
          </a:ln>
          <a:effectLst/>
        </p:spPr>
        <p:txBody>
          <a:bodyPr vert="horz" wrap="square" lIns="93242" tIns="46622" rIns="93242" bIns="46622" numCol="1" anchor="b" anchorCtr="0" compatLnSpc="1">
            <a:prstTxWarp prst="textNoShape">
              <a:avLst/>
            </a:prstTxWarp>
          </a:bodyPr>
          <a:lstStyle>
            <a:lvl1pPr algn="r">
              <a:defRPr sz="1200">
                <a:latin typeface="Times New Roman" pitchFamily="18" charset="0"/>
              </a:defRPr>
            </a:lvl1pPr>
          </a:lstStyle>
          <a:p>
            <a:pPr>
              <a:defRPr/>
            </a:pPr>
            <a:fld id="{4017C9F8-6F60-4546-A11C-6BF616766406}" type="slidenum">
              <a:rPr lang="en-US"/>
              <a:pPr>
                <a:defRPr/>
              </a:pPr>
              <a:t>‹#›</a:t>
            </a:fld>
            <a:endParaRPr lang="en-US" dirty="0"/>
          </a:p>
        </p:txBody>
      </p:sp>
    </p:spTree>
    <p:extLst>
      <p:ext uri="{BB962C8B-B14F-4D97-AF65-F5344CB8AC3E}">
        <p14:creationId xmlns:p14="http://schemas.microsoft.com/office/powerpoint/2010/main" val="39474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pPr>
              <a:defRPr/>
            </a:pPr>
            <a:r>
              <a:rPr lang="en-US" dirty="0" smtClean="0"/>
              <a:t>Copyright 2013 - 2014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E090D99-A8E9-451F-BB7E-604471D52A4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9E8C0B-0F9C-4E67-B182-29CC711EEE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105EFB-A2DB-4C9D-9E61-8A715E58E00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EBC60FE-66B0-40EE-A525-1DB84F59D6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FCFFBA-E63A-4554-AFA0-79D65B1920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DAE3D8-E2DB-452F-B617-6686889251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AD6013-2053-46BF-B5AF-A2CFBC96FF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D9E2BD-FCC1-465F-B935-242FD8534E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A365395-398D-4EBD-B935-18DA01AD78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0F59E5-2BB9-4FC2-8A9C-C1D624CDBE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72E7DE3-4388-4086-8021-81C8419E25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3E53D2-E510-43FC-AA7A-8006655CB6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2013 - 2014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A90586-734D-49C3-BCB8-6C58DF1A0B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pPr>
              <a:defRPr/>
            </a:pPr>
            <a:r>
              <a:rPr lang="en-US" dirty="0" smtClean="0"/>
              <a:t>Copyright 2013 - 2014 Kenneth M. Chipps Ph.D. www.chipps.com</a:t>
            </a:r>
            <a:endParaRPr lang="en-US" dirty="0"/>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E448D4-E664-4CAB-A123-F9ADC9E9A8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1"/>
          </p:nvPr>
        </p:nvSpPr>
        <p:spPr>
          <a:xfrm>
            <a:off x="2590800" y="6245225"/>
            <a:ext cx="4038600" cy="476250"/>
          </a:xfrm>
          <a:noFill/>
        </p:spPr>
        <p:txBody>
          <a:bodyPr/>
          <a:lstStyle/>
          <a:p>
            <a:r>
              <a:rPr lang="en-US" dirty="0" smtClean="0"/>
              <a:t>Copyright 2013 - 2014 Kenneth M. Chipps Ph.D. www.chipps.com</a:t>
            </a:r>
          </a:p>
        </p:txBody>
      </p:sp>
      <p:sp>
        <p:nvSpPr>
          <p:cNvPr id="5123" name="Rectangle 2"/>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endParaRPr lang="en-US" altLang="en-US" sz="3200" dirty="0"/>
          </a:p>
        </p:txBody>
      </p:sp>
      <p:sp>
        <p:nvSpPr>
          <p:cNvPr id="5124" name="Rectangle 3"/>
          <p:cNvSpPr>
            <a:spLocks noGrp="1" noChangeArrowheads="1"/>
          </p:cNvSpPr>
          <p:nvPr>
            <p:ph type="ctrTitle"/>
          </p:nvPr>
        </p:nvSpPr>
        <p:spPr/>
        <p:txBody>
          <a:bodyPr/>
          <a:lstStyle/>
          <a:p>
            <a:pPr eaLnBrk="1" hangingPunct="1"/>
            <a:r>
              <a:rPr lang="en-US" altLang="en-US" sz="4400" dirty="0" smtClean="0"/>
              <a:t>SDN</a:t>
            </a:r>
            <a:r>
              <a:rPr lang="en-US" altLang="en-US" dirty="0" smtClean="0"/>
              <a:t/>
            </a:r>
            <a:br>
              <a:rPr lang="en-US" altLang="en-US" dirty="0" smtClean="0"/>
            </a:br>
            <a:r>
              <a:rPr lang="en-US" sz="2400" dirty="0" smtClean="0"/>
              <a:t>Last Update </a:t>
            </a:r>
            <a:r>
              <a:rPr lang="en-US" sz="2400" dirty="0" smtClean="0"/>
              <a:t>2014.09.19</a:t>
            </a:r>
            <a:br>
              <a:rPr lang="en-US" sz="2400" dirty="0" smtClean="0"/>
            </a:br>
            <a:r>
              <a:rPr lang="en-US" sz="2400" dirty="0" smtClean="0"/>
              <a:t>2.0.1</a:t>
            </a:r>
            <a:endParaRPr lang="en-US" sz="2400" dirty="0" smtClean="0"/>
          </a:p>
        </p:txBody>
      </p:sp>
      <p:sp>
        <p:nvSpPr>
          <p:cNvPr id="5125" name="Slide Number Placeholder 5"/>
          <p:cNvSpPr>
            <a:spLocks noGrp="1"/>
          </p:cNvSpPr>
          <p:nvPr>
            <p:ph type="sldNum" sz="quarter" idx="12"/>
          </p:nvPr>
        </p:nvSpPr>
        <p:spPr>
          <a:noFill/>
        </p:spPr>
        <p:txBody>
          <a:bodyPr/>
          <a:lstStyle/>
          <a:p>
            <a:fld id="{28080188-1208-4215-A7B5-BBACD75C025E}"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SDN Work</a:t>
            </a:r>
            <a:endParaRPr lang="en-US" dirty="0"/>
          </a:p>
        </p:txBody>
      </p:sp>
      <p:sp>
        <p:nvSpPr>
          <p:cNvPr id="3" name="Content Placeholder 2"/>
          <p:cNvSpPr>
            <a:spLocks noGrp="1"/>
          </p:cNvSpPr>
          <p:nvPr>
            <p:ph idx="1"/>
          </p:nvPr>
        </p:nvSpPr>
        <p:spPr/>
        <p:txBody>
          <a:bodyPr/>
          <a:lstStyle/>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sz="3200" dirty="0" smtClean="0">
                <a:solidFill>
                  <a:schemeClr val="tx1"/>
                </a:solidFill>
                <a:effectLst/>
                <a:latin typeface="+mn-lt"/>
                <a:ea typeface="+mn-ea"/>
                <a:cs typeface="+mn-cs"/>
              </a:rPr>
              <a:t>Azodolmolky</a:t>
            </a:r>
            <a:r>
              <a:rPr lang="en-US" sz="3200" baseline="0" dirty="0" smtClean="0">
                <a:solidFill>
                  <a:schemeClr val="tx1"/>
                </a:solidFill>
                <a:effectLst/>
                <a:latin typeface="+mn-lt"/>
                <a:ea typeface="+mn-ea"/>
                <a:cs typeface="+mn-cs"/>
              </a:rPr>
              <a:t> tells us that SDN decentralizes and abstracts the network thusly</a:t>
            </a:r>
          </a:p>
          <a:p>
            <a:pPr marL="742950" marR="0" lvl="1" indent="-342900" algn="l" defTabSz="914400" rtl="0" eaLnBrk="0" fontAlgn="base" latinLnBrk="0" hangingPunct="0">
              <a:lnSpc>
                <a:spcPct val="100000"/>
              </a:lnSpc>
              <a:spcBef>
                <a:spcPct val="20000"/>
              </a:spcBef>
              <a:spcAft>
                <a:spcPct val="0"/>
              </a:spcAft>
              <a:buClrTx/>
              <a:buSzTx/>
              <a:buFontTx/>
              <a:buChar char="•"/>
              <a:tabLst/>
              <a:defRPr/>
            </a:pPr>
            <a:r>
              <a:rPr lang="en-US" sz="2800" dirty="0" smtClean="0">
                <a:effectLst/>
              </a:rPr>
              <a:t>Instead of enforcing policies and running protocols on a convolution of scattered devices, the network is reduced to simple forwarding hardware and the decision-making network controller</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10</a:t>
            </a:fld>
            <a:endParaRPr lang="en-US" dirty="0"/>
          </a:p>
        </p:txBody>
      </p:sp>
    </p:spTree>
    <p:extLst>
      <p:ext uri="{BB962C8B-B14F-4D97-AF65-F5344CB8AC3E}">
        <p14:creationId xmlns:p14="http://schemas.microsoft.com/office/powerpoint/2010/main" val="21508585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Tables</a:t>
            </a:r>
            <a:endParaRPr lang="en-US" dirty="0"/>
          </a:p>
        </p:txBody>
      </p:sp>
      <p:sp>
        <p:nvSpPr>
          <p:cNvPr id="3" name="Content Placeholder 2"/>
          <p:cNvSpPr>
            <a:spLocks noGrp="1"/>
          </p:cNvSpPr>
          <p:nvPr>
            <p:ph idx="1"/>
          </p:nvPr>
        </p:nvSpPr>
        <p:spPr/>
        <p:txBody>
          <a:bodyPr/>
          <a:lstStyle/>
          <a:p>
            <a:r>
              <a:rPr lang="en-US" dirty="0" smtClean="0"/>
              <a:t>Recall that there can be more than one flow table</a:t>
            </a:r>
          </a:p>
          <a:p>
            <a:r>
              <a:rPr lang="en-US" dirty="0" smtClean="0"/>
              <a:t>If ther</a:t>
            </a:r>
            <a:r>
              <a:rPr lang="en-US" baseline="0" dirty="0" smtClean="0"/>
              <a:t>e is they interact in this way as Stallings shows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100</a:t>
            </a:fld>
            <a:endParaRPr lang="en-US" dirty="0"/>
          </a:p>
        </p:txBody>
      </p:sp>
    </p:spTree>
    <p:extLst>
      <p:ext uri="{BB962C8B-B14F-4D97-AF65-F5344CB8AC3E}">
        <p14:creationId xmlns:p14="http://schemas.microsoft.com/office/powerpoint/2010/main" val="11205974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Tables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101</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281" t="13611" r="31562" b="40833"/>
          <a:stretch/>
        </p:blipFill>
        <p:spPr bwMode="auto">
          <a:xfrm>
            <a:off x="2294828" y="1600200"/>
            <a:ext cx="456317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6265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 Protocol</a:t>
            </a:r>
            <a:endParaRPr lang="en-US" dirty="0"/>
          </a:p>
        </p:txBody>
      </p:sp>
      <p:sp>
        <p:nvSpPr>
          <p:cNvPr id="3" name="Content Placeholder 2"/>
          <p:cNvSpPr>
            <a:spLocks noGrp="1"/>
          </p:cNvSpPr>
          <p:nvPr>
            <p:ph idx="1"/>
          </p:nvPr>
        </p:nvSpPr>
        <p:spPr/>
        <p:txBody>
          <a:bodyPr/>
          <a:lstStyle/>
          <a:p>
            <a:r>
              <a:rPr lang="en-US" dirty="0" smtClean="0"/>
              <a:t>Stallings then goes over the main protocols used by OpenFlow</a:t>
            </a:r>
          </a:p>
          <a:p>
            <a:pPr lvl="1"/>
            <a:r>
              <a:rPr lang="en-US" dirty="0" smtClean="0"/>
              <a:t>The OpenFlow protocol describes message exchanges that take place between an OpenFlow controller and an OpenFlow switch</a:t>
            </a:r>
          </a:p>
          <a:p>
            <a:pPr lvl="1"/>
            <a:r>
              <a:rPr lang="en-US" dirty="0" smtClean="0"/>
              <a:t>Typically the protocol is implemented on top of SSL – Secure Sockets Layer or TLS - Transport Layer Security providing a secure OpenFlow channel</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102</a:t>
            </a:fld>
            <a:endParaRPr lang="en-US" dirty="0"/>
          </a:p>
        </p:txBody>
      </p:sp>
    </p:spTree>
    <p:extLst>
      <p:ext uri="{BB962C8B-B14F-4D97-AF65-F5344CB8AC3E}">
        <p14:creationId xmlns:p14="http://schemas.microsoft.com/office/powerpoint/2010/main" val="17177570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OpenFlow Protocol</a:t>
            </a:r>
          </a:p>
        </p:txBody>
      </p:sp>
      <p:sp>
        <p:nvSpPr>
          <p:cNvPr id="3" name="Content Placeholder 2"/>
          <p:cNvSpPr>
            <a:spLocks noGrp="1"/>
          </p:cNvSpPr>
          <p:nvPr>
            <p:ph idx="1"/>
          </p:nvPr>
        </p:nvSpPr>
        <p:spPr/>
        <p:txBody>
          <a:bodyPr/>
          <a:lstStyle/>
          <a:p>
            <a:pPr lvl="1"/>
            <a:r>
              <a:rPr lang="en-US" dirty="0" smtClean="0"/>
              <a:t>The OpenFlow protocol enables the controller to perform add, update, and delete actions to the flow entries in the flow tables</a:t>
            </a:r>
          </a:p>
          <a:p>
            <a:pPr lvl="1"/>
            <a:r>
              <a:rPr lang="en-US" dirty="0" smtClean="0"/>
              <a:t>It supports three types of messages</a:t>
            </a:r>
          </a:p>
          <a:p>
            <a:pPr lvl="2"/>
            <a:r>
              <a:rPr lang="en-US" dirty="0" smtClean="0"/>
              <a:t>Controller-to-Switch</a:t>
            </a:r>
          </a:p>
          <a:p>
            <a:pPr lvl="3"/>
            <a:r>
              <a:rPr lang="en-US" dirty="0" smtClean="0"/>
              <a:t>These messages are initiated by the controller and, in some cases, require a response from the switch</a:t>
            </a:r>
          </a:p>
          <a:p>
            <a:pPr lvl="3"/>
            <a:r>
              <a:rPr lang="en-US" dirty="0" smtClean="0"/>
              <a:t>This class of messages enables the controller to manage the logical state of the switch, including its configuration and details of flow- and group-table entries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103</a:t>
            </a:fld>
            <a:endParaRPr lang="en-US" dirty="0"/>
          </a:p>
        </p:txBody>
      </p:sp>
    </p:spTree>
    <p:extLst>
      <p:ext uri="{BB962C8B-B14F-4D97-AF65-F5344CB8AC3E}">
        <p14:creationId xmlns:p14="http://schemas.microsoft.com/office/powerpoint/2010/main" val="20379497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OpenFlow Protocol</a:t>
            </a:r>
          </a:p>
        </p:txBody>
      </p:sp>
      <p:sp>
        <p:nvSpPr>
          <p:cNvPr id="3" name="Content Placeholder 2"/>
          <p:cNvSpPr>
            <a:spLocks noGrp="1"/>
          </p:cNvSpPr>
          <p:nvPr>
            <p:ph idx="1"/>
          </p:nvPr>
        </p:nvSpPr>
        <p:spPr/>
        <p:txBody>
          <a:bodyPr/>
          <a:lstStyle/>
          <a:p>
            <a:pPr lvl="3"/>
            <a:r>
              <a:rPr lang="en-US" dirty="0" smtClean="0"/>
              <a:t>Also included in this class is the Packet-out message</a:t>
            </a:r>
          </a:p>
          <a:p>
            <a:pPr lvl="3"/>
            <a:r>
              <a:rPr lang="en-US" dirty="0" smtClean="0"/>
              <a:t>This message is used when a switch sends a packet to the controller and the controller decides not to drop the packet but to direct it to a switch output port</a:t>
            </a:r>
          </a:p>
          <a:p>
            <a:pPr lvl="2"/>
            <a:r>
              <a:rPr lang="en-US" dirty="0" smtClean="0"/>
              <a:t>Asynchronous</a:t>
            </a:r>
          </a:p>
          <a:p>
            <a:pPr lvl="3"/>
            <a:r>
              <a:rPr lang="en-US" dirty="0" smtClean="0"/>
              <a:t>These types of messages are sent without solicitation from the controller</a:t>
            </a:r>
          </a:p>
          <a:p>
            <a:pPr lvl="3"/>
            <a:r>
              <a:rPr lang="en-US" dirty="0" smtClean="0"/>
              <a:t>This class includes various status messages to the controller</a:t>
            </a:r>
          </a:p>
          <a:p>
            <a:pPr lvl="3"/>
            <a:r>
              <a:rPr lang="en-US" dirty="0" smtClean="0"/>
              <a:t>Also included is the Packet-in message, which may be used by the switch to send a packet to the controller when there is no flow-table match</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104</a:t>
            </a:fld>
            <a:endParaRPr lang="en-US" dirty="0"/>
          </a:p>
        </p:txBody>
      </p:sp>
    </p:spTree>
    <p:extLst>
      <p:ext uri="{BB962C8B-B14F-4D97-AF65-F5344CB8AC3E}">
        <p14:creationId xmlns:p14="http://schemas.microsoft.com/office/powerpoint/2010/main" val="33741502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OpenFlow Protocol</a:t>
            </a:r>
          </a:p>
        </p:txBody>
      </p:sp>
      <p:sp>
        <p:nvSpPr>
          <p:cNvPr id="3" name="Content Placeholder 2"/>
          <p:cNvSpPr>
            <a:spLocks noGrp="1"/>
          </p:cNvSpPr>
          <p:nvPr>
            <p:ph idx="1"/>
          </p:nvPr>
        </p:nvSpPr>
        <p:spPr/>
        <p:txBody>
          <a:bodyPr/>
          <a:lstStyle/>
          <a:p>
            <a:pPr lvl="2"/>
            <a:r>
              <a:rPr lang="en-US" dirty="0" smtClean="0"/>
              <a:t>Symmetric</a:t>
            </a:r>
          </a:p>
          <a:p>
            <a:pPr lvl="3"/>
            <a:r>
              <a:rPr lang="en-US" dirty="0" smtClean="0"/>
              <a:t>These messages are sent without solicitation from either the controller or the switch</a:t>
            </a:r>
          </a:p>
          <a:p>
            <a:pPr lvl="3"/>
            <a:r>
              <a:rPr lang="en-US" dirty="0" smtClean="0"/>
              <a:t>They are simple yet helpful</a:t>
            </a:r>
          </a:p>
          <a:p>
            <a:pPr lvl="3"/>
            <a:r>
              <a:rPr lang="en-US" dirty="0" smtClean="0"/>
              <a:t>Hello messages are typically sent back and forth between the controller and switch when the connection is first established</a:t>
            </a:r>
          </a:p>
          <a:p>
            <a:pPr lvl="3"/>
            <a:r>
              <a:rPr lang="en-US" dirty="0" smtClean="0"/>
              <a:t>Echo request and reply messages can be used by either the switch or controller to measure the latency or bandwidth of a controller switch connection or just verify that the device is operating</a:t>
            </a:r>
          </a:p>
          <a:p>
            <a:pPr lvl="3"/>
            <a:r>
              <a:rPr lang="en-US" dirty="0" smtClean="0"/>
              <a:t>The Experimenter message is used to stage features to be built into future versions</a:t>
            </a:r>
            <a:r>
              <a:rPr lang="en-US" baseline="0" dirty="0" smtClean="0"/>
              <a:t> of OpenFlow</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105</a:t>
            </a:fld>
            <a:endParaRPr lang="en-US" dirty="0"/>
          </a:p>
        </p:txBody>
      </p:sp>
    </p:spTree>
    <p:extLst>
      <p:ext uri="{BB962C8B-B14F-4D97-AF65-F5344CB8AC3E}">
        <p14:creationId xmlns:p14="http://schemas.microsoft.com/office/powerpoint/2010/main" val="36503521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 Protocol</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106</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187" t="21159" r="25000"/>
          <a:stretch/>
        </p:blipFill>
        <p:spPr bwMode="auto">
          <a:xfrm>
            <a:off x="2731005" y="1600200"/>
            <a:ext cx="374599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9757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 Protocol</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The OpenFlow protocol enables the controller to manage the logical structure of a switch, without regard to the details of how the switch implements the OpenFlow logical architecture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107</a:t>
            </a:fld>
            <a:endParaRPr lang="en-US" dirty="0"/>
          </a:p>
        </p:txBody>
      </p:sp>
    </p:spTree>
    <p:extLst>
      <p:ext uri="{BB962C8B-B14F-4D97-AF65-F5344CB8AC3E}">
        <p14:creationId xmlns:p14="http://schemas.microsoft.com/office/powerpoint/2010/main" val="36148513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 Only or Enabled</a:t>
            </a:r>
            <a:endParaRPr lang="en-US" dirty="0"/>
          </a:p>
        </p:txBody>
      </p:sp>
      <p:sp>
        <p:nvSpPr>
          <p:cNvPr id="3" name="Content Placeholder 2"/>
          <p:cNvSpPr>
            <a:spLocks noGrp="1"/>
          </p:cNvSpPr>
          <p:nvPr>
            <p:ph idx="1"/>
          </p:nvPr>
        </p:nvSpPr>
        <p:spPr/>
        <p:txBody>
          <a:bodyPr/>
          <a:lstStyle/>
          <a:p>
            <a:r>
              <a:rPr lang="en-US" dirty="0" smtClean="0"/>
              <a:t>With OpenFlow equipment the devices can be OpenFlow only or they can be just OpenFlow enabled</a:t>
            </a:r>
          </a:p>
          <a:p>
            <a:r>
              <a:rPr lang="en-US" dirty="0" smtClean="0"/>
              <a:t>With</a:t>
            </a:r>
            <a:r>
              <a:rPr lang="en-US" baseline="0" dirty="0" smtClean="0"/>
              <a:t> OpenFlow enabled equipment both OpenFlow and a proprietary protocol will work on the devices</a:t>
            </a:r>
          </a:p>
          <a:p>
            <a:r>
              <a:rPr lang="en-US" baseline="0" dirty="0" smtClean="0"/>
              <a:t>Most of the traditional device manufacturers have gone this way</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108</a:t>
            </a:fld>
            <a:endParaRPr lang="en-US" dirty="0"/>
          </a:p>
        </p:txBody>
      </p:sp>
    </p:spTree>
    <p:extLst>
      <p:ext uri="{BB962C8B-B14F-4D97-AF65-F5344CB8AC3E}">
        <p14:creationId xmlns:p14="http://schemas.microsoft.com/office/powerpoint/2010/main" val="28666060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Protocol</a:t>
            </a:r>
            <a:endParaRPr lang="en-US" dirty="0"/>
          </a:p>
        </p:txBody>
      </p:sp>
      <p:sp>
        <p:nvSpPr>
          <p:cNvPr id="3" name="Content Placeholder 2"/>
          <p:cNvSpPr>
            <a:spLocks noGrp="1"/>
          </p:cNvSpPr>
          <p:nvPr>
            <p:ph idx="1"/>
          </p:nvPr>
        </p:nvSpPr>
        <p:spPr/>
        <p:txBody>
          <a:bodyPr/>
          <a:lstStyle/>
          <a:p>
            <a:r>
              <a:rPr lang="en-US" dirty="0" smtClean="0"/>
              <a:t>Equipment manufacturers are naturedly reluctant to support commodity hardware and open source protocols</a:t>
            </a:r>
            <a:r>
              <a:rPr lang="en-US" baseline="0" dirty="0" smtClean="0"/>
              <a:t> as there is little profit there</a:t>
            </a:r>
          </a:p>
          <a:p>
            <a:r>
              <a:rPr lang="en-US" baseline="0" dirty="0" smtClean="0"/>
              <a:t>To both combat this move as well as to extend it they have created their own control protocols</a:t>
            </a:r>
          </a:p>
          <a:p>
            <a:r>
              <a:rPr lang="en-US" baseline="0" dirty="0" smtClean="0"/>
              <a:t>For example Cisco’s is called onePK – Cisco ONE platform kit</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109</a:t>
            </a:fld>
            <a:endParaRPr lang="en-US" dirty="0"/>
          </a:p>
        </p:txBody>
      </p:sp>
    </p:spTree>
    <p:extLst>
      <p:ext uri="{BB962C8B-B14F-4D97-AF65-F5344CB8AC3E}">
        <p14:creationId xmlns:p14="http://schemas.microsoft.com/office/powerpoint/2010/main" val="2240250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SDN</a:t>
            </a:r>
            <a:r>
              <a:rPr lang="en-US" baseline="0" dirty="0" smtClean="0"/>
              <a:t> Work</a:t>
            </a:r>
            <a:endParaRPr lang="en-US" dirty="0"/>
          </a:p>
        </p:txBody>
      </p:sp>
      <p:sp>
        <p:nvSpPr>
          <p:cNvPr id="3" name="Content Placeholder 2"/>
          <p:cNvSpPr>
            <a:spLocks noGrp="1"/>
          </p:cNvSpPr>
          <p:nvPr>
            <p:ph idx="1"/>
          </p:nvPr>
        </p:nvSpPr>
        <p:spPr/>
        <p:txBody>
          <a:bodyPr/>
          <a:lstStyle/>
          <a:p>
            <a:pPr marL="742950" marR="0" lvl="1" indent="-342900" algn="l" defTabSz="914400" rtl="0" eaLnBrk="0" fontAlgn="base" latinLnBrk="0" hangingPunct="0">
              <a:lnSpc>
                <a:spcPct val="100000"/>
              </a:lnSpc>
              <a:spcBef>
                <a:spcPct val="20000"/>
              </a:spcBef>
              <a:spcAft>
                <a:spcPct val="0"/>
              </a:spcAft>
              <a:buClrTx/>
              <a:buSzTx/>
              <a:buFontTx/>
              <a:buChar char="•"/>
              <a:tabLst/>
              <a:defRPr/>
            </a:pPr>
            <a:r>
              <a:rPr lang="en-US" sz="2800" dirty="0" smtClean="0">
                <a:effectLst/>
              </a:rPr>
              <a:t>The forwarding hardware consists of the following</a:t>
            </a:r>
          </a:p>
          <a:p>
            <a:pPr marL="1143000" marR="0" lvl="2"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effectLst/>
              </a:rPr>
              <a:t>A flow table containing flow entries consisting of match rules and actions to take</a:t>
            </a:r>
          </a:p>
          <a:p>
            <a:pPr marL="1143000" marR="0" lvl="2"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effectLst/>
              </a:rPr>
              <a:t>A transport layer protocol</a:t>
            </a:r>
            <a:r>
              <a:rPr lang="en-US" sz="2400" baseline="0" dirty="0" smtClean="0">
                <a:effectLst/>
              </a:rPr>
              <a:t> </a:t>
            </a:r>
            <a:r>
              <a:rPr lang="en-US" sz="2400" dirty="0" smtClean="0">
                <a:effectLst/>
              </a:rPr>
              <a:t>that securely communicates with a controller about new entries that are not currently in the flow table</a:t>
            </a:r>
            <a:endParaRPr lang="en-US" sz="2400"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11</a:t>
            </a:fld>
            <a:endParaRPr lang="en-US" dirty="0"/>
          </a:p>
        </p:txBody>
      </p:sp>
    </p:spTree>
    <p:extLst>
      <p:ext uri="{BB962C8B-B14F-4D97-AF65-F5344CB8AC3E}">
        <p14:creationId xmlns:p14="http://schemas.microsoft.com/office/powerpoint/2010/main" val="14023878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Protocol</a:t>
            </a:r>
            <a:endParaRPr lang="en-US" dirty="0"/>
          </a:p>
        </p:txBody>
      </p:sp>
      <p:sp>
        <p:nvSpPr>
          <p:cNvPr id="3" name="Content Placeholder 2"/>
          <p:cNvSpPr>
            <a:spLocks noGrp="1"/>
          </p:cNvSpPr>
          <p:nvPr>
            <p:ph idx="1"/>
          </p:nvPr>
        </p:nvSpPr>
        <p:spPr/>
        <p:txBody>
          <a:bodyPr/>
          <a:lstStyle/>
          <a:p>
            <a:r>
              <a:rPr lang="en-US" dirty="0" smtClean="0"/>
              <a:t>This allows Cisco to support OpenFlow but also expand</a:t>
            </a:r>
            <a:r>
              <a:rPr lang="en-US" baseline="0" dirty="0" smtClean="0"/>
              <a:t> on it while protecting its installed base and future hardware sales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110</a:t>
            </a:fld>
            <a:endParaRPr lang="en-US" dirty="0"/>
          </a:p>
        </p:txBody>
      </p:sp>
    </p:spTree>
    <p:extLst>
      <p:ext uri="{BB962C8B-B14F-4D97-AF65-F5344CB8AC3E}">
        <p14:creationId xmlns:p14="http://schemas.microsoft.com/office/powerpoint/2010/main" val="20409728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a SDN</a:t>
            </a:r>
            <a:endParaRPr lang="en-US" dirty="0"/>
          </a:p>
        </p:txBody>
      </p:sp>
      <p:sp>
        <p:nvSpPr>
          <p:cNvPr id="3" name="Content Placeholder 2"/>
          <p:cNvSpPr>
            <a:spLocks noGrp="1"/>
          </p:cNvSpPr>
          <p:nvPr>
            <p:ph idx="1"/>
          </p:nvPr>
        </p:nvSpPr>
        <p:spPr/>
        <p:txBody>
          <a:bodyPr/>
          <a:lstStyle/>
          <a:p>
            <a:r>
              <a:rPr lang="en-US" dirty="0" smtClean="0"/>
              <a:t>Will SDN work in large distributed networks</a:t>
            </a:r>
          </a:p>
          <a:p>
            <a:r>
              <a:rPr lang="en-US" dirty="0" smtClean="0"/>
              <a:t>Centralization</a:t>
            </a:r>
            <a:r>
              <a:rPr lang="en-US" baseline="0" dirty="0" smtClean="0"/>
              <a:t> of the control function does not mean one has to use a single controller</a:t>
            </a:r>
          </a:p>
          <a:p>
            <a:r>
              <a:rPr lang="en-US" baseline="0" dirty="0" smtClean="0"/>
              <a:t>As Tiwari points out this can be a logically centralized controller that physically exists in multiple data centers with the redundancy that this implies</a:t>
            </a: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111</a:t>
            </a:fld>
            <a:endParaRPr lang="en-US" dirty="0"/>
          </a:p>
        </p:txBody>
      </p:sp>
    </p:spTree>
    <p:extLst>
      <p:ext uri="{BB962C8B-B14F-4D97-AF65-F5344CB8AC3E}">
        <p14:creationId xmlns:p14="http://schemas.microsoft.com/office/powerpoint/2010/main" val="25923115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r>
              <a:rPr lang="en-US" baseline="0" dirty="0" smtClean="0"/>
              <a:t> a SDN</a:t>
            </a:r>
            <a:endParaRPr lang="en-US" dirty="0"/>
          </a:p>
        </p:txBody>
      </p:sp>
      <p:sp>
        <p:nvSpPr>
          <p:cNvPr id="3" name="Content Placeholder 2"/>
          <p:cNvSpPr>
            <a:spLocks noGrp="1"/>
          </p:cNvSpPr>
          <p:nvPr>
            <p:ph idx="1"/>
          </p:nvPr>
        </p:nvSpPr>
        <p:spPr/>
        <p:txBody>
          <a:bodyPr/>
          <a:lstStyle/>
          <a:p>
            <a:r>
              <a:rPr lang="en-US" dirty="0" smtClean="0"/>
              <a:t>The authors suggest that to do so the placement and reliability of the controllers are the central concerns</a:t>
            </a:r>
          </a:p>
          <a:p>
            <a:r>
              <a:rPr lang="en-US" dirty="0" smtClean="0"/>
              <a:t>A study conducted on a large emulated network with 100,000 hosts and up to 256 switches, revealed that all OpenFlow controllers were able to handle at least 50,000 new flow requests per second in each of the experimental scenarios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112</a:t>
            </a:fld>
            <a:endParaRPr lang="en-US" dirty="0"/>
          </a:p>
        </p:txBody>
      </p:sp>
    </p:spTree>
    <p:extLst>
      <p:ext uri="{BB962C8B-B14F-4D97-AF65-F5344CB8AC3E}">
        <p14:creationId xmlns:p14="http://schemas.microsoft.com/office/powerpoint/2010/main" val="32473968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r>
              <a:rPr lang="en-US" baseline="0" dirty="0" smtClean="0"/>
              <a:t> a SDN</a:t>
            </a:r>
            <a:endParaRPr lang="en-US" dirty="0"/>
          </a:p>
        </p:txBody>
      </p:sp>
      <p:sp>
        <p:nvSpPr>
          <p:cNvPr id="3" name="Content Placeholder 2"/>
          <p:cNvSpPr>
            <a:spLocks noGrp="1"/>
          </p:cNvSpPr>
          <p:nvPr>
            <p:ph idx="1"/>
          </p:nvPr>
        </p:nvSpPr>
        <p:spPr/>
        <p:txBody>
          <a:bodyPr/>
          <a:lstStyle/>
          <a:p>
            <a:r>
              <a:rPr lang="en-US" dirty="0" smtClean="0"/>
              <a:t>Multiple controllers may be used to reduce the latency or increase the scalability and fault tolerance of an OpenFlow SDN deployment</a:t>
            </a:r>
          </a:p>
          <a:p>
            <a:r>
              <a:rPr lang="en-US" dirty="0" smtClean="0"/>
              <a:t>OpenFlow allows the connection of multiple controllers to a switch, which would allow backup controllers to take over in the event of a failure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113</a:t>
            </a:fld>
            <a:endParaRPr lang="en-US" dirty="0"/>
          </a:p>
        </p:txBody>
      </p:sp>
    </p:spTree>
    <p:extLst>
      <p:ext uri="{BB962C8B-B14F-4D97-AF65-F5344CB8AC3E}">
        <p14:creationId xmlns:p14="http://schemas.microsoft.com/office/powerpoint/2010/main" val="16755746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Domains</a:t>
            </a:r>
            <a:endParaRPr lang="en-US" dirty="0"/>
          </a:p>
        </p:txBody>
      </p:sp>
      <p:sp>
        <p:nvSpPr>
          <p:cNvPr id="3" name="Content Placeholder 2"/>
          <p:cNvSpPr>
            <a:spLocks noGrp="1"/>
          </p:cNvSpPr>
          <p:nvPr>
            <p:ph idx="1"/>
          </p:nvPr>
        </p:nvSpPr>
        <p:spPr/>
        <p:txBody>
          <a:bodyPr/>
          <a:lstStyle/>
          <a:p>
            <a:r>
              <a:rPr lang="en-US" dirty="0" smtClean="0"/>
              <a:t>Stallings notes that in a large enterprise network, the deployment of a single controller to manage all network devices would prove unwieldy or undesirable</a:t>
            </a:r>
          </a:p>
          <a:p>
            <a:r>
              <a:rPr lang="en-US" dirty="0" smtClean="0"/>
              <a:t>A more likely scenario is that the operator of a large enterprise or carrier network divides the whole network into numerous nonoverlapping SDN domains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114</a:t>
            </a:fld>
            <a:endParaRPr lang="en-US" dirty="0"/>
          </a:p>
        </p:txBody>
      </p:sp>
    </p:spTree>
    <p:extLst>
      <p:ext uri="{BB962C8B-B14F-4D97-AF65-F5344CB8AC3E}">
        <p14:creationId xmlns:p14="http://schemas.microsoft.com/office/powerpoint/2010/main" val="38451899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Domains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44" t="13323" r="23437" b="37148"/>
          <a:stretch/>
        </p:blipFill>
        <p:spPr bwMode="auto">
          <a:xfrm>
            <a:off x="486622" y="1600200"/>
            <a:ext cx="820017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7357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Domains</a:t>
            </a:r>
            <a:endParaRPr lang="en-US" dirty="0"/>
          </a:p>
        </p:txBody>
      </p:sp>
      <p:sp>
        <p:nvSpPr>
          <p:cNvPr id="3" name="Content Placeholder 2"/>
          <p:cNvSpPr>
            <a:spLocks noGrp="1"/>
          </p:cNvSpPr>
          <p:nvPr>
            <p:ph idx="1"/>
          </p:nvPr>
        </p:nvSpPr>
        <p:spPr/>
        <p:txBody>
          <a:bodyPr/>
          <a:lstStyle/>
          <a:p>
            <a:pPr lvl="0"/>
            <a:r>
              <a:rPr lang="en-US" dirty="0" smtClean="0"/>
              <a:t>He goes on to state</a:t>
            </a:r>
            <a:r>
              <a:rPr lang="en-US" baseline="0" dirty="0" smtClean="0"/>
              <a:t> that the r</a:t>
            </a:r>
            <a:r>
              <a:rPr lang="en-US" dirty="0" smtClean="0"/>
              <a:t>easons for using SDN domains include the following</a:t>
            </a:r>
          </a:p>
          <a:p>
            <a:pPr lvl="0"/>
            <a:r>
              <a:rPr lang="en-US" dirty="0" smtClean="0"/>
              <a:t>Scalability</a:t>
            </a:r>
          </a:p>
          <a:p>
            <a:pPr lvl="1"/>
            <a:r>
              <a:rPr lang="en-US" dirty="0" smtClean="0"/>
              <a:t>The number of devices an SDN controller can feasibly manage is limited</a:t>
            </a:r>
          </a:p>
          <a:p>
            <a:pPr lvl="1"/>
            <a:r>
              <a:rPr lang="en-US" dirty="0" smtClean="0"/>
              <a:t>Thus, a reasonably large network may need to deploy multiple SDN controllers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116</a:t>
            </a:fld>
            <a:endParaRPr lang="en-US" dirty="0"/>
          </a:p>
        </p:txBody>
      </p:sp>
    </p:spTree>
    <p:extLst>
      <p:ext uri="{BB962C8B-B14F-4D97-AF65-F5344CB8AC3E}">
        <p14:creationId xmlns:p14="http://schemas.microsoft.com/office/powerpoint/2010/main" val="114512325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Domains</a:t>
            </a:r>
            <a:endParaRPr lang="en-US" dirty="0"/>
          </a:p>
        </p:txBody>
      </p:sp>
      <p:sp>
        <p:nvSpPr>
          <p:cNvPr id="3" name="Content Placeholder 2"/>
          <p:cNvSpPr>
            <a:spLocks noGrp="1"/>
          </p:cNvSpPr>
          <p:nvPr>
            <p:ph idx="1"/>
          </p:nvPr>
        </p:nvSpPr>
        <p:spPr/>
        <p:txBody>
          <a:bodyPr/>
          <a:lstStyle/>
          <a:p>
            <a:r>
              <a:rPr lang="en-US" dirty="0" smtClean="0"/>
              <a:t>Privacy</a:t>
            </a:r>
          </a:p>
          <a:p>
            <a:pPr lvl="1"/>
            <a:r>
              <a:rPr lang="en-US" dirty="0" smtClean="0"/>
              <a:t>A carrier may choose to implement different privacy</a:t>
            </a:r>
            <a:r>
              <a:rPr lang="en-US" baseline="0" dirty="0" smtClean="0"/>
              <a:t> </a:t>
            </a:r>
            <a:r>
              <a:rPr lang="en-US" dirty="0" smtClean="0"/>
              <a:t>policies in different SDN domains</a:t>
            </a:r>
          </a:p>
          <a:p>
            <a:r>
              <a:rPr lang="en-US" dirty="0" smtClean="0"/>
              <a:t>Incremental deployment</a:t>
            </a:r>
          </a:p>
          <a:p>
            <a:pPr lvl="1"/>
            <a:r>
              <a:rPr lang="en-US" dirty="0" smtClean="0"/>
              <a:t>A carrier’s network may consist of portions of traditional and newer infrastructure</a:t>
            </a:r>
          </a:p>
          <a:p>
            <a:pPr lvl="1"/>
            <a:r>
              <a:rPr lang="en-US" dirty="0" smtClean="0"/>
              <a:t>Dividing the network into multiple, individually manageable SDN domains allows for flexible incremental deployment</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117</a:t>
            </a:fld>
            <a:endParaRPr lang="en-US" dirty="0"/>
          </a:p>
        </p:txBody>
      </p:sp>
    </p:spTree>
    <p:extLst>
      <p:ext uri="{BB962C8B-B14F-4D97-AF65-F5344CB8AC3E}">
        <p14:creationId xmlns:p14="http://schemas.microsoft.com/office/powerpoint/2010/main" val="11740591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Alternate View</a:t>
            </a:r>
            <a:endParaRPr lang="en-US" dirty="0"/>
          </a:p>
        </p:txBody>
      </p:sp>
      <p:sp>
        <p:nvSpPr>
          <p:cNvPr id="3" name="Content Placeholder 2"/>
          <p:cNvSpPr>
            <a:spLocks noGrp="1"/>
          </p:cNvSpPr>
          <p:nvPr>
            <p:ph idx="1"/>
          </p:nvPr>
        </p:nvSpPr>
        <p:spPr/>
        <p:txBody>
          <a:bodyPr/>
          <a:lstStyle/>
          <a:p>
            <a:r>
              <a:rPr lang="en-US" dirty="0" smtClean="0"/>
              <a:t>Nadeau and Gray argue that</a:t>
            </a:r>
            <a:r>
              <a:rPr lang="en-US" baseline="0" dirty="0" smtClean="0"/>
              <a:t> the concept behind SDN is neither new or original</a:t>
            </a:r>
          </a:p>
          <a:p>
            <a:r>
              <a:rPr lang="en-US" baseline="0" dirty="0" smtClean="0"/>
              <a:t>Further they believe there are significant issues surrounding the concept as well</a:t>
            </a:r>
          </a:p>
          <a:p>
            <a:r>
              <a:rPr lang="en-US" baseline="0" dirty="0" smtClean="0"/>
              <a:t>For example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118</a:t>
            </a:fld>
            <a:endParaRPr lang="en-US" dirty="0"/>
          </a:p>
        </p:txBody>
      </p:sp>
    </p:spTree>
    <p:extLst>
      <p:ext uri="{BB962C8B-B14F-4D97-AF65-F5344CB8AC3E}">
        <p14:creationId xmlns:p14="http://schemas.microsoft.com/office/powerpoint/2010/main" val="336854885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pPr lvl="1"/>
            <a:r>
              <a:rPr lang="en-US" baseline="0" dirty="0" smtClean="0"/>
              <a:t>One of the tenets expressed early in the introduction of SDN is the potential advantage in the separation of a network device’s control and data planes</a:t>
            </a:r>
          </a:p>
          <a:p>
            <a:pPr lvl="1"/>
            <a:r>
              <a:rPr lang="en-US" baseline="0" dirty="0" smtClean="0"/>
              <a:t>This separation affords a network operator certain advantages in terms of centralized or semi-centralized programmatic control</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119</a:t>
            </a:fld>
            <a:endParaRPr lang="en-US" dirty="0"/>
          </a:p>
        </p:txBody>
      </p:sp>
    </p:spTree>
    <p:extLst>
      <p:ext uri="{BB962C8B-B14F-4D97-AF65-F5344CB8AC3E}">
        <p14:creationId xmlns:p14="http://schemas.microsoft.com/office/powerpoint/2010/main" val="3956977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SDN Work</a:t>
            </a:r>
            <a:endParaRPr lang="en-US" dirty="0"/>
          </a:p>
        </p:txBody>
      </p:sp>
      <p:sp>
        <p:nvSpPr>
          <p:cNvPr id="3" name="Content Placeholder 2"/>
          <p:cNvSpPr>
            <a:spLocks noGrp="1"/>
          </p:cNvSpPr>
          <p:nvPr>
            <p:ph idx="1"/>
          </p:nvPr>
        </p:nvSpPr>
        <p:spPr/>
        <p:txBody>
          <a:bodyPr/>
          <a:lstStyle/>
          <a:p>
            <a:pPr rtl="0" eaLnBrk="0" fontAlgn="base" hangingPunct="0"/>
            <a:r>
              <a:rPr lang="en-US" sz="3200" dirty="0" smtClean="0">
                <a:solidFill>
                  <a:schemeClr val="tx1"/>
                </a:solidFill>
                <a:effectLst/>
                <a:latin typeface="+mn-lt"/>
                <a:ea typeface="+mn-ea"/>
                <a:cs typeface="+mn-cs"/>
              </a:rPr>
              <a:t>Stallings adds that</a:t>
            </a:r>
          </a:p>
          <a:p>
            <a:pPr lvl="1" rtl="0" eaLnBrk="0" fontAlgn="base" hangingPunct="0"/>
            <a:r>
              <a:rPr lang="en-US" sz="2800" dirty="0" smtClean="0">
                <a:solidFill>
                  <a:schemeClr val="tx1"/>
                </a:solidFill>
                <a:effectLst/>
                <a:latin typeface="+mn-lt"/>
                <a:ea typeface="+mn-ea"/>
                <a:cs typeface="+mn-cs"/>
              </a:rPr>
              <a:t>SDN – Software Defined Networking</a:t>
            </a:r>
            <a:r>
              <a:rPr lang="en-US" sz="2800" baseline="0" dirty="0" smtClean="0">
                <a:solidFill>
                  <a:schemeClr val="tx1"/>
                </a:solidFill>
                <a:effectLst/>
                <a:latin typeface="+mn-lt"/>
                <a:ea typeface="+mn-ea"/>
                <a:cs typeface="+mn-cs"/>
              </a:rPr>
              <a:t> is a method to abstract or virtualize network creation and management by separating the data and control planes</a:t>
            </a:r>
            <a:endParaRPr lang="en-US" sz="2800" dirty="0" smtClean="0">
              <a:effectLst/>
            </a:endParaRPr>
          </a:p>
          <a:p>
            <a:pPr lvl="1" rtl="0" eaLnBrk="0" fontAlgn="base" hangingPunct="0"/>
            <a:r>
              <a:rPr lang="en-US" sz="2800" baseline="0" dirty="0" smtClean="0">
                <a:solidFill>
                  <a:schemeClr val="tx1"/>
                </a:solidFill>
                <a:effectLst/>
                <a:latin typeface="+mn-lt"/>
                <a:ea typeface="+mn-ea"/>
                <a:cs typeface="+mn-cs"/>
              </a:rPr>
              <a:t>The main point is to move from a distributed device management method to a centralized management format</a:t>
            </a:r>
            <a:endParaRPr lang="en-US" dirty="0" smtClean="0">
              <a:effectLst/>
            </a:endParaRP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a:t>
            </a:fld>
            <a:endParaRPr lang="en-US" dirty="0"/>
          </a:p>
        </p:txBody>
      </p:sp>
    </p:spTree>
    <p:extLst>
      <p:ext uri="{BB962C8B-B14F-4D97-AF65-F5344CB8AC3E}">
        <p14:creationId xmlns:p14="http://schemas.microsoft.com/office/powerpoint/2010/main" val="8791144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pPr lvl="1"/>
            <a:r>
              <a:rPr lang="en-US" baseline="0" dirty="0" smtClean="0"/>
              <a:t>It also has a potential economic advantage based on the ability to consolidate in one or a few places what is often a considerably complex piece of software to configure and control onto less expensive, so-called commodity hardware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120</a:t>
            </a:fld>
            <a:endParaRPr lang="en-US" dirty="0"/>
          </a:p>
        </p:txBody>
      </p:sp>
    </p:spTree>
    <p:extLst>
      <p:ext uri="{BB962C8B-B14F-4D97-AF65-F5344CB8AC3E}">
        <p14:creationId xmlns:p14="http://schemas.microsoft.com/office/powerpoint/2010/main" val="25151862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r>
              <a:rPr lang="en-US" baseline="0" dirty="0" smtClean="0"/>
              <a:t>In their view OpenFlow is just one of a number of network virtualization methods</a:t>
            </a:r>
          </a:p>
          <a:p>
            <a:r>
              <a:rPr lang="en-US" baseline="0" dirty="0" smtClean="0"/>
              <a:t>As they note</a:t>
            </a:r>
          </a:p>
          <a:p>
            <a:pPr lvl="1"/>
            <a:r>
              <a:rPr lang="en-US" baseline="0" dirty="0" smtClean="0"/>
              <a:t>There are a few variations on the SDN theme and some oft spoken components to be considered</a:t>
            </a:r>
          </a:p>
          <a:p>
            <a:pPr lvl="1"/>
            <a:r>
              <a:rPr lang="en-US" baseline="0" dirty="0" smtClean="0"/>
              <a:t>OpenFlow is one, which architecturally separates the control and management planes from the data plane on the networking device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121</a:t>
            </a:fld>
            <a:endParaRPr lang="en-US" dirty="0"/>
          </a:p>
        </p:txBody>
      </p:sp>
    </p:spTree>
    <p:extLst>
      <p:ext uri="{BB962C8B-B14F-4D97-AF65-F5344CB8AC3E}">
        <p14:creationId xmlns:p14="http://schemas.microsoft.com/office/powerpoint/2010/main" val="320898196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baseline="0" dirty="0" smtClean="0"/>
              <a:t>This allows for a centralized controller to manage the flows in the forwarding nodes</a:t>
            </a:r>
          </a:p>
          <a:p>
            <a:pPr lvl="1"/>
            <a:r>
              <a:rPr lang="en-US" baseline="0" dirty="0" smtClean="0"/>
              <a:t>However, OpenFlow is only one protocol and one element of SDN</a:t>
            </a:r>
          </a:p>
          <a:p>
            <a:pPr lvl="1"/>
            <a:r>
              <a:rPr lang="en-US" baseline="0" dirty="0" smtClean="0"/>
              <a:t>There are many other protocols now</a:t>
            </a:r>
          </a:p>
          <a:p>
            <a:pPr lvl="1"/>
            <a:r>
              <a:rPr lang="en-US" baseline="0" dirty="0" smtClean="0"/>
              <a:t>Some examples include I2RS, PCE-P, BGP-LS, FORCES, OMI, and NetConf/Yang</a:t>
            </a:r>
          </a:p>
          <a:p>
            <a:pPr lvl="1"/>
            <a:r>
              <a:rPr lang="en-US" baseline="0" dirty="0" smtClean="0"/>
              <a:t>All of these are also open standards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122</a:t>
            </a:fld>
            <a:endParaRPr lang="en-US" dirty="0"/>
          </a:p>
        </p:txBody>
      </p:sp>
    </p:spTree>
    <p:extLst>
      <p:ext uri="{BB962C8B-B14F-4D97-AF65-F5344CB8AC3E}">
        <p14:creationId xmlns:p14="http://schemas.microsoft.com/office/powerpoint/2010/main" val="26950929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pPr lvl="1"/>
            <a:r>
              <a:rPr lang="en-US" baseline="0" dirty="0" smtClean="0"/>
              <a:t>What’s important to remember is that SDN is not a protocol; it’s an operational and programming architecture</a:t>
            </a: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123</a:t>
            </a:fld>
            <a:endParaRPr lang="en-US" dirty="0"/>
          </a:p>
        </p:txBody>
      </p:sp>
    </p:spTree>
    <p:extLst>
      <p:ext uri="{BB962C8B-B14F-4D97-AF65-F5344CB8AC3E}">
        <p14:creationId xmlns:p14="http://schemas.microsoft.com/office/powerpoint/2010/main" val="2860893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r>
              <a:rPr lang="en-US" baseline="0" dirty="0" smtClean="0"/>
              <a:t>Whereas as the other sources support and promote the concept of and suggested method of implementation as laid out by the work at Stanford, Nadeau and Gray suggest that the pure approach suggested by the Stanford work will never be deployed since no organization will replace all of their equipment</a:t>
            </a:r>
          </a:p>
          <a:p>
            <a:r>
              <a:rPr lang="en-US" baseline="0" dirty="0" smtClean="0"/>
              <a:t>Here is their continuum of SDN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124</a:t>
            </a:fld>
            <a:endParaRPr lang="en-US" dirty="0"/>
          </a:p>
        </p:txBody>
      </p:sp>
    </p:spTree>
    <p:extLst>
      <p:ext uri="{BB962C8B-B14F-4D97-AF65-F5344CB8AC3E}">
        <p14:creationId xmlns:p14="http://schemas.microsoft.com/office/powerpoint/2010/main" val="340078999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125</a:t>
            </a:fld>
            <a:endParaRPr lang="en-US" dirty="0"/>
          </a:p>
        </p:txBody>
      </p:sp>
      <p:pic>
        <p:nvPicPr>
          <p:cNvPr id="6" name="Picture 5"/>
          <p:cNvPicPr>
            <a:picLocks noChangeAspect="1"/>
          </p:cNvPicPr>
          <p:nvPr/>
        </p:nvPicPr>
        <p:blipFill rotWithShape="1">
          <a:blip r:embed="rId2"/>
          <a:srcRect l="41876" t="25511" r="24374" b="25510"/>
          <a:stretch/>
        </p:blipFill>
        <p:spPr>
          <a:xfrm>
            <a:off x="1624584" y="1600200"/>
            <a:ext cx="5843016" cy="4544513"/>
          </a:xfrm>
          <a:prstGeom prst="rect">
            <a:avLst/>
          </a:prstGeom>
        </p:spPr>
      </p:pic>
    </p:spTree>
    <p:extLst>
      <p:ext uri="{BB962C8B-B14F-4D97-AF65-F5344CB8AC3E}">
        <p14:creationId xmlns:p14="http://schemas.microsoft.com/office/powerpoint/2010/main" val="28674294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r>
              <a:rPr lang="en-US" dirty="0" smtClean="0"/>
              <a:t>Will</a:t>
            </a:r>
            <a:r>
              <a:rPr lang="en-US" baseline="0" dirty="0" smtClean="0"/>
              <a:t> SDN be revolutionary or evolutionary</a:t>
            </a:r>
          </a:p>
          <a:p>
            <a:r>
              <a:rPr lang="en-US" baseline="0" dirty="0" smtClean="0"/>
              <a:t>Nadeau and Gray argue that</a:t>
            </a:r>
          </a:p>
          <a:p>
            <a:pPr lvl="1"/>
            <a:r>
              <a:rPr lang="en-US" dirty="0" smtClean="0"/>
              <a:t>At one end of the spectrum of answers to the question of where to put the control plane lies the revolutionary proponents, who propose a clean slate approach in which the control plane of a network is completely centralized</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126</a:t>
            </a:fld>
            <a:endParaRPr lang="en-US" dirty="0"/>
          </a:p>
        </p:txBody>
      </p:sp>
    </p:spTree>
    <p:extLst>
      <p:ext uri="{BB962C8B-B14F-4D97-AF65-F5344CB8AC3E}">
        <p14:creationId xmlns:p14="http://schemas.microsoft.com/office/powerpoint/2010/main" val="42101397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pPr lvl="1"/>
            <a:r>
              <a:rPr lang="en-US" dirty="0" smtClean="0"/>
              <a:t>In most cases, this extreme approach has been tempered to be, in reality, a logically centralized approach due to either scale or high availability requirements that make a strictly centralized approach difficult</a:t>
            </a:r>
          </a:p>
          <a:p>
            <a:pPr lvl="1"/>
            <a:r>
              <a:rPr lang="en-US" dirty="0" smtClean="0"/>
              <a:t>In this model, no control plane functions effectively exist at a device; instead, a device is a dumb - albeit fast - switching device under the total control of the remotely located, centralized control plane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127</a:t>
            </a:fld>
            <a:endParaRPr lang="en-US" dirty="0"/>
          </a:p>
        </p:txBody>
      </p:sp>
    </p:spTree>
    <p:extLst>
      <p:ext uri="{BB962C8B-B14F-4D97-AF65-F5344CB8AC3E}">
        <p14:creationId xmlns:p14="http://schemas.microsoft.com/office/powerpoint/2010/main" val="218152008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pPr lvl="1"/>
            <a:r>
              <a:rPr lang="en-US" dirty="0" smtClean="0"/>
              <a:t>Toward the middle of the spectrum, the evolutionary proponents see domains within the general definition of networks in which a centralized control paradigm provides some new capabilities, but does not replace every capability nor does it completely remove the control plane from the device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128</a:t>
            </a:fld>
            <a:endParaRPr lang="en-US" dirty="0"/>
          </a:p>
        </p:txBody>
      </p:sp>
    </p:spTree>
    <p:extLst>
      <p:ext uri="{BB962C8B-B14F-4D97-AF65-F5344CB8AC3E}">
        <p14:creationId xmlns:p14="http://schemas.microsoft.com/office/powerpoint/2010/main" val="292713803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Content Placeholder 2"/>
          <p:cNvSpPr>
            <a:spLocks noGrp="1"/>
          </p:cNvSpPr>
          <p:nvPr>
            <p:ph idx="1"/>
          </p:nvPr>
        </p:nvSpPr>
        <p:spPr/>
        <p:txBody>
          <a:bodyPr/>
          <a:lstStyle/>
          <a:p>
            <a:r>
              <a:rPr lang="en-US" dirty="0" smtClean="0"/>
              <a:t>It should be kept in mind that Nadeau and</a:t>
            </a:r>
            <a:r>
              <a:rPr lang="en-US" baseline="0" dirty="0" smtClean="0"/>
              <a:t> Gray work for Juniper</a:t>
            </a:r>
          </a:p>
          <a:p>
            <a:r>
              <a:rPr lang="en-US" baseline="0" dirty="0" smtClean="0"/>
              <a:t>One of the forwards for the book was written by the CTO of Cisco</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129</a:t>
            </a:fld>
            <a:endParaRPr lang="en-US" dirty="0"/>
          </a:p>
        </p:txBody>
      </p:sp>
    </p:spTree>
    <p:extLst>
      <p:ext uri="{BB962C8B-B14F-4D97-AF65-F5344CB8AC3E}">
        <p14:creationId xmlns:p14="http://schemas.microsoft.com/office/powerpoint/2010/main" val="503018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r>
              <a:rPr lang="en-US" baseline="0" dirty="0" smtClean="0"/>
              <a:t> Does SDN Work</a:t>
            </a:r>
            <a:endParaRPr lang="en-US" dirty="0"/>
          </a:p>
        </p:txBody>
      </p:sp>
      <p:sp>
        <p:nvSpPr>
          <p:cNvPr id="3" name="Content Placeholder 2"/>
          <p:cNvSpPr>
            <a:spLocks noGrp="1"/>
          </p:cNvSpPr>
          <p:nvPr>
            <p:ph idx="1"/>
          </p:nvPr>
        </p:nvSpPr>
        <p:spPr/>
        <p:txBody>
          <a:bodyPr/>
          <a:lstStyle/>
          <a:p>
            <a:pPr lvl="1" rtl="0" eaLnBrk="0" fontAlgn="base" hangingPunct="0"/>
            <a:r>
              <a:rPr lang="en-US" sz="2800" baseline="0" dirty="0" smtClean="0">
                <a:solidFill>
                  <a:schemeClr val="tx1"/>
                </a:solidFill>
                <a:effectLst/>
                <a:latin typeface="+mn-lt"/>
                <a:ea typeface="+mn-ea"/>
                <a:cs typeface="+mn-cs"/>
              </a:rPr>
              <a:t>This is similar to the way the servers in local area networks were once managed individually, and then moved to a directory system where all servers are now managed from a central point</a:t>
            </a:r>
            <a:endParaRPr lang="en-US" dirty="0" smtClean="0">
              <a:effectLst/>
            </a:endParaRP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a:t>
            </a:fld>
            <a:endParaRPr lang="en-US" dirty="0"/>
          </a:p>
        </p:txBody>
      </p:sp>
    </p:spTree>
    <p:extLst>
      <p:ext uri="{BB962C8B-B14F-4D97-AF65-F5344CB8AC3E}">
        <p14:creationId xmlns:p14="http://schemas.microsoft.com/office/powerpoint/2010/main" val="1520524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View</a:t>
            </a:r>
            <a:endParaRPr lang="en-US" dirty="0"/>
          </a:p>
        </p:txBody>
      </p:sp>
      <p:sp>
        <p:nvSpPr>
          <p:cNvPr id="3" name="Content Placeholder 2"/>
          <p:cNvSpPr>
            <a:spLocks noGrp="1"/>
          </p:cNvSpPr>
          <p:nvPr>
            <p:ph idx="1"/>
          </p:nvPr>
        </p:nvSpPr>
        <p:spPr/>
        <p:txBody>
          <a:bodyPr/>
          <a:lstStyle/>
          <a:p>
            <a:r>
              <a:rPr lang="en-US" dirty="0" smtClean="0"/>
              <a:t>In a</a:t>
            </a:r>
            <a:r>
              <a:rPr lang="en-US" baseline="0" dirty="0" smtClean="0"/>
              <a:t> blog post from 16 September 2014 Ivan Pepelnjak summaries the state of SDN as follows</a:t>
            </a:r>
          </a:p>
          <a:p>
            <a:pPr lvl="1"/>
            <a:r>
              <a:rPr lang="en-US" baseline="0" dirty="0" smtClean="0"/>
              <a:t>After the initial onslaught of SDN washing, four distinct approaches to SDN have started to emerge, from centralized control plane architectures to smart reuse of existing protocols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130</a:t>
            </a:fld>
            <a:endParaRPr lang="en-US" dirty="0"/>
          </a:p>
        </p:txBody>
      </p:sp>
    </p:spTree>
    <p:extLst>
      <p:ext uri="{BB962C8B-B14F-4D97-AF65-F5344CB8AC3E}">
        <p14:creationId xmlns:p14="http://schemas.microsoft.com/office/powerpoint/2010/main" val="9821815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2"/>
            <a:r>
              <a:rPr lang="en-US" baseline="0" dirty="0" smtClean="0"/>
              <a:t>Control-Data Plane Separation</a:t>
            </a:r>
          </a:p>
          <a:p>
            <a:pPr lvl="3"/>
            <a:r>
              <a:rPr lang="en-US" baseline="0" dirty="0" smtClean="0"/>
              <a:t>The “original” (or shall I say orthodox) SDN definition comes from Open Networking Foundation and calls for a strict separation of control- and data planes, with a single control plane being responsible for multiple data planes</a:t>
            </a:r>
          </a:p>
          <a:p>
            <a:pPr lvl="3"/>
            <a:r>
              <a:rPr lang="en-US" baseline="0" dirty="0" smtClean="0"/>
              <a:t>That definition, while serving the goals of some ONF founding members, is at the moment mostly irrelevant for most enterprise or service provider organizations, who cannot afford to become a router manufacturer to build a few dozens of WAN edge routers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131</a:t>
            </a:fld>
            <a:endParaRPr lang="en-US" dirty="0"/>
          </a:p>
        </p:txBody>
      </p:sp>
    </p:spTree>
    <p:extLst>
      <p:ext uri="{BB962C8B-B14F-4D97-AF65-F5344CB8AC3E}">
        <p14:creationId xmlns:p14="http://schemas.microsoft.com/office/powerpoint/2010/main" val="23217661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3"/>
            <a:r>
              <a:rPr lang="en-US" baseline="0" dirty="0" smtClean="0"/>
              <a:t>… and based on the amount of resources NEC invested in ProgrammableFlow over the last years, it’s not realistic to expect that we’ll be able to use OpenDaylight in production environments any time soon (assuming you’d want to use an architecture with a single central failure point in the first place)</a:t>
            </a:r>
          </a:p>
          <a:p>
            <a:pPr lvl="3"/>
            <a:r>
              <a:rPr lang="en-US" baseline="0" dirty="0" smtClean="0"/>
              <a:t>I am positive there will be people building OpenFlow controllers controlling forwarding fabrics, but they might eventually realize what a monumental task they undertook when they’ll have to reinvent all the wheels networking industry invented in the last 30 years including:</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132</a:t>
            </a:fld>
            <a:endParaRPr lang="en-US" dirty="0"/>
          </a:p>
        </p:txBody>
      </p:sp>
    </p:spTree>
    <p:extLst>
      <p:ext uri="{BB962C8B-B14F-4D97-AF65-F5344CB8AC3E}">
        <p14:creationId xmlns:p14="http://schemas.microsoft.com/office/powerpoint/2010/main" val="14634750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4"/>
            <a:r>
              <a:rPr lang="en-US" baseline="0" dirty="0" smtClean="0"/>
              <a:t>Topology discovery;</a:t>
            </a:r>
          </a:p>
          <a:p>
            <a:pPr lvl="4"/>
            <a:r>
              <a:rPr lang="en-US" baseline="0" dirty="0" smtClean="0"/>
              <a:t>Fast failure detection (including detection of bad links, not just lost links);</a:t>
            </a:r>
          </a:p>
          <a:p>
            <a:pPr lvl="4"/>
            <a:r>
              <a:rPr lang="en-US" baseline="0" dirty="0" smtClean="0"/>
              <a:t>Fast reroute around failures;</a:t>
            </a:r>
          </a:p>
          <a:p>
            <a:pPr lvl="4"/>
            <a:r>
              <a:rPr lang="en-US" baseline="0" dirty="0" smtClean="0"/>
              <a:t>Path-based forwarding and prefix-independent convergence;</a:t>
            </a:r>
          </a:p>
          <a:p>
            <a:pPr lvl="4"/>
            <a:r>
              <a:rPr lang="en-US" baseline="0" dirty="0" smtClean="0"/>
              <a:t>Scalable linecard protocols (LACP, LLDP, STP, BFD …)</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133</a:t>
            </a:fld>
            <a:endParaRPr lang="en-US" dirty="0"/>
          </a:p>
        </p:txBody>
      </p:sp>
    </p:spTree>
    <p:extLst>
      <p:ext uri="{BB962C8B-B14F-4D97-AF65-F5344CB8AC3E}">
        <p14:creationId xmlns:p14="http://schemas.microsoft.com/office/powerpoint/2010/main" val="27259485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2"/>
            <a:r>
              <a:rPr lang="en-US" baseline="0" dirty="0" smtClean="0"/>
              <a:t>Overlay virtual networks</a:t>
            </a:r>
          </a:p>
          <a:p>
            <a:pPr lvl="3"/>
            <a:r>
              <a:rPr lang="en-US" baseline="0" dirty="0" smtClean="0"/>
              <a:t>The proponents of overlay virtual networking solutions use the same architectural approach that worked well with Telnet (replacing X.25 PAD), VoIP (replacing telephone exchanges) or iSCSI, not to mention the global Internet – reduce the complexity of the problem by decoupling transport fabric from edge functionality (a more cynical mind might be tempted to quote RFC 1925 section 2.6a)</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134</a:t>
            </a:fld>
            <a:endParaRPr lang="en-US" dirty="0"/>
          </a:p>
        </p:txBody>
      </p:sp>
    </p:spTree>
    <p:extLst>
      <p:ext uri="{BB962C8B-B14F-4D97-AF65-F5344CB8AC3E}">
        <p14:creationId xmlns:p14="http://schemas.microsoft.com/office/powerpoint/2010/main" val="37173888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3"/>
            <a:r>
              <a:rPr lang="en-US" baseline="0" dirty="0" smtClean="0"/>
              <a:t>The decoupling approach works well assuming there are no leaky abstractions (in other words, the overlay can ignore the transport network – which wasn’t exactly the case in Frame Relay or ATM networks). Overlay virtual networks work well over fabrics with equidistant endpoints, and fail as miserably as any other technology when being misused for long-distance VLAN extensions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135</a:t>
            </a:fld>
            <a:endParaRPr lang="en-US" dirty="0"/>
          </a:p>
        </p:txBody>
      </p:sp>
    </p:spTree>
    <p:extLst>
      <p:ext uri="{BB962C8B-B14F-4D97-AF65-F5344CB8AC3E}">
        <p14:creationId xmlns:p14="http://schemas.microsoft.com/office/powerpoint/2010/main" val="6117880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2"/>
            <a:r>
              <a:rPr lang="en-US" baseline="0" dirty="0" smtClean="0"/>
              <a:t>Vendor-specific APIs</a:t>
            </a:r>
          </a:p>
          <a:p>
            <a:pPr lvl="3"/>
            <a:r>
              <a:rPr lang="en-US" baseline="0" dirty="0" smtClean="0"/>
              <a:t>After the initial magical dust of SDN-washing settled down, only a few vendors remained standing (I’m skipping those that allow you to send configuration commands in XML envelope and call that programmability)</a:t>
            </a:r>
          </a:p>
          <a:p>
            <a:pPr lvl="3"/>
            <a:r>
              <a:rPr lang="en-US" baseline="0" dirty="0" smtClean="0"/>
              <a:t>Arista has eAPI (access to EOS command line through JSON-formatted REST calls) as well as the capability to install any Linux component on their switches, and use programmatic access to EOS data structures (sysdb)</a:t>
            </a:r>
          </a:p>
          <a:p>
            <a:pPr lvl="3"/>
            <a:r>
              <a:rPr lang="en-US" baseline="0" dirty="0" smtClean="0"/>
              <a:t>Cisco’s OnePK gives you extensive access to inner working of Cisco IOS and IOS XE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136</a:t>
            </a:fld>
            <a:endParaRPr lang="en-US" dirty="0"/>
          </a:p>
        </p:txBody>
      </p:sp>
    </p:spTree>
    <p:extLst>
      <p:ext uri="{BB962C8B-B14F-4D97-AF65-F5344CB8AC3E}">
        <p14:creationId xmlns:p14="http://schemas.microsoft.com/office/powerpoint/2010/main" val="27138331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3"/>
            <a:r>
              <a:rPr lang="en-US" baseline="0" dirty="0" smtClean="0"/>
              <a:t>NX-API does the same for Nexus 9K (it's so refreshing to get consistently incompatible APIs from the same vendor) and is supposed to become available on other Nexus platforms</a:t>
            </a:r>
          </a:p>
          <a:p>
            <a:pPr lvl="3"/>
            <a:r>
              <a:rPr lang="en-US" baseline="0" dirty="0" smtClean="0"/>
              <a:t>Juniper has some SDK that’s safely tucked behind a partner-only regwall</a:t>
            </a:r>
          </a:p>
          <a:p>
            <a:pPr lvl="3"/>
            <a:r>
              <a:rPr lang="en-US" baseline="0" dirty="0" smtClean="0"/>
              <a:t>Just the right thing to do in 2014</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137</a:t>
            </a:fld>
            <a:endParaRPr lang="en-US" dirty="0"/>
          </a:p>
        </p:txBody>
      </p:sp>
    </p:spTree>
    <p:extLst>
      <p:ext uri="{BB962C8B-B14F-4D97-AF65-F5344CB8AC3E}">
        <p14:creationId xmlns:p14="http://schemas.microsoft.com/office/powerpoint/2010/main" val="32997505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2"/>
            <a:r>
              <a:rPr lang="en-US" baseline="0" dirty="0" smtClean="0"/>
              <a:t>Reuse of existing protocol</a:t>
            </a:r>
          </a:p>
          <a:p>
            <a:pPr lvl="3"/>
            <a:r>
              <a:rPr lang="en-US" baseline="0" dirty="0" smtClean="0"/>
              <a:t>While the vendors and the marketers were fighting the positioning battles, experienced engineers did what they do best – they found a solution to a problem with the tools at hand</a:t>
            </a:r>
          </a:p>
          <a:p>
            <a:pPr lvl="3"/>
            <a:r>
              <a:rPr lang="en-US" baseline="0" dirty="0" smtClean="0"/>
              <a:t>Many scalable real-life SDN implementations (as opposed to works great in PowerPoint ones) use BGP to modify forwarding information in the network (or even filter traffic with BGP FlowSpec), and implement programmatic access to BGP with something like ExaBGP</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138</a:t>
            </a:fld>
            <a:endParaRPr lang="en-US" dirty="0"/>
          </a:p>
        </p:txBody>
      </p:sp>
    </p:spTree>
    <p:extLst>
      <p:ext uri="{BB962C8B-B14F-4D97-AF65-F5344CB8AC3E}">
        <p14:creationId xmlns:p14="http://schemas.microsoft.com/office/powerpoint/2010/main" val="41899092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0"/>
            <a:r>
              <a:rPr lang="en-US" baseline="0" dirty="0" smtClean="0"/>
              <a:t>Which one should I use?</a:t>
            </a:r>
          </a:p>
          <a:p>
            <a:pPr lvl="1"/>
            <a:r>
              <a:rPr lang="en-US" baseline="0" dirty="0" smtClean="0"/>
              <a:t>You know the answer: it depends (and I'll got into more details in my SDN Deployment Considerations webinar)</a:t>
            </a:r>
          </a:p>
          <a:p>
            <a:pPr lvl="1"/>
            <a:r>
              <a:rPr lang="en-US" baseline="0" dirty="0" smtClean="0"/>
              <a:t>If you’re planning to implement novel ideas in the data center, overlay virtual networks might be the way to go (more so as you can change the edge functionality without touching the physical networking infrastructure)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139</a:t>
            </a:fld>
            <a:endParaRPr lang="en-US" dirty="0"/>
          </a:p>
        </p:txBody>
      </p:sp>
    </p:spTree>
    <p:extLst>
      <p:ext uri="{BB962C8B-B14F-4D97-AF65-F5344CB8AC3E}">
        <p14:creationId xmlns:p14="http://schemas.microsoft.com/office/powerpoint/2010/main" val="122015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SDN</a:t>
            </a:r>
            <a:endParaRPr lang="en-US" dirty="0"/>
          </a:p>
        </p:txBody>
      </p:sp>
      <p:sp>
        <p:nvSpPr>
          <p:cNvPr id="3" name="Content Placeholder 2"/>
          <p:cNvSpPr>
            <a:spLocks noGrp="1"/>
          </p:cNvSpPr>
          <p:nvPr>
            <p:ph idx="1"/>
          </p:nvPr>
        </p:nvSpPr>
        <p:spPr/>
        <p:txBody>
          <a:bodyPr/>
          <a:lstStyle/>
          <a:p>
            <a:r>
              <a:rPr lang="en-US" dirty="0" smtClean="0"/>
              <a:t>Stallings suggests the main reason</a:t>
            </a:r>
            <a:r>
              <a:rPr lang="en-US" baseline="0" dirty="0" smtClean="0"/>
              <a:t> one would want to move to SDN is </a:t>
            </a:r>
            <a:r>
              <a:rPr lang="en-US" dirty="0" smtClean="0"/>
              <a:t>the expanding use of server virtualization</a:t>
            </a:r>
          </a:p>
          <a:p>
            <a:r>
              <a:rPr lang="en-US" baseline="0" dirty="0" smtClean="0"/>
              <a:t>As Stallings explains</a:t>
            </a:r>
          </a:p>
          <a:p>
            <a:pPr lvl="1"/>
            <a:r>
              <a:rPr lang="en-US" baseline="0" dirty="0" smtClean="0"/>
              <a:t>But it creates problems with traditional network architectures</a:t>
            </a:r>
          </a:p>
          <a:p>
            <a:pPr lvl="1"/>
            <a:r>
              <a:rPr lang="en-US" baseline="0" dirty="0" smtClean="0"/>
              <a:t>One problem is configuring VLANs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14</a:t>
            </a:fld>
            <a:endParaRPr lang="en-US" dirty="0"/>
          </a:p>
        </p:txBody>
      </p:sp>
    </p:spTree>
    <p:extLst>
      <p:ext uri="{BB962C8B-B14F-4D97-AF65-F5344CB8AC3E}">
        <p14:creationId xmlns:p14="http://schemas.microsoft.com/office/powerpoint/2010/main" val="96025658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sp>
        <p:nvSpPr>
          <p:cNvPr id="3" name="Content Placeholder 2"/>
          <p:cNvSpPr>
            <a:spLocks noGrp="1"/>
          </p:cNvSpPr>
          <p:nvPr>
            <p:ph idx="1"/>
          </p:nvPr>
        </p:nvSpPr>
        <p:spPr/>
        <p:txBody>
          <a:bodyPr/>
          <a:lstStyle/>
          <a:p>
            <a:pPr lvl="1"/>
            <a:r>
              <a:rPr lang="en-US" baseline="0" dirty="0" smtClean="0"/>
              <a:t>Do you need flexible dynamic ACLs or PBR? Use OpenFlow (or even better, DirectFlow if you have Arista switches)</a:t>
            </a:r>
          </a:p>
          <a:p>
            <a:pPr lvl="1"/>
            <a:r>
              <a:rPr lang="en-US" baseline="0" dirty="0" smtClean="0"/>
              <a:t>Looking for a large-scale solution that controls the traffic in LAN or WAN fabric? BGP might be exactly what you need</a:t>
            </a:r>
          </a:p>
          <a:p>
            <a:pPr lvl="1"/>
            <a:r>
              <a:rPr lang="en-US" baseline="0" dirty="0" smtClean="0"/>
              <a:t>Finally, you can do things you cannot do with anything else with some vendor APIs (but do remember the price you’re paying)</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140</a:t>
            </a:fld>
            <a:endParaRPr lang="en-US" dirty="0"/>
          </a:p>
        </p:txBody>
      </p:sp>
    </p:spTree>
    <p:extLst>
      <p:ext uri="{BB962C8B-B14F-4D97-AF65-F5344CB8AC3E}">
        <p14:creationId xmlns:p14="http://schemas.microsoft.com/office/powerpoint/2010/main" val="8842581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What will happen with SDN</a:t>
            </a:r>
          </a:p>
          <a:p>
            <a:r>
              <a:rPr lang="en-US" dirty="0" smtClean="0"/>
              <a:t>Good question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141</a:t>
            </a:fld>
            <a:endParaRPr lang="en-US" dirty="0"/>
          </a:p>
        </p:txBody>
      </p:sp>
    </p:spTree>
    <p:extLst>
      <p:ext uri="{BB962C8B-B14F-4D97-AF65-F5344CB8AC3E}">
        <p14:creationId xmlns:p14="http://schemas.microsoft.com/office/powerpoint/2010/main" val="864157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SDN</a:t>
            </a:r>
          </a:p>
        </p:txBody>
      </p:sp>
      <p:sp>
        <p:nvSpPr>
          <p:cNvPr id="3" name="Content Placeholder 2"/>
          <p:cNvSpPr>
            <a:spLocks noGrp="1"/>
          </p:cNvSpPr>
          <p:nvPr>
            <p:ph idx="1"/>
          </p:nvPr>
        </p:nvSpPr>
        <p:spPr/>
        <p:txBody>
          <a:bodyPr/>
          <a:lstStyle/>
          <a:p>
            <a:pPr lvl="1"/>
            <a:r>
              <a:rPr lang="en-US" baseline="0" dirty="0" smtClean="0"/>
              <a:t>Network managers need to make sure the VLAN used by the virtual machine is assigned to the same switch port as the physical server running the virtual machine</a:t>
            </a:r>
          </a:p>
          <a:p>
            <a:pPr lvl="1"/>
            <a:r>
              <a:rPr lang="en-US" baseline="0" dirty="0" smtClean="0"/>
              <a:t>But with the virtual machine being movable, it is necessary to reconfigure the VLAN every time that a virtual server is moved</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15</a:t>
            </a:fld>
            <a:endParaRPr lang="en-US" dirty="0"/>
          </a:p>
        </p:txBody>
      </p:sp>
    </p:spTree>
    <p:extLst>
      <p:ext uri="{BB962C8B-B14F-4D97-AF65-F5344CB8AC3E}">
        <p14:creationId xmlns:p14="http://schemas.microsoft.com/office/powerpoint/2010/main" val="3762206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SDN</a:t>
            </a:r>
          </a:p>
        </p:txBody>
      </p:sp>
      <p:sp>
        <p:nvSpPr>
          <p:cNvPr id="3" name="Content Placeholder 2"/>
          <p:cNvSpPr>
            <a:spLocks noGrp="1"/>
          </p:cNvSpPr>
          <p:nvPr>
            <p:ph idx="1"/>
          </p:nvPr>
        </p:nvSpPr>
        <p:spPr/>
        <p:txBody>
          <a:bodyPr/>
          <a:lstStyle/>
          <a:p>
            <a:pPr lvl="1"/>
            <a:r>
              <a:rPr lang="en-US" baseline="0" dirty="0" smtClean="0"/>
              <a:t>In general terms, to match the flexibility of server virtualization, the network manager needs to be able to dynamically add, drop, and change network resources and profiles</a:t>
            </a:r>
          </a:p>
          <a:p>
            <a:pPr lvl="1"/>
            <a:r>
              <a:rPr lang="en-US" baseline="0" dirty="0" smtClean="0"/>
              <a:t>This process is difficult to do with conventional network switches, in which the control logic for each switch is co-located with the switching logic</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16</a:t>
            </a:fld>
            <a:endParaRPr lang="en-US" dirty="0"/>
          </a:p>
        </p:txBody>
      </p:sp>
    </p:spTree>
    <p:extLst>
      <p:ext uri="{BB962C8B-B14F-4D97-AF65-F5344CB8AC3E}">
        <p14:creationId xmlns:p14="http://schemas.microsoft.com/office/powerpoint/2010/main" val="1568255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SDN Amount</a:t>
            </a:r>
            <a:r>
              <a:rPr lang="en-US" baseline="0" dirty="0" smtClean="0"/>
              <a:t> to Anything</a:t>
            </a:r>
            <a:endParaRPr lang="en-US" dirty="0"/>
          </a:p>
        </p:txBody>
      </p:sp>
      <p:sp>
        <p:nvSpPr>
          <p:cNvPr id="3" name="Content Placeholder 2"/>
          <p:cNvSpPr>
            <a:spLocks noGrp="1"/>
          </p:cNvSpPr>
          <p:nvPr>
            <p:ph idx="1"/>
          </p:nvPr>
        </p:nvSpPr>
        <p:spPr/>
        <p:txBody>
          <a:bodyPr/>
          <a:lstStyle/>
          <a:p>
            <a:r>
              <a:rPr lang="en-US" dirty="0" smtClean="0"/>
              <a:t>Will SDN be successful in the market</a:t>
            </a:r>
          </a:p>
          <a:p>
            <a:r>
              <a:rPr lang="en-US" dirty="0" smtClean="0"/>
              <a:t>The trade press certainly</a:t>
            </a:r>
            <a:r>
              <a:rPr lang="en-US" baseline="0" dirty="0" smtClean="0"/>
              <a:t> thinks so</a:t>
            </a:r>
            <a:endParaRPr lang="en-US" dirty="0" smtClean="0"/>
          </a:p>
          <a:p>
            <a:r>
              <a:rPr lang="en-US" dirty="0" smtClean="0"/>
              <a:t>Here are some graphics from a SDN market report by IDC from April 2013</a:t>
            </a:r>
          </a:p>
          <a:p>
            <a:r>
              <a:rPr lang="en-US" dirty="0" smtClean="0"/>
              <a:t>Keep in mind that the trade press often overhypes new ideas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17</a:t>
            </a:fld>
            <a:endParaRPr lang="en-US" dirty="0"/>
          </a:p>
        </p:txBody>
      </p:sp>
    </p:spTree>
    <p:extLst>
      <p:ext uri="{BB962C8B-B14F-4D97-AF65-F5344CB8AC3E}">
        <p14:creationId xmlns:p14="http://schemas.microsoft.com/office/powerpoint/2010/main" val="1823476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SDN Amount to Anything</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18</a:t>
            </a:fld>
            <a:endParaRPr lang="en-US" dirty="0"/>
          </a:p>
        </p:txBody>
      </p:sp>
      <p:pic>
        <p:nvPicPr>
          <p:cNvPr id="6"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b="77033"/>
          <a:stretch/>
        </p:blipFill>
        <p:spPr bwMode="auto">
          <a:xfrm>
            <a:off x="1450777" y="1600201"/>
            <a:ext cx="6093023" cy="4526280"/>
          </a:xfrm>
          <a:prstGeom prst="rect">
            <a:avLst/>
          </a:prstGeom>
          <a:noFill/>
          <a:ln w="9525">
            <a:noFill/>
            <a:miter lim="800000"/>
            <a:headEnd/>
            <a:tailEnd/>
          </a:ln>
        </p:spPr>
      </p:pic>
    </p:spTree>
    <p:extLst>
      <p:ext uri="{BB962C8B-B14F-4D97-AF65-F5344CB8AC3E}">
        <p14:creationId xmlns:p14="http://schemas.microsoft.com/office/powerpoint/2010/main" val="3334041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SDN Amount to Anything</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19</a:t>
            </a:fld>
            <a:endParaRPr lang="en-US" dirty="0"/>
          </a:p>
        </p:txBody>
      </p:sp>
      <p:pic>
        <p:nvPicPr>
          <p:cNvPr id="6"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23242" b="51226"/>
          <a:stretch/>
        </p:blipFill>
        <p:spPr bwMode="auto">
          <a:xfrm>
            <a:off x="1629229" y="1600200"/>
            <a:ext cx="5533571" cy="4572000"/>
          </a:xfrm>
          <a:prstGeom prst="rect">
            <a:avLst/>
          </a:prstGeom>
          <a:noFill/>
          <a:ln w="9525">
            <a:noFill/>
            <a:miter lim="800000"/>
            <a:headEnd/>
            <a:tailEnd/>
          </a:ln>
        </p:spPr>
      </p:pic>
    </p:spTree>
    <p:extLst>
      <p:ext uri="{BB962C8B-B14F-4D97-AF65-F5344CB8AC3E}">
        <p14:creationId xmlns:p14="http://schemas.microsoft.com/office/powerpoint/2010/main" val="3232533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p>
            <a:r>
              <a:rPr lang="en-US" dirty="0" smtClean="0"/>
              <a:t>Copyright 2013 - 2014 Kenneth M. Chipps Ph.D. www.chipps.com</a:t>
            </a:r>
            <a:endParaRPr lang="en-US" dirty="0"/>
          </a:p>
        </p:txBody>
      </p:sp>
      <p:sp>
        <p:nvSpPr>
          <p:cNvPr id="4099" name="Slide Number Placeholder 5"/>
          <p:cNvSpPr>
            <a:spLocks noGrp="1"/>
          </p:cNvSpPr>
          <p:nvPr>
            <p:ph type="sldNum" sz="quarter" idx="12"/>
          </p:nvPr>
        </p:nvSpPr>
        <p:spPr>
          <a:noFill/>
        </p:spPr>
        <p:txBody>
          <a:bodyPr/>
          <a:lstStyle/>
          <a:p>
            <a:fld id="{96A84006-795F-4738-B316-45CEFAA58DDD}" type="slidenum">
              <a:rPr lang="en-US"/>
              <a:pPr/>
              <a:t>2</a:t>
            </a:fld>
            <a:endParaRPr lang="en-US" dirty="0"/>
          </a:p>
        </p:txBody>
      </p:sp>
      <p:sp>
        <p:nvSpPr>
          <p:cNvPr id="4100" name="Rectangle 2"/>
          <p:cNvSpPr>
            <a:spLocks noGrp="1" noChangeArrowheads="1"/>
          </p:cNvSpPr>
          <p:nvPr>
            <p:ph type="title"/>
          </p:nvPr>
        </p:nvSpPr>
        <p:spPr/>
        <p:txBody>
          <a:bodyPr/>
          <a:lstStyle/>
          <a:p>
            <a:pPr eaLnBrk="1" hangingPunct="1"/>
            <a:r>
              <a:rPr lang="en-US" altLang="en-US" dirty="0" smtClean="0"/>
              <a:t>Objectives</a:t>
            </a:r>
          </a:p>
        </p:txBody>
      </p:sp>
      <p:sp>
        <p:nvSpPr>
          <p:cNvPr id="6" name="Content Placeholder 5"/>
          <p:cNvSpPr>
            <a:spLocks noGrp="1"/>
          </p:cNvSpPr>
          <p:nvPr>
            <p:ph idx="1"/>
          </p:nvPr>
        </p:nvSpPr>
        <p:spPr/>
        <p:txBody>
          <a:bodyPr/>
          <a:lstStyle/>
          <a:p>
            <a:r>
              <a:rPr lang="en-US" dirty="0" smtClean="0"/>
              <a:t>Learn what Software</a:t>
            </a:r>
            <a:r>
              <a:rPr lang="en-US" baseline="0" dirty="0" smtClean="0"/>
              <a:t> Defined Networking is and whether it matters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SDN Amount to Anything</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20</a:t>
            </a:fld>
            <a:endParaRPr lang="en-US" dirty="0"/>
          </a:p>
        </p:txBody>
      </p:sp>
      <p:pic>
        <p:nvPicPr>
          <p:cNvPr id="6"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49117" b="21908"/>
          <a:stretch/>
        </p:blipFill>
        <p:spPr bwMode="auto">
          <a:xfrm>
            <a:off x="2049315" y="1600199"/>
            <a:ext cx="4884885" cy="4580045"/>
          </a:xfrm>
          <a:prstGeom prst="rect">
            <a:avLst/>
          </a:prstGeom>
          <a:noFill/>
          <a:ln w="9525">
            <a:noFill/>
            <a:miter lim="800000"/>
            <a:headEnd/>
            <a:tailEnd/>
          </a:ln>
        </p:spPr>
      </p:pic>
    </p:spTree>
    <p:extLst>
      <p:ext uri="{BB962C8B-B14F-4D97-AF65-F5344CB8AC3E}">
        <p14:creationId xmlns:p14="http://schemas.microsoft.com/office/powerpoint/2010/main" val="1675719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SDN Amount to Anything</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21</a:t>
            </a:fld>
            <a:endParaRPr lang="en-US" dirty="0"/>
          </a:p>
        </p:txBody>
      </p:sp>
      <p:pic>
        <p:nvPicPr>
          <p:cNvPr id="6"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77885" b="5863"/>
          <a:stretch/>
        </p:blipFill>
        <p:spPr bwMode="auto">
          <a:xfrm>
            <a:off x="457200" y="1676400"/>
            <a:ext cx="8258564" cy="4343400"/>
          </a:xfrm>
          <a:prstGeom prst="rect">
            <a:avLst/>
          </a:prstGeom>
          <a:noFill/>
          <a:ln w="9525">
            <a:noFill/>
            <a:miter lim="800000"/>
            <a:headEnd/>
            <a:tailEnd/>
          </a:ln>
        </p:spPr>
      </p:pic>
    </p:spTree>
    <p:extLst>
      <p:ext uri="{BB962C8B-B14F-4D97-AF65-F5344CB8AC3E}">
        <p14:creationId xmlns:p14="http://schemas.microsoft.com/office/powerpoint/2010/main" val="682041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SDN Amount to Anything</a:t>
            </a:r>
            <a:endParaRPr lang="en-US" dirty="0"/>
          </a:p>
        </p:txBody>
      </p:sp>
      <p:sp>
        <p:nvSpPr>
          <p:cNvPr id="3" name="Content Placeholder 2"/>
          <p:cNvSpPr>
            <a:spLocks noGrp="1"/>
          </p:cNvSpPr>
          <p:nvPr>
            <p:ph idx="1"/>
          </p:nvPr>
        </p:nvSpPr>
        <p:spPr/>
        <p:txBody>
          <a:bodyPr/>
          <a:lstStyle/>
          <a:p>
            <a:r>
              <a:rPr lang="en-US" dirty="0" smtClean="0"/>
              <a:t>According to Tiwari SDN became mainstream in 2012 when VMware purchased</a:t>
            </a:r>
            <a:r>
              <a:rPr lang="en-US" baseline="0" dirty="0" smtClean="0"/>
              <a:t> Nicira for 1.25 billion dollars in order for VMware to do for network virtualization what it had done for server virtualization</a:t>
            </a:r>
          </a:p>
          <a:p>
            <a:r>
              <a:rPr lang="en-US" baseline="0" dirty="0" smtClean="0"/>
              <a:t>That amount for a new technology focused everyone’s attention on this concept</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22</a:t>
            </a:fld>
            <a:endParaRPr lang="en-US" dirty="0"/>
          </a:p>
        </p:txBody>
      </p:sp>
    </p:spTree>
    <p:extLst>
      <p:ext uri="{BB962C8B-B14F-4D97-AF65-F5344CB8AC3E}">
        <p14:creationId xmlns:p14="http://schemas.microsoft.com/office/powerpoint/2010/main" val="1502924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SDN Amount to Anything</a:t>
            </a:r>
            <a:endParaRPr lang="en-US" dirty="0"/>
          </a:p>
        </p:txBody>
      </p:sp>
      <p:sp>
        <p:nvSpPr>
          <p:cNvPr id="3" name="Content Placeholder 2"/>
          <p:cNvSpPr>
            <a:spLocks noGrp="1"/>
          </p:cNvSpPr>
          <p:nvPr>
            <p:ph idx="1"/>
          </p:nvPr>
        </p:nvSpPr>
        <p:spPr/>
        <p:txBody>
          <a:bodyPr/>
          <a:lstStyle/>
          <a:p>
            <a:r>
              <a:rPr lang="en-US" dirty="0" smtClean="0"/>
              <a:t>Tiwari</a:t>
            </a:r>
            <a:r>
              <a:rPr lang="en-US" baseline="0" dirty="0" smtClean="0"/>
              <a:t> also points out that everything inside a data center has been abstracted from the hardware except for the network</a:t>
            </a:r>
          </a:p>
          <a:p>
            <a:r>
              <a:rPr lang="en-US" baseline="0" dirty="0" smtClean="0"/>
              <a:t>It is logical that this will be the next step</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23</a:t>
            </a:fld>
            <a:endParaRPr lang="en-US" dirty="0"/>
          </a:p>
        </p:txBody>
      </p:sp>
    </p:spTree>
    <p:extLst>
      <p:ext uri="{BB962C8B-B14F-4D97-AF65-F5344CB8AC3E}">
        <p14:creationId xmlns:p14="http://schemas.microsoft.com/office/powerpoint/2010/main" val="676776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SDN</a:t>
            </a:r>
            <a:endParaRPr lang="en-US" dirty="0"/>
          </a:p>
        </p:txBody>
      </p:sp>
      <p:sp>
        <p:nvSpPr>
          <p:cNvPr id="3" name="Content Placeholder 2"/>
          <p:cNvSpPr>
            <a:spLocks noGrp="1"/>
          </p:cNvSpPr>
          <p:nvPr>
            <p:ph idx="1"/>
          </p:nvPr>
        </p:nvSpPr>
        <p:spPr/>
        <p:txBody>
          <a:bodyPr/>
          <a:lstStyle/>
          <a:p>
            <a:r>
              <a:rPr lang="en-US" dirty="0" smtClean="0"/>
              <a:t>A SDN</a:t>
            </a:r>
            <a:r>
              <a:rPr lang="en-US" baseline="0" dirty="0" smtClean="0"/>
              <a:t> based network looks like this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24</a:t>
            </a:fld>
            <a:endParaRPr lang="en-US" dirty="0"/>
          </a:p>
        </p:txBody>
      </p:sp>
    </p:spTree>
    <p:extLst>
      <p:ext uri="{BB962C8B-B14F-4D97-AF65-F5344CB8AC3E}">
        <p14:creationId xmlns:p14="http://schemas.microsoft.com/office/powerpoint/2010/main" val="528216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25</a:t>
            </a:fld>
            <a:endParaRPr lang="en-US" dirty="0"/>
          </a:p>
        </p:txBody>
      </p:sp>
      <p:sp>
        <p:nvSpPr>
          <p:cNvPr id="6" name="Rectangle 5"/>
          <p:cNvSpPr/>
          <p:nvPr/>
        </p:nvSpPr>
        <p:spPr bwMode="auto">
          <a:xfrm>
            <a:off x="3581400" y="1676400"/>
            <a:ext cx="19050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581400" y="3429000"/>
            <a:ext cx="19050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908566" y="3429000"/>
            <a:ext cx="19050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6172200" y="3429000"/>
            <a:ext cx="19050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1006929" y="4788932"/>
            <a:ext cx="6858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2209800" y="4788932"/>
            <a:ext cx="6858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6248400" y="4788932"/>
            <a:ext cx="6858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7451271" y="4788932"/>
            <a:ext cx="6858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3581400" y="4788932"/>
            <a:ext cx="6858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4800600" y="4788932"/>
            <a:ext cx="685800" cy="685800"/>
          </a:xfrm>
          <a:prstGeom prst="rect">
            <a:avLst/>
          </a:prstGeom>
          <a:noFill/>
          <a:ln w="50800" cap="flat" cmpd="sng" algn="ctr">
            <a:solidFill>
              <a:schemeClr val="tx1"/>
            </a:solidFill>
            <a:prstDash val="solid"/>
            <a:round/>
            <a:headEnd type="none" w="med" len="med"/>
            <a:tailEnd type="none" w="med" len="med"/>
          </a:ln>
          <a:effectLst/>
        </p:spPr>
        <p:txBody>
          <a:bodyPr vert="horz" wrap="square" lIns="73025" tIns="36512" rIns="73025" bIns="36512"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7" name="Straight Connector 16"/>
          <p:cNvCxnSpPr/>
          <p:nvPr/>
        </p:nvCxnSpPr>
        <p:spPr bwMode="auto">
          <a:xfrm>
            <a:off x="1349829" y="4114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7772400" y="4114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629400" y="4114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3962400" y="4114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endCxn id="8" idx="0"/>
          </p:cNvCxnSpPr>
          <p:nvPr/>
        </p:nvCxnSpPr>
        <p:spPr bwMode="auto">
          <a:xfrm flipH="1">
            <a:off x="1861066" y="2362200"/>
            <a:ext cx="2406134"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5029200" y="2362200"/>
            <a:ext cx="220980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TextBox 30"/>
          <p:cNvSpPr txBox="1"/>
          <p:nvPr/>
        </p:nvSpPr>
        <p:spPr>
          <a:xfrm>
            <a:off x="3810000" y="1828800"/>
            <a:ext cx="1485901" cy="369332"/>
          </a:xfrm>
          <a:prstGeom prst="rect">
            <a:avLst/>
          </a:prstGeom>
          <a:noFill/>
        </p:spPr>
        <p:txBody>
          <a:bodyPr wrap="square" rtlCol="0">
            <a:spAutoFit/>
          </a:bodyPr>
          <a:lstStyle/>
          <a:p>
            <a:pPr algn="ctr"/>
            <a:r>
              <a:rPr lang="en-US" dirty="0" smtClean="0"/>
              <a:t>Controller</a:t>
            </a:r>
            <a:endParaRPr lang="en-US" dirty="0"/>
          </a:p>
        </p:txBody>
      </p:sp>
      <p:sp>
        <p:nvSpPr>
          <p:cNvPr id="32" name="TextBox 31"/>
          <p:cNvSpPr txBox="1"/>
          <p:nvPr/>
        </p:nvSpPr>
        <p:spPr>
          <a:xfrm>
            <a:off x="1143000" y="3593068"/>
            <a:ext cx="1485901" cy="369332"/>
          </a:xfrm>
          <a:prstGeom prst="rect">
            <a:avLst/>
          </a:prstGeom>
          <a:noFill/>
        </p:spPr>
        <p:txBody>
          <a:bodyPr wrap="square" rtlCol="0">
            <a:spAutoFit/>
          </a:bodyPr>
          <a:lstStyle/>
          <a:p>
            <a:pPr algn="ctr"/>
            <a:r>
              <a:rPr lang="en-US" dirty="0" smtClean="0"/>
              <a:t>Switch</a:t>
            </a:r>
            <a:endParaRPr lang="en-US" dirty="0"/>
          </a:p>
        </p:txBody>
      </p:sp>
      <p:sp>
        <p:nvSpPr>
          <p:cNvPr id="34" name="TextBox 33"/>
          <p:cNvSpPr txBox="1"/>
          <p:nvPr/>
        </p:nvSpPr>
        <p:spPr>
          <a:xfrm>
            <a:off x="6362699" y="3593068"/>
            <a:ext cx="1485901" cy="369332"/>
          </a:xfrm>
          <a:prstGeom prst="rect">
            <a:avLst/>
          </a:prstGeom>
          <a:noFill/>
        </p:spPr>
        <p:txBody>
          <a:bodyPr wrap="square" rtlCol="0">
            <a:spAutoFit/>
          </a:bodyPr>
          <a:lstStyle/>
          <a:p>
            <a:pPr algn="ctr"/>
            <a:r>
              <a:rPr lang="en-US" dirty="0" smtClean="0"/>
              <a:t>Switch</a:t>
            </a:r>
            <a:endParaRPr lang="en-US" dirty="0"/>
          </a:p>
        </p:txBody>
      </p:sp>
      <p:sp>
        <p:nvSpPr>
          <p:cNvPr id="35" name="TextBox 34"/>
          <p:cNvSpPr txBox="1"/>
          <p:nvPr/>
        </p:nvSpPr>
        <p:spPr>
          <a:xfrm>
            <a:off x="3810000" y="3593068"/>
            <a:ext cx="1485901" cy="369332"/>
          </a:xfrm>
          <a:prstGeom prst="rect">
            <a:avLst/>
          </a:prstGeom>
          <a:noFill/>
        </p:spPr>
        <p:txBody>
          <a:bodyPr wrap="square" rtlCol="0">
            <a:spAutoFit/>
          </a:bodyPr>
          <a:lstStyle/>
          <a:p>
            <a:pPr algn="ctr"/>
            <a:r>
              <a:rPr lang="en-US" dirty="0" smtClean="0"/>
              <a:t>Switch</a:t>
            </a:r>
            <a:endParaRPr lang="en-US" dirty="0"/>
          </a:p>
        </p:txBody>
      </p:sp>
      <p:sp>
        <p:nvSpPr>
          <p:cNvPr id="37" name="TextBox 36"/>
          <p:cNvSpPr txBox="1"/>
          <p:nvPr/>
        </p:nvSpPr>
        <p:spPr>
          <a:xfrm>
            <a:off x="957942" y="4953000"/>
            <a:ext cx="794658" cy="369332"/>
          </a:xfrm>
          <a:prstGeom prst="rect">
            <a:avLst/>
          </a:prstGeom>
          <a:noFill/>
        </p:spPr>
        <p:txBody>
          <a:bodyPr wrap="square" rtlCol="0">
            <a:spAutoFit/>
          </a:bodyPr>
          <a:lstStyle/>
          <a:p>
            <a:pPr algn="ctr"/>
            <a:r>
              <a:rPr lang="en-US" dirty="0" smtClean="0"/>
              <a:t>Host</a:t>
            </a:r>
            <a:endParaRPr lang="en-US" dirty="0"/>
          </a:p>
        </p:txBody>
      </p:sp>
      <p:sp>
        <p:nvSpPr>
          <p:cNvPr id="38" name="TextBox 37"/>
          <p:cNvSpPr txBox="1"/>
          <p:nvPr/>
        </p:nvSpPr>
        <p:spPr>
          <a:xfrm>
            <a:off x="7391400" y="4953000"/>
            <a:ext cx="794658" cy="369332"/>
          </a:xfrm>
          <a:prstGeom prst="rect">
            <a:avLst/>
          </a:prstGeom>
          <a:noFill/>
        </p:spPr>
        <p:txBody>
          <a:bodyPr wrap="square" rtlCol="0">
            <a:spAutoFit/>
          </a:bodyPr>
          <a:lstStyle/>
          <a:p>
            <a:pPr algn="ctr"/>
            <a:r>
              <a:rPr lang="en-US" dirty="0" smtClean="0"/>
              <a:t>Host</a:t>
            </a:r>
            <a:endParaRPr lang="en-US" dirty="0"/>
          </a:p>
        </p:txBody>
      </p:sp>
      <p:sp>
        <p:nvSpPr>
          <p:cNvPr id="39" name="TextBox 38"/>
          <p:cNvSpPr txBox="1"/>
          <p:nvPr/>
        </p:nvSpPr>
        <p:spPr>
          <a:xfrm>
            <a:off x="6215742" y="4941332"/>
            <a:ext cx="794658" cy="369332"/>
          </a:xfrm>
          <a:prstGeom prst="rect">
            <a:avLst/>
          </a:prstGeom>
          <a:noFill/>
        </p:spPr>
        <p:txBody>
          <a:bodyPr wrap="square" rtlCol="0">
            <a:spAutoFit/>
          </a:bodyPr>
          <a:lstStyle/>
          <a:p>
            <a:pPr algn="ctr"/>
            <a:r>
              <a:rPr lang="en-US" dirty="0" smtClean="0"/>
              <a:t>Host</a:t>
            </a:r>
            <a:endParaRPr lang="en-US" dirty="0"/>
          </a:p>
        </p:txBody>
      </p:sp>
      <p:sp>
        <p:nvSpPr>
          <p:cNvPr id="40" name="TextBox 39"/>
          <p:cNvSpPr txBox="1"/>
          <p:nvPr/>
        </p:nvSpPr>
        <p:spPr>
          <a:xfrm>
            <a:off x="4767942" y="4941332"/>
            <a:ext cx="794658" cy="369332"/>
          </a:xfrm>
          <a:prstGeom prst="rect">
            <a:avLst/>
          </a:prstGeom>
          <a:noFill/>
        </p:spPr>
        <p:txBody>
          <a:bodyPr wrap="square" rtlCol="0">
            <a:spAutoFit/>
          </a:bodyPr>
          <a:lstStyle/>
          <a:p>
            <a:pPr algn="ctr"/>
            <a:r>
              <a:rPr lang="en-US" dirty="0" smtClean="0"/>
              <a:t>Host</a:t>
            </a:r>
            <a:endParaRPr lang="en-US" dirty="0"/>
          </a:p>
        </p:txBody>
      </p:sp>
      <p:sp>
        <p:nvSpPr>
          <p:cNvPr id="41" name="TextBox 40"/>
          <p:cNvSpPr txBox="1"/>
          <p:nvPr/>
        </p:nvSpPr>
        <p:spPr>
          <a:xfrm>
            <a:off x="3505200" y="4941332"/>
            <a:ext cx="794658" cy="369332"/>
          </a:xfrm>
          <a:prstGeom prst="rect">
            <a:avLst/>
          </a:prstGeom>
          <a:noFill/>
        </p:spPr>
        <p:txBody>
          <a:bodyPr wrap="square" rtlCol="0">
            <a:spAutoFit/>
          </a:bodyPr>
          <a:lstStyle/>
          <a:p>
            <a:pPr algn="ctr"/>
            <a:r>
              <a:rPr lang="en-US" dirty="0" smtClean="0"/>
              <a:t>Host</a:t>
            </a:r>
            <a:endParaRPr lang="en-US" dirty="0"/>
          </a:p>
        </p:txBody>
      </p:sp>
      <p:sp>
        <p:nvSpPr>
          <p:cNvPr id="42" name="TextBox 41"/>
          <p:cNvSpPr txBox="1"/>
          <p:nvPr/>
        </p:nvSpPr>
        <p:spPr>
          <a:xfrm>
            <a:off x="2177142" y="4941332"/>
            <a:ext cx="794658" cy="369332"/>
          </a:xfrm>
          <a:prstGeom prst="rect">
            <a:avLst/>
          </a:prstGeom>
          <a:noFill/>
        </p:spPr>
        <p:txBody>
          <a:bodyPr wrap="square" rtlCol="0">
            <a:spAutoFit/>
          </a:bodyPr>
          <a:lstStyle/>
          <a:p>
            <a:pPr algn="ctr"/>
            <a:r>
              <a:rPr lang="en-US" dirty="0" smtClean="0"/>
              <a:t>Host</a:t>
            </a:r>
            <a:endParaRPr lang="en-US" dirty="0"/>
          </a:p>
        </p:txBody>
      </p:sp>
      <p:sp>
        <p:nvSpPr>
          <p:cNvPr id="43" name="TextBox 42"/>
          <p:cNvSpPr txBox="1"/>
          <p:nvPr/>
        </p:nvSpPr>
        <p:spPr>
          <a:xfrm>
            <a:off x="2476501" y="849868"/>
            <a:ext cx="4229099" cy="369332"/>
          </a:xfrm>
          <a:prstGeom prst="rect">
            <a:avLst/>
          </a:prstGeom>
          <a:noFill/>
        </p:spPr>
        <p:txBody>
          <a:bodyPr wrap="square" rtlCol="0">
            <a:spAutoFit/>
          </a:bodyPr>
          <a:lstStyle/>
          <a:p>
            <a:pPr algn="ctr"/>
            <a:r>
              <a:rPr lang="en-US" dirty="0" smtClean="0"/>
              <a:t>Network Management Programs</a:t>
            </a:r>
            <a:endParaRPr lang="en-US" dirty="0"/>
          </a:p>
        </p:txBody>
      </p:sp>
      <p:cxnSp>
        <p:nvCxnSpPr>
          <p:cNvPr id="44" name="Straight Connector 43"/>
          <p:cNvCxnSpPr/>
          <p:nvPr/>
        </p:nvCxnSpPr>
        <p:spPr bwMode="auto">
          <a:xfrm>
            <a:off x="4495800" y="1219200"/>
            <a:ext cx="0" cy="381000"/>
          </a:xfrm>
          <a:prstGeom prst="line">
            <a:avLst/>
          </a:prstGeom>
          <a:solidFill>
            <a:schemeClr val="accent1"/>
          </a:solidFill>
          <a:ln w="9525" cap="flat" cmpd="sng" algn="ctr">
            <a:solidFill>
              <a:schemeClr val="tx1"/>
            </a:solidFill>
            <a:prstDash val="dashDot"/>
            <a:round/>
            <a:headEnd type="none" w="med" len="med"/>
            <a:tailEnd type="none" w="med" len="med"/>
          </a:ln>
          <a:effectLst/>
        </p:spPr>
      </p:cxnSp>
      <p:sp>
        <p:nvSpPr>
          <p:cNvPr id="46" name="TextBox 45"/>
          <p:cNvSpPr txBox="1"/>
          <p:nvPr/>
        </p:nvSpPr>
        <p:spPr>
          <a:xfrm>
            <a:off x="2362200" y="1219200"/>
            <a:ext cx="4229099" cy="369332"/>
          </a:xfrm>
          <a:prstGeom prst="rect">
            <a:avLst/>
          </a:prstGeom>
          <a:noFill/>
        </p:spPr>
        <p:txBody>
          <a:bodyPr wrap="square" rtlCol="0">
            <a:spAutoFit/>
          </a:bodyPr>
          <a:lstStyle/>
          <a:p>
            <a:pPr algn="ctr"/>
            <a:r>
              <a:rPr lang="en-US" dirty="0" smtClean="0"/>
              <a:t>Northbound Interface</a:t>
            </a:r>
            <a:endParaRPr lang="en-US" dirty="0"/>
          </a:p>
        </p:txBody>
      </p:sp>
      <p:sp>
        <p:nvSpPr>
          <p:cNvPr id="47" name="TextBox 46"/>
          <p:cNvSpPr txBox="1"/>
          <p:nvPr/>
        </p:nvSpPr>
        <p:spPr>
          <a:xfrm>
            <a:off x="304800" y="2429470"/>
            <a:ext cx="8610600" cy="923330"/>
          </a:xfrm>
          <a:prstGeom prst="rect">
            <a:avLst/>
          </a:prstGeom>
          <a:noFill/>
        </p:spPr>
        <p:txBody>
          <a:bodyPr wrap="square" rtlCol="0">
            <a:spAutoFit/>
          </a:bodyPr>
          <a:lstStyle/>
          <a:p>
            <a:pPr algn="ctr"/>
            <a:r>
              <a:rPr lang="en-US" dirty="0" smtClean="0"/>
              <a:t>Southbound Interface</a:t>
            </a:r>
          </a:p>
          <a:p>
            <a:pPr algn="ctr"/>
            <a:endParaRPr lang="en-US" dirty="0" smtClean="0"/>
          </a:p>
          <a:p>
            <a:pPr algn="ctr"/>
            <a:r>
              <a:rPr lang="en-US" dirty="0" smtClean="0"/>
              <a:t>Using OpenFlow to Control the Switches Through a TCP TLS Connection</a:t>
            </a:r>
            <a:endParaRPr lang="en-US" dirty="0"/>
          </a:p>
        </p:txBody>
      </p:sp>
      <p:sp>
        <p:nvSpPr>
          <p:cNvPr id="48" name="TextBox 47"/>
          <p:cNvSpPr txBox="1"/>
          <p:nvPr/>
        </p:nvSpPr>
        <p:spPr>
          <a:xfrm>
            <a:off x="304800" y="1905000"/>
            <a:ext cx="1937658" cy="369332"/>
          </a:xfrm>
          <a:prstGeom prst="rect">
            <a:avLst/>
          </a:prstGeom>
          <a:noFill/>
        </p:spPr>
        <p:txBody>
          <a:bodyPr wrap="square" rtlCol="0">
            <a:spAutoFit/>
          </a:bodyPr>
          <a:lstStyle/>
          <a:p>
            <a:pPr algn="ctr"/>
            <a:r>
              <a:rPr lang="en-US" dirty="0" smtClean="0"/>
              <a:t>Control Plane</a:t>
            </a:r>
            <a:endParaRPr lang="en-US" dirty="0"/>
          </a:p>
        </p:txBody>
      </p:sp>
      <p:cxnSp>
        <p:nvCxnSpPr>
          <p:cNvPr id="50" name="Straight Connector 49"/>
          <p:cNvCxnSpPr/>
          <p:nvPr/>
        </p:nvCxnSpPr>
        <p:spPr bwMode="auto">
          <a:xfrm flipV="1">
            <a:off x="457200" y="2895600"/>
            <a:ext cx="8305800" cy="76200"/>
          </a:xfrm>
          <a:prstGeom prst="line">
            <a:avLst/>
          </a:prstGeom>
          <a:solidFill>
            <a:schemeClr val="accent1"/>
          </a:solidFill>
          <a:ln w="25400" cap="flat" cmpd="sng" algn="ctr">
            <a:solidFill>
              <a:schemeClr val="tx1"/>
            </a:solidFill>
            <a:prstDash val="sysDash"/>
            <a:round/>
            <a:headEnd type="none" w="med" len="med"/>
            <a:tailEnd type="none" w="med" len="med"/>
          </a:ln>
          <a:effectLst/>
        </p:spPr>
      </p:cxnSp>
      <p:sp>
        <p:nvSpPr>
          <p:cNvPr id="51" name="TextBox 50"/>
          <p:cNvSpPr txBox="1"/>
          <p:nvPr/>
        </p:nvSpPr>
        <p:spPr>
          <a:xfrm>
            <a:off x="6977742" y="1905000"/>
            <a:ext cx="1937658" cy="369332"/>
          </a:xfrm>
          <a:prstGeom prst="rect">
            <a:avLst/>
          </a:prstGeom>
          <a:noFill/>
        </p:spPr>
        <p:txBody>
          <a:bodyPr wrap="square" rtlCol="0">
            <a:spAutoFit/>
          </a:bodyPr>
          <a:lstStyle/>
          <a:p>
            <a:pPr algn="ctr"/>
            <a:r>
              <a:rPr lang="en-US" dirty="0" smtClean="0"/>
              <a:t>Control Plane</a:t>
            </a:r>
            <a:endParaRPr lang="en-US" dirty="0"/>
          </a:p>
        </p:txBody>
      </p:sp>
      <p:sp>
        <p:nvSpPr>
          <p:cNvPr id="52" name="TextBox 51"/>
          <p:cNvSpPr txBox="1"/>
          <p:nvPr/>
        </p:nvSpPr>
        <p:spPr>
          <a:xfrm rot="16200000">
            <a:off x="-375165" y="3723305"/>
            <a:ext cx="1937658" cy="369332"/>
          </a:xfrm>
          <a:prstGeom prst="rect">
            <a:avLst/>
          </a:prstGeom>
          <a:noFill/>
        </p:spPr>
        <p:txBody>
          <a:bodyPr wrap="square" rtlCol="0">
            <a:spAutoFit/>
          </a:bodyPr>
          <a:lstStyle/>
          <a:p>
            <a:pPr algn="ctr"/>
            <a:r>
              <a:rPr lang="en-US" dirty="0" smtClean="0"/>
              <a:t>Data Plane</a:t>
            </a:r>
            <a:endParaRPr lang="en-US" dirty="0"/>
          </a:p>
        </p:txBody>
      </p:sp>
      <p:sp>
        <p:nvSpPr>
          <p:cNvPr id="53" name="TextBox 52"/>
          <p:cNvSpPr txBox="1"/>
          <p:nvPr/>
        </p:nvSpPr>
        <p:spPr>
          <a:xfrm rot="16200000">
            <a:off x="7685705" y="3723305"/>
            <a:ext cx="1937658" cy="369332"/>
          </a:xfrm>
          <a:prstGeom prst="rect">
            <a:avLst/>
          </a:prstGeom>
          <a:noFill/>
        </p:spPr>
        <p:txBody>
          <a:bodyPr wrap="square" rtlCol="0">
            <a:spAutoFit/>
          </a:bodyPr>
          <a:lstStyle/>
          <a:p>
            <a:pPr algn="ctr"/>
            <a:r>
              <a:rPr lang="en-US" dirty="0" smtClean="0"/>
              <a:t>Data Plane</a:t>
            </a:r>
            <a:endParaRPr lang="en-US" dirty="0"/>
          </a:p>
        </p:txBody>
      </p:sp>
      <p:sp>
        <p:nvSpPr>
          <p:cNvPr id="54" name="TextBox 53"/>
          <p:cNvSpPr txBox="1"/>
          <p:nvPr/>
        </p:nvSpPr>
        <p:spPr>
          <a:xfrm>
            <a:off x="2438400" y="4267200"/>
            <a:ext cx="4229099" cy="369332"/>
          </a:xfrm>
          <a:prstGeom prst="rect">
            <a:avLst/>
          </a:prstGeom>
          <a:noFill/>
        </p:spPr>
        <p:txBody>
          <a:bodyPr wrap="square" rtlCol="0">
            <a:spAutoFit/>
          </a:bodyPr>
          <a:lstStyle/>
          <a:p>
            <a:pPr algn="ctr"/>
            <a:r>
              <a:rPr lang="en-US" dirty="0" smtClean="0"/>
              <a:t>End Devices</a:t>
            </a:r>
            <a:endParaRPr lang="en-US" dirty="0"/>
          </a:p>
        </p:txBody>
      </p:sp>
      <p:cxnSp>
        <p:nvCxnSpPr>
          <p:cNvPr id="36" name="Straight Connector 35"/>
          <p:cNvCxnSpPr>
            <a:stCxn id="6" idx="2"/>
            <a:endCxn id="7" idx="0"/>
          </p:cNvCxnSpPr>
          <p:nvPr/>
        </p:nvCxnSpPr>
        <p:spPr bwMode="auto">
          <a:xfrm>
            <a:off x="4533900" y="2362200"/>
            <a:ext cx="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5105400" y="4114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2514600" y="4114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91392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Controller</a:t>
            </a:r>
            <a:endParaRPr lang="en-US" dirty="0"/>
          </a:p>
        </p:txBody>
      </p:sp>
      <p:sp>
        <p:nvSpPr>
          <p:cNvPr id="3" name="Content Placeholder 2"/>
          <p:cNvSpPr>
            <a:spLocks noGrp="1"/>
          </p:cNvSpPr>
          <p:nvPr>
            <p:ph idx="1"/>
          </p:nvPr>
        </p:nvSpPr>
        <p:spPr/>
        <p:txBody>
          <a:bodyPr/>
          <a:lstStyle/>
          <a:p>
            <a:r>
              <a:rPr lang="en-US" dirty="0" smtClean="0"/>
              <a:t>Let’s see what</a:t>
            </a:r>
            <a:r>
              <a:rPr lang="en-US" baseline="0" dirty="0" smtClean="0"/>
              <a:t> these parts do</a:t>
            </a:r>
            <a:endParaRPr lang="en-US" dirty="0" smtClean="0"/>
          </a:p>
          <a:p>
            <a:pPr lvl="1"/>
            <a:r>
              <a:rPr lang="en-US" dirty="0" smtClean="0"/>
              <a:t>On</a:t>
            </a:r>
            <a:r>
              <a:rPr lang="en-US" baseline="0" dirty="0" smtClean="0"/>
              <a:t> the northbound interface t</a:t>
            </a:r>
            <a:r>
              <a:rPr lang="en-US" dirty="0" smtClean="0"/>
              <a:t>he controller provides a programmatic interface to the network, where applications can be written to perform control and management tasks, and offer new functionalities</a:t>
            </a:r>
          </a:p>
          <a:p>
            <a:pPr lvl="1"/>
            <a:r>
              <a:rPr lang="en-US" dirty="0" smtClean="0"/>
              <a:t>This view assumes that the control is centralized and applications are written as if the network is a single system</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26</a:t>
            </a:fld>
            <a:endParaRPr lang="en-US" dirty="0"/>
          </a:p>
        </p:txBody>
      </p:sp>
    </p:spTree>
    <p:extLst>
      <p:ext uri="{BB962C8B-B14F-4D97-AF65-F5344CB8AC3E}">
        <p14:creationId xmlns:p14="http://schemas.microsoft.com/office/powerpoint/2010/main" val="3712115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Controller</a:t>
            </a:r>
            <a:endParaRPr lang="en-US" dirty="0"/>
          </a:p>
        </p:txBody>
      </p:sp>
      <p:sp>
        <p:nvSpPr>
          <p:cNvPr id="3" name="Content Placeholder 2"/>
          <p:cNvSpPr>
            <a:spLocks noGrp="1"/>
          </p:cNvSpPr>
          <p:nvPr>
            <p:ph idx="1"/>
          </p:nvPr>
        </p:nvSpPr>
        <p:spPr/>
        <p:txBody>
          <a:bodyPr/>
          <a:lstStyle/>
          <a:p>
            <a:pPr lvl="1"/>
            <a:r>
              <a:rPr lang="en-US" dirty="0" smtClean="0"/>
              <a:t>While this simplifies policy enforcement and management tasks, the bindings must be closely maintained between the control and the network forwarding elements</a:t>
            </a:r>
          </a:p>
          <a:p>
            <a:pPr lvl="1"/>
            <a:r>
              <a:rPr lang="en-US" dirty="0" smtClean="0"/>
              <a:t>A controller that strives to act as a network operating system must implement at least two interfaces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27</a:t>
            </a:fld>
            <a:endParaRPr lang="en-US" dirty="0"/>
          </a:p>
        </p:txBody>
      </p:sp>
    </p:spTree>
    <p:extLst>
      <p:ext uri="{BB962C8B-B14F-4D97-AF65-F5344CB8AC3E}">
        <p14:creationId xmlns:p14="http://schemas.microsoft.com/office/powerpoint/2010/main" val="225506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Controller</a:t>
            </a:r>
            <a:endParaRPr lang="en-US" dirty="0"/>
          </a:p>
        </p:txBody>
      </p:sp>
      <p:sp>
        <p:nvSpPr>
          <p:cNvPr id="3" name="Content Placeholder 2"/>
          <p:cNvSpPr>
            <a:spLocks noGrp="1"/>
          </p:cNvSpPr>
          <p:nvPr>
            <p:ph idx="1"/>
          </p:nvPr>
        </p:nvSpPr>
        <p:spPr/>
        <p:txBody>
          <a:bodyPr/>
          <a:lstStyle/>
          <a:p>
            <a:pPr lvl="1"/>
            <a:r>
              <a:rPr lang="en-US" dirty="0" smtClean="0"/>
              <a:t>Northbound Interface</a:t>
            </a:r>
          </a:p>
          <a:p>
            <a:pPr lvl="2"/>
            <a:r>
              <a:rPr lang="en-US" dirty="0" smtClean="0"/>
              <a:t>A northbound interface that presents a programmable API to network control and high-level policy applications and services</a:t>
            </a:r>
          </a:p>
          <a:p>
            <a:pPr lvl="1"/>
            <a:r>
              <a:rPr lang="en-US" dirty="0" smtClean="0"/>
              <a:t>Southbound Interface</a:t>
            </a:r>
          </a:p>
          <a:p>
            <a:pPr lvl="2"/>
            <a:r>
              <a:rPr lang="en-US" dirty="0" smtClean="0"/>
              <a:t>A southbound interface that allows switches to communicate with the controller</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28</a:t>
            </a:fld>
            <a:endParaRPr lang="en-US" dirty="0"/>
          </a:p>
        </p:txBody>
      </p:sp>
    </p:spTree>
    <p:extLst>
      <p:ext uri="{BB962C8B-B14F-4D97-AF65-F5344CB8AC3E}">
        <p14:creationId xmlns:p14="http://schemas.microsoft.com/office/powerpoint/2010/main" val="1713108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Northbound Interface</a:t>
            </a:r>
            <a:endParaRPr lang="en-US" dirty="0"/>
          </a:p>
        </p:txBody>
      </p:sp>
      <p:sp>
        <p:nvSpPr>
          <p:cNvPr id="3" name="Content Placeholder 2"/>
          <p:cNvSpPr>
            <a:spLocks noGrp="1"/>
          </p:cNvSpPr>
          <p:nvPr>
            <p:ph idx="1"/>
          </p:nvPr>
        </p:nvSpPr>
        <p:spPr/>
        <p:txBody>
          <a:bodyPr/>
          <a:lstStyle/>
          <a:p>
            <a:r>
              <a:rPr lang="en-US" dirty="0" smtClean="0"/>
              <a:t>External management systems or network applications may wish to extract information about the underlying network or control an aspect of the network behavior or policy</a:t>
            </a:r>
          </a:p>
          <a:p>
            <a:r>
              <a:rPr lang="en-US" dirty="0" smtClean="0"/>
              <a:t>Additionally, controllers may find it necessary to communicate with each other for a variety of reasons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29</a:t>
            </a:fld>
            <a:endParaRPr lang="en-US" dirty="0"/>
          </a:p>
        </p:txBody>
      </p:sp>
    </p:spTree>
    <p:extLst>
      <p:ext uri="{BB962C8B-B14F-4D97-AF65-F5344CB8AC3E}">
        <p14:creationId xmlns:p14="http://schemas.microsoft.com/office/powerpoint/2010/main" val="4227555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Most of this</a:t>
            </a:r>
            <a:r>
              <a:rPr lang="en-US" baseline="0" dirty="0" smtClean="0"/>
              <a:t> is copied with minor edits from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800" dirty="0" smtClean="0">
                <a:solidFill>
                  <a:schemeClr val="tx1"/>
                </a:solidFill>
                <a:effectLst/>
                <a:latin typeface="+mn-lt"/>
              </a:rPr>
              <a:t>A</a:t>
            </a:r>
            <a:r>
              <a:rPr lang="en-US" sz="2800" baseline="0" dirty="0" smtClean="0">
                <a:solidFill>
                  <a:schemeClr val="tx1"/>
                </a:solidFill>
                <a:effectLst/>
                <a:latin typeface="+mn-lt"/>
              </a:rPr>
              <a:t>n article by William Stallings in the March 2013 issue of the Internet Protocol Journal</a:t>
            </a:r>
            <a:endParaRPr lang="en-US" sz="2800" dirty="0" smtClean="0">
              <a:solidFill>
                <a:schemeClr val="tx1"/>
              </a:solidFill>
              <a:effectLst/>
              <a:latin typeface="+mn-lt"/>
              <a:ea typeface="+mn-ea"/>
              <a:cs typeface="+mn-cs"/>
            </a:endParaRPr>
          </a:p>
          <a:p>
            <a:pPr lvl="1"/>
            <a:r>
              <a:rPr lang="en-US" sz="2800" dirty="0" smtClean="0">
                <a:solidFill>
                  <a:schemeClr val="tx1"/>
                </a:solidFill>
                <a:effectLst/>
                <a:latin typeface="+mn-lt"/>
                <a:ea typeface="+mn-ea"/>
                <a:cs typeface="+mn-cs"/>
              </a:rPr>
              <a:t>Software Defined Networking with OpenFlow by Siamak Azodolmolky</a:t>
            </a:r>
          </a:p>
          <a:p>
            <a:pPr lvl="1"/>
            <a:r>
              <a:rPr lang="en-US" sz="2800" baseline="0" dirty="0" smtClean="0">
                <a:solidFill>
                  <a:schemeClr val="tx1"/>
                </a:solidFill>
                <a:effectLst/>
                <a:latin typeface="+mn-lt"/>
                <a:ea typeface="+mn-ea"/>
                <a:cs typeface="+mn-cs"/>
              </a:rPr>
              <a:t>SDN and OpenFlow for Beginners by Vivek Tiwari</a:t>
            </a:r>
          </a:p>
          <a:p>
            <a:pPr lvl="1"/>
            <a:r>
              <a:rPr lang="en-US" sz="2800" baseline="0" dirty="0" smtClean="0">
                <a:solidFill>
                  <a:schemeClr val="tx1"/>
                </a:solidFill>
                <a:effectLst/>
                <a:latin typeface="+mn-lt"/>
                <a:ea typeface="+mn-ea"/>
                <a:cs typeface="+mn-cs"/>
              </a:rPr>
              <a:t>A presentation </a:t>
            </a:r>
            <a:r>
              <a:rPr lang="en-US" sz="2800" baseline="0" dirty="0" smtClean="0"/>
              <a:t>to NANOG 57 by Steven Wallace and Chris Small</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a:t>
            </a:fld>
            <a:endParaRPr lang="en-US" dirty="0"/>
          </a:p>
        </p:txBody>
      </p:sp>
    </p:spTree>
    <p:extLst>
      <p:ext uri="{BB962C8B-B14F-4D97-AF65-F5344CB8AC3E}">
        <p14:creationId xmlns:p14="http://schemas.microsoft.com/office/powerpoint/2010/main" val="594552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Northbound Interface</a:t>
            </a:r>
            <a:endParaRPr lang="en-US" dirty="0"/>
          </a:p>
        </p:txBody>
      </p:sp>
      <p:sp>
        <p:nvSpPr>
          <p:cNvPr id="3" name="Content Placeholder 2"/>
          <p:cNvSpPr>
            <a:spLocks noGrp="1"/>
          </p:cNvSpPr>
          <p:nvPr>
            <p:ph idx="1"/>
          </p:nvPr>
        </p:nvSpPr>
        <p:spPr/>
        <p:txBody>
          <a:bodyPr/>
          <a:lstStyle/>
          <a:p>
            <a:r>
              <a:rPr lang="en-US" dirty="0" smtClean="0"/>
              <a:t>For instance, an internal control application may need to reserve resources across multiple domains of control, or a primary controller may need to share policy information with a backup controller</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30</a:t>
            </a:fld>
            <a:endParaRPr lang="en-US" dirty="0"/>
          </a:p>
        </p:txBody>
      </p:sp>
    </p:spTree>
    <p:extLst>
      <p:ext uri="{BB962C8B-B14F-4D97-AF65-F5344CB8AC3E}">
        <p14:creationId xmlns:p14="http://schemas.microsoft.com/office/powerpoint/2010/main" val="902191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Northbound Interface</a:t>
            </a:r>
            <a:endParaRPr lang="en-US" dirty="0"/>
          </a:p>
        </p:txBody>
      </p:sp>
      <p:sp>
        <p:nvSpPr>
          <p:cNvPr id="3" name="Content Placeholder 2"/>
          <p:cNvSpPr>
            <a:spLocks noGrp="1"/>
          </p:cNvSpPr>
          <p:nvPr>
            <p:ph idx="1"/>
          </p:nvPr>
        </p:nvSpPr>
        <p:spPr/>
        <p:txBody>
          <a:bodyPr/>
          <a:lstStyle/>
          <a:p>
            <a:r>
              <a:rPr lang="en-US" dirty="0" smtClean="0"/>
              <a:t>Unlike controller-switch communication, that is the southbound interface, there is no currently accepted standard for the northbound interface and they are more likely to be implemented on an ad-hoc basis for particular applications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31</a:t>
            </a:fld>
            <a:endParaRPr lang="en-US" dirty="0"/>
          </a:p>
        </p:txBody>
      </p:sp>
    </p:spTree>
    <p:extLst>
      <p:ext uri="{BB962C8B-B14F-4D97-AF65-F5344CB8AC3E}">
        <p14:creationId xmlns:p14="http://schemas.microsoft.com/office/powerpoint/2010/main" val="3333230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Southbound Interface</a:t>
            </a:r>
            <a:endParaRPr lang="en-US" dirty="0"/>
          </a:p>
        </p:txBody>
      </p:sp>
      <p:sp>
        <p:nvSpPr>
          <p:cNvPr id="3" name="Content Placeholder 2"/>
          <p:cNvSpPr>
            <a:spLocks noGrp="1"/>
          </p:cNvSpPr>
          <p:nvPr>
            <p:ph idx="1"/>
          </p:nvPr>
        </p:nvSpPr>
        <p:spPr/>
        <p:txBody>
          <a:bodyPr/>
          <a:lstStyle/>
          <a:p>
            <a:r>
              <a:rPr lang="en-US" dirty="0" smtClean="0"/>
              <a:t>The southbound interface is well defined</a:t>
            </a:r>
          </a:p>
          <a:p>
            <a:r>
              <a:rPr lang="en-US" dirty="0" smtClean="0"/>
              <a:t>It functions as a de facto standard for switch</a:t>
            </a:r>
            <a:r>
              <a:rPr lang="en-US" baseline="0" dirty="0" smtClean="0"/>
              <a:t> control</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32</a:t>
            </a:fld>
            <a:endParaRPr lang="en-US" dirty="0"/>
          </a:p>
        </p:txBody>
      </p:sp>
    </p:spTree>
    <p:extLst>
      <p:ext uri="{BB962C8B-B14F-4D97-AF65-F5344CB8AC3E}">
        <p14:creationId xmlns:p14="http://schemas.microsoft.com/office/powerpoint/2010/main" val="1115847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r>
              <a:rPr lang="en-US" dirty="0" smtClean="0"/>
              <a:t>An OpenFlow switch consists of a flow table, which performs packet lookup and forwarding</a:t>
            </a:r>
          </a:p>
          <a:p>
            <a:r>
              <a:rPr lang="en-US" dirty="0" smtClean="0"/>
              <a:t>Each flow table in the switch holds a set of flow entries that consists of</a:t>
            </a:r>
          </a:p>
          <a:p>
            <a:pPr lvl="1"/>
            <a:r>
              <a:rPr lang="en-US" dirty="0" smtClean="0"/>
              <a:t>Header fields or match fields, with information found in the packet header, ingress port, and metadata, used to match incoming packets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33</a:t>
            </a:fld>
            <a:endParaRPr lang="en-US" dirty="0"/>
          </a:p>
        </p:txBody>
      </p:sp>
    </p:spTree>
    <p:extLst>
      <p:ext uri="{BB962C8B-B14F-4D97-AF65-F5344CB8AC3E}">
        <p14:creationId xmlns:p14="http://schemas.microsoft.com/office/powerpoint/2010/main" val="188304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pPr lvl="1"/>
            <a:r>
              <a:rPr lang="en-US" dirty="0" smtClean="0"/>
              <a:t>Counters, used to collect statistics for the particular flow, such as number of received packets, number of bytes, and duration of the flow</a:t>
            </a:r>
          </a:p>
          <a:p>
            <a:pPr lvl="1"/>
            <a:r>
              <a:rPr lang="en-US" dirty="0" smtClean="0"/>
              <a:t>A set of instructions or actions to be applied after a match that dictates how to handle matching packets, such as forwarding a packet out to a specified port</a:t>
            </a:r>
          </a:p>
          <a:p>
            <a:pPr lvl="0"/>
            <a:r>
              <a:rPr lang="en-US" dirty="0" smtClean="0"/>
              <a:t>A flow table looks like this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34</a:t>
            </a:fld>
            <a:endParaRPr lang="en-US" dirty="0"/>
          </a:p>
        </p:txBody>
      </p:sp>
    </p:spTree>
    <p:extLst>
      <p:ext uri="{BB962C8B-B14F-4D97-AF65-F5344CB8AC3E}">
        <p14:creationId xmlns:p14="http://schemas.microsoft.com/office/powerpoint/2010/main" val="47684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35</a:t>
            </a:fld>
            <a:endParaRPr lang="en-US" dirty="0"/>
          </a:p>
        </p:txBody>
      </p:sp>
      <p:pic>
        <p:nvPicPr>
          <p:cNvPr id="6" name="Picture 5"/>
          <p:cNvPicPr>
            <a:picLocks noChangeAspect="1"/>
          </p:cNvPicPr>
          <p:nvPr/>
        </p:nvPicPr>
        <p:blipFill rotWithShape="1">
          <a:blip r:embed="rId2"/>
          <a:srcRect l="21876" t="18513" r="19999" b="2187"/>
          <a:stretch/>
        </p:blipFill>
        <p:spPr>
          <a:xfrm>
            <a:off x="1454658" y="1632856"/>
            <a:ext cx="6165342" cy="4507975"/>
          </a:xfrm>
          <a:prstGeom prst="rect">
            <a:avLst/>
          </a:prstGeom>
        </p:spPr>
      </p:pic>
    </p:spTree>
    <p:extLst>
      <p:ext uri="{BB962C8B-B14F-4D97-AF65-F5344CB8AC3E}">
        <p14:creationId xmlns:p14="http://schemas.microsoft.com/office/powerpoint/2010/main" val="2581579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36</a:t>
            </a:fld>
            <a:endParaRPr lang="en-US" dirty="0"/>
          </a:p>
        </p:txBody>
      </p:sp>
      <p:pic>
        <p:nvPicPr>
          <p:cNvPr id="6" name="Picture 5"/>
          <p:cNvPicPr>
            <a:picLocks noChangeAspect="1"/>
          </p:cNvPicPr>
          <p:nvPr/>
        </p:nvPicPr>
        <p:blipFill rotWithShape="1">
          <a:blip r:embed="rId2"/>
          <a:srcRect l="21875" t="19679" r="20000" b="2186"/>
          <a:stretch/>
        </p:blipFill>
        <p:spPr>
          <a:xfrm>
            <a:off x="1383792" y="1655014"/>
            <a:ext cx="6236208" cy="4492803"/>
          </a:xfrm>
          <a:prstGeom prst="rect">
            <a:avLst/>
          </a:prstGeom>
        </p:spPr>
      </p:pic>
    </p:spTree>
    <p:extLst>
      <p:ext uri="{BB962C8B-B14F-4D97-AF65-F5344CB8AC3E}">
        <p14:creationId xmlns:p14="http://schemas.microsoft.com/office/powerpoint/2010/main" val="3245640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37</a:t>
            </a:fld>
            <a:endParaRPr lang="en-US" dirty="0"/>
          </a:p>
        </p:txBody>
      </p:sp>
      <p:pic>
        <p:nvPicPr>
          <p:cNvPr id="6" name="Picture 5"/>
          <p:cNvPicPr>
            <a:picLocks noChangeAspect="1"/>
          </p:cNvPicPr>
          <p:nvPr/>
        </p:nvPicPr>
        <p:blipFill rotWithShape="1">
          <a:blip r:embed="rId2"/>
          <a:srcRect l="21874" t="18512" r="20001" b="1271"/>
          <a:stretch/>
        </p:blipFill>
        <p:spPr>
          <a:xfrm>
            <a:off x="1525524" y="1600200"/>
            <a:ext cx="6094476" cy="4507689"/>
          </a:xfrm>
          <a:prstGeom prst="rect">
            <a:avLst/>
          </a:prstGeom>
        </p:spPr>
      </p:pic>
    </p:spTree>
    <p:extLst>
      <p:ext uri="{BB962C8B-B14F-4D97-AF65-F5344CB8AC3E}">
        <p14:creationId xmlns:p14="http://schemas.microsoft.com/office/powerpoint/2010/main" val="1660099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Each flow entry is associated with zero or more actions that instruct the OpenFlow switch how to handle matching packets</a:t>
            </a:r>
          </a:p>
          <a:p>
            <a:r>
              <a:rPr lang="en-US" sz="3200" b="0" i="0" u="none" strike="noStrike" baseline="0" dirty="0" smtClean="0">
                <a:solidFill>
                  <a:schemeClr val="tx1"/>
                </a:solidFill>
                <a:latin typeface="+mn-lt"/>
                <a:ea typeface="+mn-ea"/>
                <a:cs typeface="+mn-cs"/>
              </a:rPr>
              <a:t>If no forward actions are present, the packet is dropped</a:t>
            </a:r>
          </a:p>
          <a:p>
            <a:r>
              <a:rPr lang="en-US" sz="3200" b="0" i="0" u="none" strike="noStrike" baseline="0" dirty="0" smtClean="0">
                <a:solidFill>
                  <a:schemeClr val="tx1"/>
                </a:solidFill>
                <a:latin typeface="+mn-lt"/>
                <a:ea typeface="+mn-ea"/>
                <a:cs typeface="+mn-cs"/>
              </a:rPr>
              <a:t>Action lists must be processed in the specified order</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38</a:t>
            </a:fld>
            <a:endParaRPr lang="en-US" dirty="0"/>
          </a:p>
        </p:txBody>
      </p:sp>
    </p:spTree>
    <p:extLst>
      <p:ext uri="{BB962C8B-B14F-4D97-AF65-F5344CB8AC3E}">
        <p14:creationId xmlns:p14="http://schemas.microsoft.com/office/powerpoint/2010/main" val="3343687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However, there is no guaranteed packet output ordering within an individual port</a:t>
            </a:r>
          </a:p>
          <a:p>
            <a:r>
              <a:rPr lang="en-US" sz="3200" b="0" i="0" u="none" strike="noStrike" baseline="0" dirty="0" smtClean="0">
                <a:solidFill>
                  <a:schemeClr val="tx1"/>
                </a:solidFill>
                <a:latin typeface="+mn-lt"/>
                <a:ea typeface="+mn-ea"/>
                <a:cs typeface="+mn-cs"/>
              </a:rPr>
              <a:t>For instance, two packets which are generated and destined to a single output port as part of the action processing, may be arbitrarily re-ordered</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39</a:t>
            </a:fld>
            <a:endParaRPr lang="en-US" dirty="0"/>
          </a:p>
        </p:txBody>
      </p:sp>
    </p:spTree>
    <p:extLst>
      <p:ext uri="{BB962C8B-B14F-4D97-AF65-F5344CB8AC3E}">
        <p14:creationId xmlns:p14="http://schemas.microsoft.com/office/powerpoint/2010/main" val="7047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SDN:</a:t>
            </a:r>
            <a:r>
              <a:rPr lang="en-US" baseline="0" dirty="0" smtClean="0"/>
              <a:t> Software Defined Networks by Thomas D. Nadeau and Ken Gray</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a:t>
            </a:fld>
            <a:endParaRPr lang="en-US" dirty="0"/>
          </a:p>
        </p:txBody>
      </p:sp>
    </p:spTree>
    <p:extLst>
      <p:ext uri="{BB962C8B-B14F-4D97-AF65-F5344CB8AC3E}">
        <p14:creationId xmlns:p14="http://schemas.microsoft.com/office/powerpoint/2010/main" val="524545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r>
              <a:rPr lang="en-US" dirty="0" smtClean="0"/>
              <a:t>Stallings says that an SDN switch encapsulates and forwards the first packet of a flow to an SDN controller</a:t>
            </a:r>
          </a:p>
          <a:p>
            <a:r>
              <a:rPr lang="en-US" dirty="0" smtClean="0"/>
              <a:t>The controller decides what to do with a flow of packets</a:t>
            </a:r>
          </a:p>
          <a:p>
            <a:pPr lvl="0"/>
            <a:r>
              <a:rPr lang="en-US" dirty="0" smtClean="0"/>
              <a:t>If the packets are to be handled, a flow table is created for them</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40</a:t>
            </a:fld>
            <a:endParaRPr lang="en-US" dirty="0"/>
          </a:p>
        </p:txBody>
      </p:sp>
    </p:spTree>
    <p:extLst>
      <p:ext uri="{BB962C8B-B14F-4D97-AF65-F5344CB8AC3E}">
        <p14:creationId xmlns:p14="http://schemas.microsoft.com/office/powerpoint/2010/main" val="865951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pPr lvl="0"/>
            <a:r>
              <a:rPr lang="en-US" dirty="0" smtClean="0"/>
              <a:t>The switch forwards incoming packets that are part of this flow out the appropriate port based on the flow table</a:t>
            </a:r>
          </a:p>
          <a:p>
            <a:pPr lvl="0"/>
            <a:r>
              <a:rPr lang="en-US" dirty="0" smtClean="0"/>
              <a:t>The flow table can</a:t>
            </a:r>
            <a:r>
              <a:rPr lang="en-US" baseline="0" dirty="0" smtClean="0"/>
              <a:t> define a </a:t>
            </a:r>
            <a:r>
              <a:rPr lang="en-US" dirty="0" smtClean="0"/>
              <a:t>priority for</a:t>
            </a:r>
            <a:r>
              <a:rPr lang="en-US" baseline="0" dirty="0" smtClean="0"/>
              <a:t> the flow</a:t>
            </a:r>
            <a:endParaRPr lang="en-US" dirty="0" smtClean="0"/>
          </a:p>
          <a:p>
            <a:pPr lvl="0"/>
            <a:r>
              <a:rPr lang="en-US" dirty="0" smtClean="0"/>
              <a:t>The switch can drop packets on a particular flow, temporarily or permanently, as dictated by the controller</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41</a:t>
            </a:fld>
            <a:endParaRPr lang="en-US" dirty="0"/>
          </a:p>
        </p:txBody>
      </p:sp>
    </p:spTree>
    <p:extLst>
      <p:ext uri="{BB962C8B-B14F-4D97-AF65-F5344CB8AC3E}">
        <p14:creationId xmlns:p14="http://schemas.microsoft.com/office/powerpoint/2010/main" val="2777376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r>
              <a:rPr lang="en-US" dirty="0" smtClean="0"/>
              <a:t>SDN switches differ from the current</a:t>
            </a:r>
            <a:r>
              <a:rPr lang="en-US" baseline="0" dirty="0" smtClean="0"/>
              <a:t> layer 2 and 3 switches in that they perform these functions</a:t>
            </a:r>
          </a:p>
          <a:p>
            <a:pPr lvl="1"/>
            <a:r>
              <a:rPr lang="en-US" dirty="0" smtClean="0"/>
              <a:t>Encapsulate and forward the first packet of a flow to an SDN controller so that the controller can determine if a flow should be added to the switch flow table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42</a:t>
            </a:fld>
            <a:endParaRPr lang="en-US" dirty="0"/>
          </a:p>
        </p:txBody>
      </p:sp>
    </p:spTree>
    <p:extLst>
      <p:ext uri="{BB962C8B-B14F-4D97-AF65-F5344CB8AC3E}">
        <p14:creationId xmlns:p14="http://schemas.microsoft.com/office/powerpoint/2010/main" val="2244307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pPr lvl="1"/>
            <a:r>
              <a:rPr lang="en-US" dirty="0" smtClean="0"/>
              <a:t>Once a flow is established</a:t>
            </a:r>
            <a:r>
              <a:rPr lang="en-US" baseline="0" dirty="0" smtClean="0"/>
              <a:t> t</a:t>
            </a:r>
            <a:r>
              <a:rPr lang="en-US" dirty="0" smtClean="0"/>
              <a:t>he switch forwards incoming packets for that, and each other flow, out of the appropriate port based on the flow table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43</a:t>
            </a:fld>
            <a:endParaRPr lang="en-US" dirty="0"/>
          </a:p>
        </p:txBody>
      </p:sp>
    </p:spTree>
    <p:extLst>
      <p:ext uri="{BB962C8B-B14F-4D97-AF65-F5344CB8AC3E}">
        <p14:creationId xmlns:p14="http://schemas.microsoft.com/office/powerpoint/2010/main" val="838521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pPr lvl="0"/>
            <a:r>
              <a:rPr lang="en-US" dirty="0" smtClean="0"/>
              <a:t>Upon a packet arrival at the OpenFlow switch, the packet header fields are extracted and matched against the matching fields' portion of the flow table entries</a:t>
            </a:r>
          </a:p>
          <a:p>
            <a:pPr lvl="0"/>
            <a:r>
              <a:rPr lang="en-US" dirty="0" smtClean="0"/>
              <a:t>This matching starts at the first flow table entry and continues through subsequent flow table entries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44</a:t>
            </a:fld>
            <a:endParaRPr lang="en-US" dirty="0"/>
          </a:p>
        </p:txBody>
      </p:sp>
    </p:spTree>
    <p:extLst>
      <p:ext uri="{BB962C8B-B14F-4D97-AF65-F5344CB8AC3E}">
        <p14:creationId xmlns:p14="http://schemas.microsoft.com/office/powerpoint/2010/main" val="2972125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pPr lvl="0"/>
            <a:r>
              <a:rPr lang="en-US" dirty="0" smtClean="0"/>
              <a:t>If a matching entry is found, the switch applies the appropriate set of instructions associated with the matched flow entry</a:t>
            </a:r>
          </a:p>
          <a:p>
            <a:pPr lvl="0"/>
            <a:r>
              <a:rPr lang="en-US" dirty="0" smtClean="0"/>
              <a:t>For each packet that matches a flow entry, the associated counters for that entry are updated</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45</a:t>
            </a:fld>
            <a:endParaRPr lang="en-US" dirty="0"/>
          </a:p>
        </p:txBody>
      </p:sp>
    </p:spTree>
    <p:extLst>
      <p:ext uri="{BB962C8B-B14F-4D97-AF65-F5344CB8AC3E}">
        <p14:creationId xmlns:p14="http://schemas.microsoft.com/office/powerpoint/2010/main" val="786416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pPr lvl="0"/>
            <a:r>
              <a:rPr lang="en-US" dirty="0" smtClean="0"/>
              <a:t>If the flow table look-up procedure does not result in a match, the action taken by the switch will depend on the instructions defined at the table-miss flow entry</a:t>
            </a:r>
          </a:p>
          <a:p>
            <a:pPr lvl="0"/>
            <a:r>
              <a:rPr lang="en-US" dirty="0" smtClean="0"/>
              <a:t>The flow table must contain a table-miss entry in order to handle table misses</a:t>
            </a:r>
          </a:p>
          <a:p>
            <a:pPr lvl="0"/>
            <a:r>
              <a:rPr lang="en-US" dirty="0" smtClean="0"/>
              <a:t>This particular entry specifies a set of actions to be performed when no match is found for an incoming packet</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46</a:t>
            </a:fld>
            <a:endParaRPr lang="en-US" dirty="0"/>
          </a:p>
        </p:txBody>
      </p:sp>
    </p:spTree>
    <p:extLst>
      <p:ext uri="{BB962C8B-B14F-4D97-AF65-F5344CB8AC3E}">
        <p14:creationId xmlns:p14="http://schemas.microsoft.com/office/powerpoint/2010/main" val="21762643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pPr lvl="0"/>
            <a:r>
              <a:rPr lang="en-US" dirty="0" smtClean="0"/>
              <a:t>These actions include dropping the packet, sending the packet out on all interfaces, or forwarding the packet to the controller over the secure OpenFlow channel</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47</a:t>
            </a:fld>
            <a:endParaRPr lang="en-US" dirty="0"/>
          </a:p>
        </p:txBody>
      </p:sp>
    </p:spTree>
    <p:extLst>
      <p:ext uri="{BB962C8B-B14F-4D97-AF65-F5344CB8AC3E}">
        <p14:creationId xmlns:p14="http://schemas.microsoft.com/office/powerpoint/2010/main" val="3291455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Switch</a:t>
            </a:r>
            <a:endParaRPr lang="en-US" dirty="0"/>
          </a:p>
        </p:txBody>
      </p:sp>
      <p:sp>
        <p:nvSpPr>
          <p:cNvPr id="3" name="Content Placeholder 2"/>
          <p:cNvSpPr>
            <a:spLocks noGrp="1"/>
          </p:cNvSpPr>
          <p:nvPr>
            <p:ph idx="1"/>
          </p:nvPr>
        </p:nvSpPr>
        <p:spPr/>
        <p:txBody>
          <a:bodyPr/>
          <a:lstStyle/>
          <a:p>
            <a:pPr lvl="0"/>
            <a:r>
              <a:rPr lang="en-US" dirty="0" smtClean="0"/>
              <a:t>If a switch loses contact with the controller, as a result of an echo request timeout, TLS session timeout, or other disconnection, it will attempt to contact one or more backup controllers</a:t>
            </a:r>
          </a:p>
          <a:p>
            <a:pPr lvl="0"/>
            <a:r>
              <a:rPr lang="en-US" dirty="0" smtClean="0"/>
              <a:t>If some number of attempts to contact a controller fail, the switch must enter emergency mode and immediately reset the current TCP connection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48</a:t>
            </a:fld>
            <a:endParaRPr lang="en-US" dirty="0"/>
          </a:p>
        </p:txBody>
      </p:sp>
    </p:spTree>
    <p:extLst>
      <p:ext uri="{BB962C8B-B14F-4D97-AF65-F5344CB8AC3E}">
        <p14:creationId xmlns:p14="http://schemas.microsoft.com/office/powerpoint/2010/main" val="1525592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Controller Operation</a:t>
            </a:r>
            <a:endParaRPr lang="en-US" dirty="0"/>
          </a:p>
        </p:txBody>
      </p:sp>
      <p:sp>
        <p:nvSpPr>
          <p:cNvPr id="3" name="Content Placeholder 2"/>
          <p:cNvSpPr>
            <a:spLocks noGrp="1"/>
          </p:cNvSpPr>
          <p:nvPr>
            <p:ph idx="1"/>
          </p:nvPr>
        </p:nvSpPr>
        <p:spPr/>
        <p:txBody>
          <a:bodyPr/>
          <a:lstStyle/>
          <a:p>
            <a:r>
              <a:rPr lang="en-US" dirty="0" smtClean="0"/>
              <a:t>The controller configures and manages the switch, receives events from the switch, and sends packets out to the switch through this interface</a:t>
            </a:r>
          </a:p>
          <a:p>
            <a:r>
              <a:rPr lang="en-US" dirty="0" smtClean="0"/>
              <a:t>Using the OpenFlow protocol, a controller can add, update, or delete flow entries from the switch's flow table</a:t>
            </a:r>
          </a:p>
          <a:p>
            <a:r>
              <a:rPr lang="en-US" dirty="0" smtClean="0"/>
              <a:t>That can happen reactively - in response to a packet arrival - or proactively</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49</a:t>
            </a:fld>
            <a:endParaRPr lang="en-US" dirty="0"/>
          </a:p>
        </p:txBody>
      </p:sp>
    </p:spTree>
    <p:extLst>
      <p:ext uri="{BB962C8B-B14F-4D97-AF65-F5344CB8AC3E}">
        <p14:creationId xmlns:p14="http://schemas.microsoft.com/office/powerpoint/2010/main" val="342359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SDN</a:t>
            </a:r>
            <a:endParaRPr lang="en-US" dirty="0"/>
          </a:p>
        </p:txBody>
      </p:sp>
      <p:sp>
        <p:nvSpPr>
          <p:cNvPr id="3" name="Content Placeholder 2"/>
          <p:cNvSpPr>
            <a:spLocks noGrp="1"/>
          </p:cNvSpPr>
          <p:nvPr>
            <p:ph idx="1"/>
          </p:nvPr>
        </p:nvSpPr>
        <p:spPr/>
        <p:txBody>
          <a:bodyPr/>
          <a:lstStyle/>
          <a:p>
            <a:r>
              <a:rPr lang="en-US" dirty="0" smtClean="0"/>
              <a:t>In traditional</a:t>
            </a:r>
            <a:r>
              <a:rPr lang="en-US" baseline="0" dirty="0" smtClean="0"/>
              <a:t> networks a layer 2 switch and other network devices combine the hardware and software to control the operation of the device as it moves frames in and out of its ports in a single physical device</a:t>
            </a:r>
          </a:p>
          <a:p>
            <a:pPr lvl="0"/>
            <a:r>
              <a:rPr lang="en-US" baseline="0" dirty="0" smtClean="0"/>
              <a:t>Each device in the network operates on its own</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a:t>
            </a:fld>
            <a:endParaRPr lang="en-US" dirty="0"/>
          </a:p>
        </p:txBody>
      </p:sp>
    </p:spTree>
    <p:extLst>
      <p:ext uri="{BB962C8B-B14F-4D97-AF65-F5344CB8AC3E}">
        <p14:creationId xmlns:p14="http://schemas.microsoft.com/office/powerpoint/2010/main" val="38735436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Controller Operation</a:t>
            </a:r>
            <a:endParaRPr lang="en-US" dirty="0"/>
          </a:p>
        </p:txBody>
      </p:sp>
      <p:sp>
        <p:nvSpPr>
          <p:cNvPr id="3" name="Content Placeholder 2"/>
          <p:cNvSpPr>
            <a:spLocks noGrp="1"/>
          </p:cNvSpPr>
          <p:nvPr>
            <p:ph idx="1"/>
          </p:nvPr>
        </p:nvSpPr>
        <p:spPr/>
        <p:txBody>
          <a:bodyPr/>
          <a:lstStyle/>
          <a:p>
            <a:r>
              <a:rPr lang="en-US" dirty="0" smtClean="0"/>
              <a:t>With a reactive control model, the OpenFlow switches must consult an OpenFlow controller each time a decision must be made, such as when a new packet flow reaches an OpenFlow switch</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50</a:t>
            </a:fld>
            <a:endParaRPr lang="en-US" dirty="0"/>
          </a:p>
        </p:txBody>
      </p:sp>
    </p:spTree>
    <p:extLst>
      <p:ext uri="{BB962C8B-B14F-4D97-AF65-F5344CB8AC3E}">
        <p14:creationId xmlns:p14="http://schemas.microsoft.com/office/powerpoint/2010/main" val="916876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Controller Operation</a:t>
            </a:r>
            <a:endParaRPr lang="en-US" dirty="0"/>
          </a:p>
        </p:txBody>
      </p:sp>
      <p:sp>
        <p:nvSpPr>
          <p:cNvPr id="3" name="Content Placeholder 2"/>
          <p:cNvSpPr>
            <a:spLocks noGrp="1"/>
          </p:cNvSpPr>
          <p:nvPr>
            <p:ph idx="1"/>
          </p:nvPr>
        </p:nvSpPr>
        <p:spPr/>
        <p:txBody>
          <a:bodyPr/>
          <a:lstStyle/>
          <a:p>
            <a:r>
              <a:rPr lang="en-US" dirty="0" smtClean="0"/>
              <a:t>There will be a small performance delay as the first packet of each new flow is forwarded to the controller for a decision after which future traffic within that flow will be forwarded at line rate within the switching hardware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51</a:t>
            </a:fld>
            <a:endParaRPr lang="en-US" dirty="0"/>
          </a:p>
        </p:txBody>
      </p:sp>
    </p:spTree>
    <p:extLst>
      <p:ext uri="{BB962C8B-B14F-4D97-AF65-F5344CB8AC3E}">
        <p14:creationId xmlns:p14="http://schemas.microsoft.com/office/powerpoint/2010/main" val="2769881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Controller Operation</a:t>
            </a:r>
            <a:endParaRPr lang="en-US" dirty="0"/>
          </a:p>
        </p:txBody>
      </p:sp>
      <p:sp>
        <p:nvSpPr>
          <p:cNvPr id="3" name="Content Placeholder 2"/>
          <p:cNvSpPr>
            <a:spLocks noGrp="1"/>
          </p:cNvSpPr>
          <p:nvPr>
            <p:ph idx="1"/>
          </p:nvPr>
        </p:nvSpPr>
        <p:spPr/>
        <p:txBody>
          <a:bodyPr/>
          <a:lstStyle/>
          <a:p>
            <a:r>
              <a:rPr lang="en-US" dirty="0" smtClean="0"/>
              <a:t>While the first-packet delay is negligible in many cases, it may be a concern if the central OpenFlow controller is geographically remote or if most flows are short-lived, such as a single-packet flow</a:t>
            </a:r>
          </a:p>
          <a:p>
            <a:r>
              <a:rPr lang="en-US" dirty="0" smtClean="0"/>
              <a:t>An alternative proactive approach is also possible in OpenFlow to push policy rules out from the controller to the switches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52</a:t>
            </a:fld>
            <a:endParaRPr lang="en-US" dirty="0"/>
          </a:p>
        </p:txBody>
      </p:sp>
    </p:spTree>
    <p:extLst>
      <p:ext uri="{BB962C8B-B14F-4D97-AF65-F5344CB8AC3E}">
        <p14:creationId xmlns:p14="http://schemas.microsoft.com/office/powerpoint/2010/main" val="1274329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Controller Operation</a:t>
            </a:r>
            <a:endParaRPr lang="en-US" dirty="0"/>
          </a:p>
        </p:txBody>
      </p:sp>
      <p:sp>
        <p:nvSpPr>
          <p:cNvPr id="3" name="Content Placeholder 2"/>
          <p:cNvSpPr>
            <a:spLocks noGrp="1"/>
          </p:cNvSpPr>
          <p:nvPr>
            <p:ph idx="1"/>
          </p:nvPr>
        </p:nvSpPr>
        <p:spPr/>
        <p:txBody>
          <a:bodyPr/>
          <a:lstStyle/>
          <a:p>
            <a:r>
              <a:rPr lang="en-US" dirty="0" smtClean="0"/>
              <a:t>The OpenFlow protocol can be viewed as one possible implementation of controller switch interactions – the southbound interface - as it defines the communication between the switching hardware and a network controller</a:t>
            </a:r>
          </a:p>
          <a:p>
            <a:r>
              <a:rPr lang="en-US" dirty="0" smtClean="0"/>
              <a:t>Controller to switch messages are initiated by the controller</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53</a:t>
            </a:fld>
            <a:endParaRPr lang="en-US" dirty="0"/>
          </a:p>
        </p:txBody>
      </p:sp>
    </p:spTree>
    <p:extLst>
      <p:ext uri="{BB962C8B-B14F-4D97-AF65-F5344CB8AC3E}">
        <p14:creationId xmlns:p14="http://schemas.microsoft.com/office/powerpoint/2010/main" val="5280154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Implementation</a:t>
            </a:r>
            <a:endParaRPr lang="en-US" dirty="0"/>
          </a:p>
        </p:txBody>
      </p:sp>
      <p:sp>
        <p:nvSpPr>
          <p:cNvPr id="3" name="Content Placeholder 2"/>
          <p:cNvSpPr>
            <a:spLocks noGrp="1"/>
          </p:cNvSpPr>
          <p:nvPr>
            <p:ph idx="1"/>
          </p:nvPr>
        </p:nvSpPr>
        <p:spPr/>
        <p:txBody>
          <a:bodyPr/>
          <a:lstStyle/>
          <a:p>
            <a:r>
              <a:rPr lang="en-US" dirty="0" smtClean="0"/>
              <a:t>Here is the diagram Stallings uses to illustrate how SDN is implemented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54</a:t>
            </a:fld>
            <a:endParaRPr lang="en-US" dirty="0"/>
          </a:p>
        </p:txBody>
      </p:sp>
    </p:spTree>
    <p:extLst>
      <p:ext uri="{BB962C8B-B14F-4D97-AF65-F5344CB8AC3E}">
        <p14:creationId xmlns:p14="http://schemas.microsoft.com/office/powerpoint/2010/main" val="2296757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Implementation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75" t="9445" r="23750" b="13055"/>
          <a:stretch/>
        </p:blipFill>
        <p:spPr bwMode="auto">
          <a:xfrm>
            <a:off x="2590800" y="1633457"/>
            <a:ext cx="3886200" cy="459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818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Implementation</a:t>
            </a:r>
            <a:endParaRPr lang="en-US" dirty="0"/>
          </a:p>
        </p:txBody>
      </p:sp>
      <p:sp>
        <p:nvSpPr>
          <p:cNvPr id="3" name="Content Placeholder 2"/>
          <p:cNvSpPr>
            <a:spLocks noGrp="1"/>
          </p:cNvSpPr>
          <p:nvPr>
            <p:ph idx="1"/>
          </p:nvPr>
        </p:nvSpPr>
        <p:spPr/>
        <p:txBody>
          <a:bodyPr/>
          <a:lstStyle/>
          <a:p>
            <a:r>
              <a:rPr lang="en-US" dirty="0" smtClean="0"/>
              <a:t>In this type of system a controller performs all of</a:t>
            </a:r>
            <a:r>
              <a:rPr lang="en-US" baseline="0" dirty="0" smtClean="0"/>
              <a:t> the f</a:t>
            </a:r>
            <a:r>
              <a:rPr lang="en-US" dirty="0" smtClean="0"/>
              <a:t>unctions, such as routing, policy</a:t>
            </a:r>
            <a:r>
              <a:rPr lang="en-US" baseline="0" dirty="0" smtClean="0"/>
              <a:t> implementation, and security</a:t>
            </a:r>
          </a:p>
          <a:p>
            <a:r>
              <a:rPr lang="en-US" dirty="0" smtClean="0"/>
              <a:t>This is the SDN control plane</a:t>
            </a:r>
          </a:p>
          <a:p>
            <a:r>
              <a:rPr lang="en-US" dirty="0" smtClean="0"/>
              <a:t>It is deployed</a:t>
            </a:r>
            <a:r>
              <a:rPr lang="en-US" baseline="0" dirty="0" smtClean="0"/>
              <a:t> in </a:t>
            </a:r>
            <a:r>
              <a:rPr lang="en-US" dirty="0" smtClean="0"/>
              <a:t>one or more SDN servers which are the controllers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56</a:t>
            </a:fld>
            <a:endParaRPr lang="en-US" dirty="0"/>
          </a:p>
        </p:txBody>
      </p:sp>
    </p:spTree>
    <p:extLst>
      <p:ext uri="{BB962C8B-B14F-4D97-AF65-F5344CB8AC3E}">
        <p14:creationId xmlns:p14="http://schemas.microsoft.com/office/powerpoint/2010/main" val="2046047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Implementation</a:t>
            </a:r>
          </a:p>
        </p:txBody>
      </p:sp>
      <p:sp>
        <p:nvSpPr>
          <p:cNvPr id="3" name="Content Placeholder 2"/>
          <p:cNvSpPr>
            <a:spLocks noGrp="1"/>
          </p:cNvSpPr>
          <p:nvPr>
            <p:ph idx="1"/>
          </p:nvPr>
        </p:nvSpPr>
        <p:spPr/>
        <p:txBody>
          <a:bodyPr/>
          <a:lstStyle/>
          <a:p>
            <a:r>
              <a:rPr lang="en-US" dirty="0" smtClean="0"/>
              <a:t>This controller defines and controls the data flows that occur in the SDN data plane</a:t>
            </a:r>
          </a:p>
          <a:p>
            <a:r>
              <a:rPr lang="en-US" dirty="0" smtClean="0"/>
              <a:t>As Stallings</a:t>
            </a:r>
            <a:r>
              <a:rPr lang="en-US" baseline="0" dirty="0" smtClean="0"/>
              <a:t> says</a:t>
            </a:r>
            <a:endParaRPr lang="en-US" dirty="0" smtClean="0"/>
          </a:p>
          <a:p>
            <a:pPr lvl="1"/>
            <a:r>
              <a:rPr lang="en-US" dirty="0" smtClean="0"/>
              <a:t>Each flow through the network must first get permission from the controller, which verifies that the communication is permissible by the network policy</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57</a:t>
            </a:fld>
            <a:endParaRPr lang="en-US" dirty="0"/>
          </a:p>
        </p:txBody>
      </p:sp>
    </p:spTree>
    <p:extLst>
      <p:ext uri="{BB962C8B-B14F-4D97-AF65-F5344CB8AC3E}">
        <p14:creationId xmlns:p14="http://schemas.microsoft.com/office/powerpoint/2010/main" val="37799613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Implementation</a:t>
            </a:r>
          </a:p>
        </p:txBody>
      </p:sp>
      <p:sp>
        <p:nvSpPr>
          <p:cNvPr id="3" name="Content Placeholder 2"/>
          <p:cNvSpPr>
            <a:spLocks noGrp="1"/>
          </p:cNvSpPr>
          <p:nvPr>
            <p:ph idx="1"/>
          </p:nvPr>
        </p:nvSpPr>
        <p:spPr/>
        <p:txBody>
          <a:bodyPr/>
          <a:lstStyle/>
          <a:p>
            <a:pPr lvl="1"/>
            <a:r>
              <a:rPr lang="en-US" dirty="0" smtClean="0"/>
              <a:t>If the controller allows a flow, it computes a route for the flow to take, and adds an entry for that flow in each of the switches along the path</a:t>
            </a:r>
          </a:p>
          <a:p>
            <a:pPr lvl="1"/>
            <a:r>
              <a:rPr lang="en-US" dirty="0" smtClean="0"/>
              <a:t>With all complex functions subsumed by the controller, switches simply manage flow tables whose entries can be populated only by the controller</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58</a:t>
            </a:fld>
            <a:endParaRPr lang="en-US" dirty="0"/>
          </a:p>
        </p:txBody>
      </p:sp>
    </p:spTree>
    <p:extLst>
      <p:ext uri="{BB962C8B-B14F-4D97-AF65-F5344CB8AC3E}">
        <p14:creationId xmlns:p14="http://schemas.microsoft.com/office/powerpoint/2010/main" val="1300526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SDN Implementation</a:t>
            </a:r>
          </a:p>
        </p:txBody>
      </p:sp>
      <p:sp>
        <p:nvSpPr>
          <p:cNvPr id="3" name="Content Placeholder 2"/>
          <p:cNvSpPr>
            <a:spLocks noGrp="1"/>
          </p:cNvSpPr>
          <p:nvPr>
            <p:ph idx="1"/>
          </p:nvPr>
        </p:nvSpPr>
        <p:spPr/>
        <p:txBody>
          <a:bodyPr/>
          <a:lstStyle/>
          <a:p>
            <a:pPr lvl="1"/>
            <a:r>
              <a:rPr lang="en-US" dirty="0" smtClean="0"/>
              <a:t>Communication between the controller and the switches uses a standardized protocol and API</a:t>
            </a:r>
          </a:p>
          <a:p>
            <a:pPr lvl="0"/>
            <a:r>
              <a:rPr lang="en-US" dirty="0" smtClean="0"/>
              <a:t>SDN devices can be implemented for Ethernet switches at layer 2, routers at layer 3, transport layer switching at layer 4, or application layer switching and routing</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59</a:t>
            </a:fld>
            <a:endParaRPr lang="en-US" dirty="0"/>
          </a:p>
        </p:txBody>
      </p:sp>
    </p:spTree>
    <p:extLst>
      <p:ext uri="{BB962C8B-B14F-4D97-AF65-F5344CB8AC3E}">
        <p14:creationId xmlns:p14="http://schemas.microsoft.com/office/powerpoint/2010/main" val="1299218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SDN</a:t>
            </a:r>
            <a:endParaRPr lang="en-US" dirty="0"/>
          </a:p>
        </p:txBody>
      </p:sp>
      <p:sp>
        <p:nvSpPr>
          <p:cNvPr id="3" name="Content Placeholder 2"/>
          <p:cNvSpPr>
            <a:spLocks noGrp="1"/>
          </p:cNvSpPr>
          <p:nvPr>
            <p:ph idx="1"/>
          </p:nvPr>
        </p:nvSpPr>
        <p:spPr/>
        <p:txBody>
          <a:bodyPr/>
          <a:lstStyle/>
          <a:p>
            <a:r>
              <a:rPr lang="en-US" dirty="0" smtClean="0"/>
              <a:t>How does SDN differ from this</a:t>
            </a:r>
          </a:p>
          <a:p>
            <a:r>
              <a:rPr lang="en-US" dirty="0" smtClean="0"/>
              <a:t>This definition with</a:t>
            </a:r>
            <a:r>
              <a:rPr lang="en-US" baseline="0" dirty="0" smtClean="0"/>
              <a:t> a few modifications is copied from </a:t>
            </a:r>
            <a:r>
              <a:rPr lang="en-US" dirty="0" smtClean="0"/>
              <a:t>Azodolmolky</a:t>
            </a:r>
          </a:p>
          <a:p>
            <a:pPr lvl="1"/>
            <a:r>
              <a:rPr lang="en-US" dirty="0" smtClean="0"/>
              <a:t>The concept of programmable networks has been proposed as a way to facilitate network evolution</a:t>
            </a:r>
          </a:p>
          <a:p>
            <a:pPr lvl="1"/>
            <a:r>
              <a:rPr lang="en-US" sz="2800" dirty="0" smtClean="0"/>
              <a:t>In particular, SDN is a new networking paradigm, in which the forwarding hardware is decoupled from the control decisions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a:t>
            </a:fld>
            <a:endParaRPr lang="en-US" dirty="0"/>
          </a:p>
        </p:txBody>
      </p:sp>
    </p:spTree>
    <p:extLst>
      <p:ext uri="{BB962C8B-B14F-4D97-AF65-F5344CB8AC3E}">
        <p14:creationId xmlns:p14="http://schemas.microsoft.com/office/powerpoint/2010/main" val="1681793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Protocols</a:t>
            </a:r>
            <a:endParaRPr lang="en-US" dirty="0"/>
          </a:p>
        </p:txBody>
      </p:sp>
      <p:sp>
        <p:nvSpPr>
          <p:cNvPr id="3" name="Content Placeholder 2"/>
          <p:cNvSpPr>
            <a:spLocks noGrp="1"/>
          </p:cNvSpPr>
          <p:nvPr>
            <p:ph idx="1"/>
          </p:nvPr>
        </p:nvSpPr>
        <p:spPr/>
        <p:txBody>
          <a:bodyPr/>
          <a:lstStyle/>
          <a:p>
            <a:r>
              <a:rPr lang="en-US" dirty="0" smtClean="0"/>
              <a:t>For all of this to work one</a:t>
            </a:r>
            <a:r>
              <a:rPr lang="en-US" baseline="0" dirty="0" smtClean="0"/>
              <a:t> or more protocols are used</a:t>
            </a:r>
          </a:p>
          <a:p>
            <a:r>
              <a:rPr lang="en-US" baseline="0" dirty="0" smtClean="0"/>
              <a:t>Some of these will be proprietary and some open source</a:t>
            </a:r>
          </a:p>
          <a:p>
            <a:r>
              <a:rPr lang="en-US" baseline="0" dirty="0" smtClean="0"/>
              <a:t>It remains to be seen which approach wins out</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60</a:t>
            </a:fld>
            <a:endParaRPr lang="en-US" dirty="0"/>
          </a:p>
        </p:txBody>
      </p:sp>
    </p:spTree>
    <p:extLst>
      <p:ext uri="{BB962C8B-B14F-4D97-AF65-F5344CB8AC3E}">
        <p14:creationId xmlns:p14="http://schemas.microsoft.com/office/powerpoint/2010/main" val="26132255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Protocols</a:t>
            </a:r>
            <a:endParaRPr lang="en-US" dirty="0"/>
          </a:p>
        </p:txBody>
      </p:sp>
      <p:sp>
        <p:nvSpPr>
          <p:cNvPr id="3" name="Content Placeholder 2"/>
          <p:cNvSpPr>
            <a:spLocks noGrp="1"/>
          </p:cNvSpPr>
          <p:nvPr>
            <p:ph idx="1"/>
          </p:nvPr>
        </p:nvSpPr>
        <p:spPr/>
        <p:txBody>
          <a:bodyPr/>
          <a:lstStyle/>
          <a:p>
            <a:r>
              <a:rPr lang="en-US" baseline="0" dirty="0" smtClean="0"/>
              <a:t>OpenFlow is the open source protocol</a:t>
            </a:r>
          </a:p>
          <a:p>
            <a:r>
              <a:rPr lang="en-US" baseline="0" dirty="0" smtClean="0"/>
              <a:t>Most major networking equipment manufacturers have a proprietary protocol as well</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61</a:t>
            </a:fld>
            <a:endParaRPr lang="en-US" dirty="0"/>
          </a:p>
        </p:txBody>
      </p:sp>
    </p:spTree>
    <p:extLst>
      <p:ext uri="{BB962C8B-B14F-4D97-AF65-F5344CB8AC3E}">
        <p14:creationId xmlns:p14="http://schemas.microsoft.com/office/powerpoint/2010/main" val="18944225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pPr lvl="0"/>
            <a:r>
              <a:rPr lang="en-US" dirty="0" smtClean="0"/>
              <a:t>The OpenFlow protocol is often misunderstood to be equivalent to SDN, but it is not</a:t>
            </a:r>
          </a:p>
          <a:p>
            <a:pPr lvl="0"/>
            <a:r>
              <a:rPr lang="en-US" dirty="0" smtClean="0"/>
              <a:t>OpenFlow</a:t>
            </a:r>
            <a:r>
              <a:rPr lang="en-US" baseline="0" dirty="0" smtClean="0"/>
              <a:t> is just one method</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62</a:t>
            </a:fld>
            <a:endParaRPr lang="en-US" dirty="0"/>
          </a:p>
        </p:txBody>
      </p:sp>
    </p:spTree>
    <p:extLst>
      <p:ext uri="{BB962C8B-B14F-4D97-AF65-F5344CB8AC3E}">
        <p14:creationId xmlns:p14="http://schemas.microsoft.com/office/powerpoint/2010/main" val="54250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r>
              <a:rPr lang="en-US" dirty="0" smtClean="0"/>
              <a:t>Here is the basic history of OpenFlow according</a:t>
            </a:r>
            <a:r>
              <a:rPr lang="en-US" baseline="0" dirty="0" smtClean="0"/>
              <a:t> to Tiwari</a:t>
            </a:r>
          </a:p>
          <a:p>
            <a:pPr lvl="1"/>
            <a:r>
              <a:rPr lang="en-US" dirty="0" smtClean="0"/>
              <a:t>The concept of separating the control plane and data plane is not new; this has been used in the telephone industry and has been kicked around since the 90’s for networking</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63</a:t>
            </a:fld>
            <a:endParaRPr lang="en-US" dirty="0"/>
          </a:p>
        </p:txBody>
      </p:sp>
    </p:spTree>
    <p:extLst>
      <p:ext uri="{BB962C8B-B14F-4D97-AF65-F5344CB8AC3E}">
        <p14:creationId xmlns:p14="http://schemas.microsoft.com/office/powerpoint/2010/main" val="916592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OpenFlow</a:t>
            </a:r>
            <a:endParaRPr lang="en-US" dirty="0"/>
          </a:p>
        </p:txBody>
      </p:sp>
      <p:sp>
        <p:nvSpPr>
          <p:cNvPr id="3" name="Content Placeholder 2"/>
          <p:cNvSpPr>
            <a:spLocks noGrp="1"/>
          </p:cNvSpPr>
          <p:nvPr>
            <p:ph idx="1"/>
          </p:nvPr>
        </p:nvSpPr>
        <p:spPr/>
        <p:txBody>
          <a:bodyPr/>
          <a:lstStyle/>
          <a:p>
            <a:pPr lvl="1"/>
            <a:r>
              <a:rPr lang="en-US" dirty="0" smtClean="0"/>
              <a:t>Here are a few interesting facts for you</a:t>
            </a:r>
          </a:p>
          <a:p>
            <a:pPr lvl="2"/>
            <a:r>
              <a:rPr lang="en-US" dirty="0" smtClean="0"/>
              <a:t>Ipsilon networks proposed GSMP - RFC 1987 - General switch management protocol in 1996</a:t>
            </a:r>
          </a:p>
          <a:p>
            <a:pPr lvl="2"/>
            <a:r>
              <a:rPr lang="en-US" dirty="0" smtClean="0"/>
              <a:t>This had a controller and was a flow based model for ATM switches</a:t>
            </a:r>
          </a:p>
          <a:p>
            <a:pPr lvl="2"/>
            <a:r>
              <a:rPr lang="en-US" dirty="0" smtClean="0"/>
              <a:t>This company was not very successful and eventually bought by Nokia</a:t>
            </a:r>
          </a:p>
          <a:p>
            <a:pPr lvl="2"/>
            <a:r>
              <a:rPr lang="en-US" dirty="0" smtClean="0"/>
              <a:t>In the year 2000, ForCES - forwarding and control element separation - was there and you can find a couple of RFC’s on this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64</a:t>
            </a:fld>
            <a:endParaRPr lang="en-US" dirty="0"/>
          </a:p>
        </p:txBody>
      </p:sp>
    </p:spTree>
    <p:extLst>
      <p:ext uri="{BB962C8B-B14F-4D97-AF65-F5344CB8AC3E}">
        <p14:creationId xmlns:p14="http://schemas.microsoft.com/office/powerpoint/2010/main" val="10719373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OpenFlow</a:t>
            </a:r>
            <a:endParaRPr lang="en-US" dirty="0"/>
          </a:p>
        </p:txBody>
      </p:sp>
      <p:sp>
        <p:nvSpPr>
          <p:cNvPr id="3" name="Content Placeholder 2"/>
          <p:cNvSpPr>
            <a:spLocks noGrp="1"/>
          </p:cNvSpPr>
          <p:nvPr>
            <p:ph idx="1"/>
          </p:nvPr>
        </p:nvSpPr>
        <p:spPr/>
        <p:txBody>
          <a:bodyPr/>
          <a:lstStyle/>
          <a:p>
            <a:pPr lvl="2"/>
            <a:r>
              <a:rPr lang="en-US" dirty="0" smtClean="0"/>
              <a:t>In 2004 RCP - Routing control platform - was proposed to overcome the fully meshed nature of iBGP</a:t>
            </a:r>
          </a:p>
          <a:p>
            <a:pPr lvl="2"/>
            <a:r>
              <a:rPr lang="en-US" dirty="0" smtClean="0"/>
              <a:t>The proposal was to have a centralized platform separate from the forwarding plane that can collect information and performs route selection on behalf of the routers and presents to them the best routes</a:t>
            </a:r>
          </a:p>
          <a:p>
            <a:pPr lvl="2"/>
            <a:r>
              <a:rPr lang="en-US" dirty="0" smtClean="0"/>
              <a:t>Ethane came in 2007 which coupled simple flow based switches managed by a central controller which controlled the flows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65</a:t>
            </a:fld>
            <a:endParaRPr lang="en-US" dirty="0"/>
          </a:p>
        </p:txBody>
      </p:sp>
    </p:spTree>
    <p:extLst>
      <p:ext uri="{BB962C8B-B14F-4D97-AF65-F5344CB8AC3E}">
        <p14:creationId xmlns:p14="http://schemas.microsoft.com/office/powerpoint/2010/main" val="25850390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pPr lvl="0"/>
            <a:r>
              <a:rPr lang="en-US" dirty="0" smtClean="0"/>
              <a:t>Tiwari also writes that OpenFlow is an open source project that was the result of a six-year research collaboration project between Stanford University and the University of California at Berkeley</a:t>
            </a:r>
          </a:p>
          <a:p>
            <a:pPr lvl="1"/>
            <a:r>
              <a:rPr lang="en-US" dirty="0" smtClean="0"/>
              <a:t>Developed at Stanford OpenFlow Version 1.0 was announced in December 2009</a:t>
            </a:r>
          </a:p>
          <a:p>
            <a:pPr lvl="1"/>
            <a:r>
              <a:rPr lang="en-US" dirty="0" smtClean="0"/>
              <a:t>March 2011 ONF - Open Network Foundation was launched</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66</a:t>
            </a:fld>
            <a:endParaRPr lang="en-US" dirty="0"/>
          </a:p>
        </p:txBody>
      </p:sp>
    </p:spTree>
    <p:extLst>
      <p:ext uri="{BB962C8B-B14F-4D97-AF65-F5344CB8AC3E}">
        <p14:creationId xmlns:p14="http://schemas.microsoft.com/office/powerpoint/2010/main" val="31646416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pPr lvl="1"/>
            <a:r>
              <a:rPr lang="en-US" dirty="0" smtClean="0"/>
              <a:t>October 2011 Stanford University hosts the first Open Networking Summit</a:t>
            </a:r>
          </a:p>
          <a:p>
            <a:pPr lvl="1"/>
            <a:r>
              <a:rPr lang="en-US" dirty="0" smtClean="0"/>
              <a:t>February 2011 OpenFlow Version 1.1.0</a:t>
            </a:r>
          </a:p>
          <a:p>
            <a:pPr lvl="1"/>
            <a:r>
              <a:rPr lang="en-US" dirty="0" smtClean="0"/>
              <a:t>October 2011 First Open Networking Summit</a:t>
            </a:r>
          </a:p>
          <a:p>
            <a:pPr lvl="1"/>
            <a:r>
              <a:rPr lang="en-US" dirty="0" smtClean="0"/>
              <a:t>February 2012 OpenFlow Version 1.2</a:t>
            </a:r>
          </a:p>
          <a:p>
            <a:pPr lvl="1"/>
            <a:r>
              <a:rPr lang="en-US" dirty="0" smtClean="0"/>
              <a:t>April 2012 Second Open Networking Summit</a:t>
            </a:r>
          </a:p>
          <a:p>
            <a:pPr lvl="1"/>
            <a:r>
              <a:rPr lang="en-US" dirty="0" smtClean="0"/>
              <a:t>June 2012 OpenFlow Version 1.3</a:t>
            </a:r>
          </a:p>
          <a:p>
            <a:pPr lvl="1"/>
            <a:r>
              <a:rPr lang="en-US" dirty="0" smtClean="0"/>
              <a:t>April 2013 Third Open Networking Summit</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67</a:t>
            </a:fld>
            <a:endParaRPr lang="en-US" dirty="0"/>
          </a:p>
        </p:txBody>
      </p:sp>
    </p:spTree>
    <p:extLst>
      <p:ext uri="{BB962C8B-B14F-4D97-AF65-F5344CB8AC3E}">
        <p14:creationId xmlns:p14="http://schemas.microsoft.com/office/powerpoint/2010/main" val="6067877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r>
              <a:rPr lang="en-US" dirty="0" smtClean="0"/>
              <a:t>Nadeau and</a:t>
            </a:r>
            <a:r>
              <a:rPr lang="en-US" baseline="0" dirty="0" smtClean="0"/>
              <a:t> Gray provide this as the main driver for the current interest in SDN</a:t>
            </a:r>
          </a:p>
          <a:p>
            <a:pPr lvl="1"/>
            <a:r>
              <a:rPr lang="en-US" sz="2800" b="0" i="0" u="none" strike="noStrike" baseline="0" dirty="0" smtClean="0">
                <a:solidFill>
                  <a:schemeClr val="tx1"/>
                </a:solidFill>
                <a:latin typeface="+mn-lt"/>
                <a:ea typeface="+mn-ea"/>
                <a:cs typeface="+mn-cs"/>
              </a:rPr>
              <a:t>Early proponents of SDN saw that network device vendors were not meeting their needs, particularly in the feature development and innovation spaces</a:t>
            </a:r>
          </a:p>
          <a:p>
            <a:pPr lvl="1"/>
            <a:r>
              <a:rPr lang="en-US" sz="2800" b="0" i="0" u="none" strike="noStrike" baseline="0" dirty="0" smtClean="0">
                <a:solidFill>
                  <a:schemeClr val="tx1"/>
                </a:solidFill>
                <a:latin typeface="+mn-lt"/>
                <a:ea typeface="+mn-ea"/>
                <a:cs typeface="+mn-cs"/>
              </a:rPr>
              <a:t>High-end routing and switching equipment was also viewed as being highly overpriced for at least the control plane components of their devices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68</a:t>
            </a:fld>
            <a:endParaRPr lang="en-US" dirty="0"/>
          </a:p>
        </p:txBody>
      </p:sp>
    </p:spTree>
    <p:extLst>
      <p:ext uri="{BB962C8B-B14F-4D97-AF65-F5344CB8AC3E}">
        <p14:creationId xmlns:p14="http://schemas.microsoft.com/office/powerpoint/2010/main" val="2155966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OpenFlow</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At the same time, they saw the cost of raw, elastic computing power diminishing rapidly to the point where having thousands of processors at one’s disposal was a reality</a:t>
            </a:r>
          </a:p>
          <a:p>
            <a:pPr lvl="1"/>
            <a:r>
              <a:rPr lang="en-US" sz="2800" b="0" i="0" u="none" strike="noStrike" baseline="0" dirty="0" smtClean="0">
                <a:solidFill>
                  <a:schemeClr val="tx1"/>
                </a:solidFill>
                <a:latin typeface="+mn-lt"/>
                <a:ea typeface="+mn-ea"/>
                <a:cs typeface="+mn-cs"/>
              </a:rPr>
              <a:t>It was then that they realized that this processing power could possibly be harnessed to run a logically centralized control plane and potentially even use inexpensive, commodity-priced switching hardware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69</a:t>
            </a:fld>
            <a:endParaRPr lang="en-US" dirty="0"/>
          </a:p>
        </p:txBody>
      </p:sp>
    </p:spTree>
    <p:extLst>
      <p:ext uri="{BB962C8B-B14F-4D97-AF65-F5344CB8AC3E}">
        <p14:creationId xmlns:p14="http://schemas.microsoft.com/office/powerpoint/2010/main" val="35010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SDN</a:t>
            </a:r>
            <a:endParaRPr lang="en-US" dirty="0"/>
          </a:p>
        </p:txBody>
      </p:sp>
      <p:sp>
        <p:nvSpPr>
          <p:cNvPr id="3" name="Content Placeholder 2"/>
          <p:cNvSpPr>
            <a:spLocks noGrp="1"/>
          </p:cNvSpPr>
          <p:nvPr>
            <p:ph idx="1"/>
          </p:nvPr>
        </p:nvSpPr>
        <p:spPr/>
        <p:txBody>
          <a:bodyPr/>
          <a:lstStyle/>
          <a:p>
            <a:pPr lvl="1"/>
            <a:r>
              <a:rPr lang="en-US" sz="2800" dirty="0" smtClean="0"/>
              <a:t>This involves the migration of control logic, which currently</a:t>
            </a:r>
            <a:r>
              <a:rPr lang="en-US" sz="2800" baseline="0" dirty="0" smtClean="0"/>
              <a:t> </a:t>
            </a:r>
            <a:r>
              <a:rPr lang="en-US" sz="2800" dirty="0" smtClean="0"/>
              <a:t>is tightly integrated in the networking devices, such as </a:t>
            </a:r>
            <a:r>
              <a:rPr lang="en-US" sz="2800" b="0" dirty="0" smtClean="0"/>
              <a:t>Ethernet </a:t>
            </a:r>
            <a:r>
              <a:rPr lang="en-US" sz="2800" dirty="0" smtClean="0"/>
              <a:t>switches,</a:t>
            </a:r>
            <a:r>
              <a:rPr lang="en-US" sz="2800" baseline="0" dirty="0" smtClean="0"/>
              <a:t> </a:t>
            </a:r>
            <a:r>
              <a:rPr lang="en-US" sz="2800" dirty="0" smtClean="0"/>
              <a:t>into accessible and logically centralized controllers</a:t>
            </a:r>
          </a:p>
          <a:p>
            <a:pPr lvl="1"/>
            <a:r>
              <a:rPr lang="en-US" sz="2800" dirty="0" smtClean="0"/>
              <a:t>This allows the underlying networking infrastructure to be abstracted</a:t>
            </a:r>
          </a:p>
          <a:p>
            <a:pPr lvl="1"/>
            <a:r>
              <a:rPr lang="en-US" sz="2800" dirty="0" smtClean="0"/>
              <a:t>This separation provides a more flexible, programmable, vendor-agnostic, cost efficient, and innovative network architecture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7</a:t>
            </a:fld>
            <a:endParaRPr lang="en-US" dirty="0"/>
          </a:p>
        </p:txBody>
      </p:sp>
    </p:spTree>
    <p:extLst>
      <p:ext uri="{BB962C8B-B14F-4D97-AF65-F5344CB8AC3E}">
        <p14:creationId xmlns:p14="http://schemas.microsoft.com/office/powerpoint/2010/main" val="101119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OpenFlow</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A few engineers from Stanford University created a protocol called OpenFlow that could be implemented in just such a configuration</a:t>
            </a:r>
          </a:p>
          <a:p>
            <a:pPr lvl="1"/>
            <a:r>
              <a:rPr lang="en-US" sz="2800" b="0" i="0" u="none" strike="noStrike" baseline="0" dirty="0" smtClean="0">
                <a:solidFill>
                  <a:schemeClr val="tx1"/>
                </a:solidFill>
                <a:latin typeface="+mn-lt"/>
                <a:ea typeface="+mn-ea"/>
                <a:cs typeface="+mn-cs"/>
              </a:rPr>
              <a:t>OpenFlow was architected for a number of devices containing only data planes to respond to commands sent to them from a logically centralized controller that housed the single control plane for that network</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70</a:t>
            </a:fld>
            <a:endParaRPr lang="en-US" dirty="0"/>
          </a:p>
        </p:txBody>
      </p:sp>
    </p:spTree>
    <p:extLst>
      <p:ext uri="{BB962C8B-B14F-4D97-AF65-F5344CB8AC3E}">
        <p14:creationId xmlns:p14="http://schemas.microsoft.com/office/powerpoint/2010/main" val="24722877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OpenFlow</a:t>
            </a:r>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The controller was responsible for maintaining all of the network paths, as well as programming each of the network devices it controlled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71</a:t>
            </a:fld>
            <a:endParaRPr lang="en-US" dirty="0"/>
          </a:p>
        </p:txBody>
      </p:sp>
    </p:spTree>
    <p:extLst>
      <p:ext uri="{BB962C8B-B14F-4D97-AF65-F5344CB8AC3E}">
        <p14:creationId xmlns:p14="http://schemas.microsoft.com/office/powerpoint/2010/main" val="348316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sz="3200" dirty="0" smtClean="0">
                <a:solidFill>
                  <a:schemeClr val="tx1"/>
                </a:solidFill>
                <a:effectLst/>
                <a:latin typeface="+mn-lt"/>
              </a:rPr>
              <a:t>Commonly used versions are 1.0 and the current 1.3</a:t>
            </a:r>
          </a:p>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According to Tiwari the versions have been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dirty="0" smtClean="0"/>
              <a:t>OpenFlow Switch Specification 1.0.0 December 31 2009 along with the Errata 1.0.1</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dirty="0" smtClean="0"/>
              <a:t>OpenFlow Switch Specification 1.1.0 February 28 2011</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72</a:t>
            </a:fld>
            <a:endParaRPr lang="en-US" dirty="0"/>
          </a:p>
        </p:txBody>
      </p:sp>
    </p:spTree>
    <p:extLst>
      <p:ext uri="{BB962C8B-B14F-4D97-AF65-F5344CB8AC3E}">
        <p14:creationId xmlns:p14="http://schemas.microsoft.com/office/powerpoint/2010/main" val="24194620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dirty="0" smtClean="0"/>
              <a:t>OpenFlow Switch Specification 1.2 December 2011</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dirty="0" smtClean="0"/>
              <a:t>OpenFlow Switch Specification 1.3.0 June 25 2012</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dirty="0" smtClean="0"/>
              <a:t>OpenFlow Switch Specification 1.3.1 September 6 2012</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dirty="0" smtClean="0"/>
              <a:t>OpenFlow Switch Specification 1.3.2 April 25 2013</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73</a:t>
            </a:fld>
            <a:endParaRPr lang="en-US" dirty="0"/>
          </a:p>
        </p:txBody>
      </p:sp>
    </p:spTree>
    <p:extLst>
      <p:ext uri="{BB962C8B-B14F-4D97-AF65-F5344CB8AC3E}">
        <p14:creationId xmlns:p14="http://schemas.microsoft.com/office/powerpoint/2010/main" val="25660071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Just to give you an idea, the latest versions of OpenFlow now has support for IPv6</a:t>
            </a:r>
          </a:p>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It also supports three types of ports - logical, physical and reserved</a:t>
            </a:r>
          </a:p>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There is provision for tunneling which can be used in datacenter deployments or VPN deployments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74</a:t>
            </a:fld>
            <a:endParaRPr lang="en-US" dirty="0"/>
          </a:p>
        </p:txBody>
      </p:sp>
    </p:spTree>
    <p:extLst>
      <p:ext uri="{BB962C8B-B14F-4D97-AF65-F5344CB8AC3E}">
        <p14:creationId xmlns:p14="http://schemas.microsoft.com/office/powerpoint/2010/main" val="24364064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Features like bandwidth management, QoS and per flow metering have been added</a:t>
            </a:r>
          </a:p>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The default behavior in OpenFlow 1.0 is to send all unknown packets to the controller</a:t>
            </a:r>
          </a:p>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This has been changed to drop the packet unless specific rules are there to send the packet to the controller</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75</a:t>
            </a:fld>
            <a:endParaRPr lang="en-US" dirty="0"/>
          </a:p>
        </p:txBody>
      </p:sp>
    </p:spTree>
    <p:extLst>
      <p:ext uri="{BB962C8B-B14F-4D97-AF65-F5344CB8AC3E}">
        <p14:creationId xmlns:p14="http://schemas.microsoft.com/office/powerpoint/2010/main" val="189773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ONF has decided to freeze the major version at 1.3 right now so that industry can catch up to it</a:t>
            </a:r>
          </a:p>
          <a:p>
            <a:pPr marL="342900" marR="0" lvl="0" indent="-285750" algn="l" defTabSz="914400" rtl="0" eaLnBrk="0" fontAlgn="base" latinLnBrk="0" hangingPunct="0">
              <a:lnSpc>
                <a:spcPct val="100000"/>
              </a:lnSpc>
              <a:spcBef>
                <a:spcPct val="20000"/>
              </a:spcBef>
              <a:spcAft>
                <a:spcPct val="0"/>
              </a:spcAft>
              <a:buClrTx/>
              <a:buSzTx/>
              <a:buFontTx/>
              <a:buChar char="–"/>
              <a:tabLst/>
              <a:defRPr/>
            </a:pPr>
            <a:r>
              <a:rPr lang="en-US" dirty="0" smtClean="0"/>
              <a:t>It wants to give the industry a stable target that the manufacturers can aim for</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76</a:t>
            </a:fld>
            <a:endParaRPr lang="en-US" dirty="0"/>
          </a:p>
        </p:txBody>
      </p:sp>
    </p:spTree>
    <p:extLst>
      <p:ext uri="{BB962C8B-B14F-4D97-AF65-F5344CB8AC3E}">
        <p14:creationId xmlns:p14="http://schemas.microsoft.com/office/powerpoint/2010/main" val="28341332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OpenFlow</a:t>
            </a:r>
            <a:endParaRPr lang="en-US" dirty="0"/>
          </a:p>
        </p:txBody>
      </p:sp>
      <p:sp>
        <p:nvSpPr>
          <p:cNvPr id="3" name="Content Placeholder 2"/>
          <p:cNvSpPr>
            <a:spLocks noGrp="1"/>
          </p:cNvSpPr>
          <p:nvPr>
            <p:ph idx="1"/>
          </p:nvPr>
        </p:nvSpPr>
        <p:spPr/>
        <p:txBody>
          <a:bodyPr/>
          <a:lstStyle/>
          <a:p>
            <a:r>
              <a:rPr lang="en-US" dirty="0" smtClean="0"/>
              <a:t>OpenFlow is an open interface for remotely controlling the forwarding tables in network switches, routers, and access points used to create software defined networks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77</a:t>
            </a:fld>
            <a:endParaRPr lang="en-US" dirty="0"/>
          </a:p>
        </p:txBody>
      </p:sp>
    </p:spTree>
    <p:extLst>
      <p:ext uri="{BB962C8B-B14F-4D97-AF65-F5344CB8AC3E}">
        <p14:creationId xmlns:p14="http://schemas.microsoft.com/office/powerpoint/2010/main" val="27646366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a:t>
            </a:r>
            <a:endParaRPr lang="en-US" dirty="0"/>
          </a:p>
        </p:txBody>
      </p:sp>
      <p:sp>
        <p:nvSpPr>
          <p:cNvPr id="3" name="Content Placeholder 2"/>
          <p:cNvSpPr>
            <a:spLocks noGrp="1"/>
          </p:cNvSpPr>
          <p:nvPr>
            <p:ph idx="1"/>
          </p:nvPr>
        </p:nvSpPr>
        <p:spPr/>
        <p:txBody>
          <a:bodyPr/>
          <a:lstStyle/>
          <a:p>
            <a:pPr lvl="0"/>
            <a:r>
              <a:rPr lang="en-US" dirty="0" smtClean="0"/>
              <a:t>Stallings</a:t>
            </a:r>
            <a:r>
              <a:rPr lang="en-US" baseline="0" dirty="0" smtClean="0"/>
              <a:t> discusses the purpose of a protocol such as OpenFlow when he writes</a:t>
            </a:r>
          </a:p>
          <a:p>
            <a:pPr lvl="1"/>
            <a:r>
              <a:rPr lang="en-US" dirty="0" smtClean="0"/>
              <a:t>To turn the concept of SDN into practical implementation, two requirements must be met</a:t>
            </a:r>
          </a:p>
          <a:p>
            <a:pPr lvl="1"/>
            <a:r>
              <a:rPr lang="en-US" dirty="0" smtClean="0"/>
              <a:t>First, there must be a common logical architecture in all switches, routers, and other network devices to be managed by an SDN controller</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78</a:t>
            </a:fld>
            <a:endParaRPr lang="en-US" dirty="0"/>
          </a:p>
        </p:txBody>
      </p:sp>
    </p:spTree>
    <p:extLst>
      <p:ext uri="{BB962C8B-B14F-4D97-AF65-F5344CB8AC3E}">
        <p14:creationId xmlns:p14="http://schemas.microsoft.com/office/powerpoint/2010/main" val="27574156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a:t>
            </a:r>
            <a:endParaRPr lang="en-US" dirty="0"/>
          </a:p>
        </p:txBody>
      </p:sp>
      <p:sp>
        <p:nvSpPr>
          <p:cNvPr id="3" name="Content Placeholder 2"/>
          <p:cNvSpPr>
            <a:spLocks noGrp="1"/>
          </p:cNvSpPr>
          <p:nvPr>
            <p:ph idx="1"/>
          </p:nvPr>
        </p:nvSpPr>
        <p:spPr/>
        <p:txBody>
          <a:bodyPr/>
          <a:lstStyle/>
          <a:p>
            <a:pPr lvl="1"/>
            <a:r>
              <a:rPr lang="en-US" dirty="0" smtClean="0"/>
              <a:t>This logical architecture may be implemented in different ways on different vendor equipment and in different types of network devices, so long as the SDN controller sees a uniform logical switch function</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79</a:t>
            </a:fld>
            <a:endParaRPr lang="en-US" dirty="0"/>
          </a:p>
        </p:txBody>
      </p:sp>
    </p:spTree>
    <p:extLst>
      <p:ext uri="{BB962C8B-B14F-4D97-AF65-F5344CB8AC3E}">
        <p14:creationId xmlns:p14="http://schemas.microsoft.com/office/powerpoint/2010/main" val="26450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SDN</a:t>
            </a:r>
            <a:endParaRPr lang="en-US" dirty="0"/>
          </a:p>
        </p:txBody>
      </p:sp>
      <p:sp>
        <p:nvSpPr>
          <p:cNvPr id="3" name="Content Placeholder 2"/>
          <p:cNvSpPr>
            <a:spLocks noGrp="1"/>
          </p:cNvSpPr>
          <p:nvPr>
            <p:ph idx="1"/>
          </p:nvPr>
        </p:nvSpPr>
        <p:spPr/>
        <p:txBody>
          <a:bodyPr/>
          <a:lstStyle/>
          <a:p>
            <a:pPr lvl="1"/>
            <a:r>
              <a:rPr lang="en-US" sz="2800" dirty="0" smtClean="0"/>
              <a:t>Besides the network abstraction, the SDN architecture</a:t>
            </a:r>
            <a:r>
              <a:rPr lang="en-US" sz="2800" baseline="0" dirty="0" smtClean="0"/>
              <a:t> </a:t>
            </a:r>
            <a:r>
              <a:rPr lang="en-US" sz="2800" dirty="0" smtClean="0"/>
              <a:t>provides a set of API - Application Programing Interfaces that simplifies the implementation of common network services</a:t>
            </a:r>
          </a:p>
          <a:p>
            <a:pPr lvl="1"/>
            <a:r>
              <a:rPr lang="en-US" sz="2800" dirty="0" smtClean="0"/>
              <a:t>Examples being routing, security, traffic engineering, QoS, and </a:t>
            </a:r>
            <a:r>
              <a:rPr lang="en-US" dirty="0" smtClean="0"/>
              <a:t>the like</a:t>
            </a:r>
            <a:endParaRPr lang="en-US" sz="2800" dirty="0" smtClean="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8</a:t>
            </a:fld>
            <a:endParaRPr lang="en-US" dirty="0"/>
          </a:p>
        </p:txBody>
      </p:sp>
    </p:spTree>
    <p:extLst>
      <p:ext uri="{BB962C8B-B14F-4D97-AF65-F5344CB8AC3E}">
        <p14:creationId xmlns:p14="http://schemas.microsoft.com/office/powerpoint/2010/main" val="7082270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a:t>
            </a:r>
            <a:endParaRPr lang="en-US" dirty="0"/>
          </a:p>
        </p:txBody>
      </p:sp>
      <p:sp>
        <p:nvSpPr>
          <p:cNvPr id="3" name="Content Placeholder 2"/>
          <p:cNvSpPr>
            <a:spLocks noGrp="1"/>
          </p:cNvSpPr>
          <p:nvPr>
            <p:ph idx="1"/>
          </p:nvPr>
        </p:nvSpPr>
        <p:spPr/>
        <p:txBody>
          <a:bodyPr/>
          <a:lstStyle/>
          <a:p>
            <a:pPr lvl="1"/>
            <a:r>
              <a:rPr lang="en-US" dirty="0" smtClean="0"/>
              <a:t>Second, a standard, secure protocol is needed between the SDN controller and the network device</a:t>
            </a:r>
          </a:p>
          <a:p>
            <a:pPr lvl="0"/>
            <a:r>
              <a:rPr lang="en-US" dirty="0" smtClean="0"/>
              <a:t>Both of these requirements are addressed by OpenFlow, which is both a protocol between SDN controllers and network devices, as well as a specification of the logical structure of the network switch functions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80</a:t>
            </a:fld>
            <a:endParaRPr lang="en-US" dirty="0"/>
          </a:p>
        </p:txBody>
      </p:sp>
    </p:spTree>
    <p:extLst>
      <p:ext uri="{BB962C8B-B14F-4D97-AF65-F5344CB8AC3E}">
        <p14:creationId xmlns:p14="http://schemas.microsoft.com/office/powerpoint/2010/main" val="12360894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a:t>
            </a:r>
            <a:endParaRPr lang="en-US" dirty="0"/>
          </a:p>
        </p:txBody>
      </p:sp>
      <p:sp>
        <p:nvSpPr>
          <p:cNvPr id="3" name="Content Placeholder 2"/>
          <p:cNvSpPr>
            <a:spLocks noGrp="1"/>
          </p:cNvSpPr>
          <p:nvPr>
            <p:ph idx="1"/>
          </p:nvPr>
        </p:nvSpPr>
        <p:spPr/>
        <p:txBody>
          <a:bodyPr/>
          <a:lstStyle/>
          <a:p>
            <a:pPr lvl="0"/>
            <a:r>
              <a:rPr lang="en-US" dirty="0" smtClean="0"/>
              <a:t>OpenFlow is defined in the OpenFlow Switch Specification, published by the ONF - Open Networking Foundation</a:t>
            </a:r>
          </a:p>
          <a:p>
            <a:pPr lvl="0"/>
            <a:r>
              <a:rPr lang="en-US" dirty="0" smtClean="0"/>
              <a:t>ONF is a consortium of software providers, content delivery networks, and</a:t>
            </a:r>
            <a:r>
              <a:rPr lang="en-US" baseline="0" dirty="0" smtClean="0"/>
              <a:t> </a:t>
            </a:r>
            <a:r>
              <a:rPr lang="en-US" dirty="0" smtClean="0"/>
              <a:t>networking equipment vendors whose purpose is to promote software-defined networking</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81</a:t>
            </a:fld>
            <a:endParaRPr lang="en-US" dirty="0"/>
          </a:p>
        </p:txBody>
      </p:sp>
    </p:spTree>
    <p:extLst>
      <p:ext uri="{BB962C8B-B14F-4D97-AF65-F5344CB8AC3E}">
        <p14:creationId xmlns:p14="http://schemas.microsoft.com/office/powerpoint/2010/main" val="19027319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a:t>
            </a:r>
            <a:endParaRPr lang="en-US" dirty="0"/>
          </a:p>
        </p:txBody>
      </p:sp>
      <p:sp>
        <p:nvSpPr>
          <p:cNvPr id="3" name="Content Placeholder 2"/>
          <p:cNvSpPr>
            <a:spLocks noGrp="1"/>
          </p:cNvSpPr>
          <p:nvPr>
            <p:ph idx="1"/>
          </p:nvPr>
        </p:nvSpPr>
        <p:spPr/>
        <p:txBody>
          <a:bodyPr/>
          <a:lstStyle/>
          <a:p>
            <a:r>
              <a:rPr lang="en-US" dirty="0" smtClean="0"/>
              <a:t>In the OpenFlow environment an SDN controller</a:t>
            </a:r>
            <a:r>
              <a:rPr lang="en-US" baseline="0" dirty="0" smtClean="0"/>
              <a:t> c</a:t>
            </a:r>
            <a:r>
              <a:rPr lang="en-US" dirty="0" smtClean="0"/>
              <a:t>ommunicates with OpenFlow compatible switches using the OpenFlow protocol running over the SSL</a:t>
            </a:r>
          </a:p>
          <a:p>
            <a:r>
              <a:rPr lang="en-US" dirty="0" smtClean="0"/>
              <a:t>Each switch connects to other OpenFlow switches and, possibly, to end-user devices that are the sources and destinations of packet flows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82</a:t>
            </a:fld>
            <a:endParaRPr lang="en-US" dirty="0"/>
          </a:p>
        </p:txBody>
      </p:sp>
    </p:spTree>
    <p:extLst>
      <p:ext uri="{BB962C8B-B14F-4D97-AF65-F5344CB8AC3E}">
        <p14:creationId xmlns:p14="http://schemas.microsoft.com/office/powerpoint/2010/main" val="20695636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a:t>
            </a:r>
            <a:endParaRPr lang="en-US" dirty="0"/>
          </a:p>
        </p:txBody>
      </p:sp>
      <p:sp>
        <p:nvSpPr>
          <p:cNvPr id="3" name="Content Placeholder 2"/>
          <p:cNvSpPr>
            <a:spLocks noGrp="1"/>
          </p:cNvSpPr>
          <p:nvPr>
            <p:ph idx="1"/>
          </p:nvPr>
        </p:nvSpPr>
        <p:spPr/>
        <p:txBody>
          <a:bodyPr/>
          <a:lstStyle/>
          <a:p>
            <a:r>
              <a:rPr lang="en-US" dirty="0" smtClean="0"/>
              <a:t>Within each switch, a series of tables typically implemented in hardware or firmware are used to manage the flows of packets through the switch</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83</a:t>
            </a:fld>
            <a:endParaRPr lang="en-US" dirty="0"/>
          </a:p>
        </p:txBody>
      </p:sp>
    </p:spTree>
    <p:extLst>
      <p:ext uri="{BB962C8B-B14F-4D97-AF65-F5344CB8AC3E}">
        <p14:creationId xmlns:p14="http://schemas.microsoft.com/office/powerpoint/2010/main" val="15102611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OpenFlow</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84</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75" t="26175" r="23594" b="10501"/>
          <a:stretch/>
        </p:blipFill>
        <p:spPr bwMode="auto">
          <a:xfrm>
            <a:off x="1905000" y="1600200"/>
            <a:ext cx="5334000" cy="454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3637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en-US" baseline="0" dirty="0" smtClean="0"/>
              <a:t> is a Flow</a:t>
            </a:r>
            <a:endParaRPr lang="en-US" dirty="0"/>
          </a:p>
        </p:txBody>
      </p:sp>
      <p:sp>
        <p:nvSpPr>
          <p:cNvPr id="3" name="Content Placeholder 2"/>
          <p:cNvSpPr>
            <a:spLocks noGrp="1"/>
          </p:cNvSpPr>
          <p:nvPr>
            <p:ph idx="1"/>
          </p:nvPr>
        </p:nvSpPr>
        <p:spPr/>
        <p:txBody>
          <a:bodyPr/>
          <a:lstStyle/>
          <a:p>
            <a:pPr rtl="0" eaLnBrk="0" fontAlgn="base" hangingPunct="0"/>
            <a:r>
              <a:rPr lang="en-US" dirty="0" smtClean="0">
                <a:effectLst/>
              </a:rPr>
              <a:t>A flow is defined as a sequence</a:t>
            </a:r>
            <a:r>
              <a:rPr lang="en-US" baseline="0" dirty="0" smtClean="0">
                <a:effectLst/>
              </a:rPr>
              <a:t> of packets that share common header values</a:t>
            </a:r>
          </a:p>
          <a:p>
            <a:pPr rtl="0" eaLnBrk="0" fontAlgn="base" hangingPunct="0"/>
            <a:r>
              <a:rPr lang="en-US" baseline="0" dirty="0" smtClean="0">
                <a:effectLst/>
              </a:rPr>
              <a:t>Stallings points this out as well</a:t>
            </a:r>
          </a:p>
          <a:p>
            <a:pPr lvl="1" rtl="0" eaLnBrk="0" fontAlgn="base" hangingPunct="0"/>
            <a:r>
              <a:rPr lang="en-US" dirty="0" smtClean="0">
                <a:effectLst/>
              </a:rPr>
              <a:t>We can now offer a more precise definition of the term flow</a:t>
            </a:r>
          </a:p>
          <a:p>
            <a:pPr lvl="1" rtl="0" eaLnBrk="0" fontAlgn="base" hangingPunct="0"/>
            <a:r>
              <a:rPr lang="en-US" dirty="0" smtClean="0">
                <a:effectLst/>
              </a:rPr>
              <a:t>From the point of view of an individual switch, a flow is a sequence of packets that matches a specific entry in a flow table</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85</a:t>
            </a:fld>
            <a:endParaRPr lang="en-US" dirty="0"/>
          </a:p>
        </p:txBody>
      </p:sp>
    </p:spTree>
    <p:extLst>
      <p:ext uri="{BB962C8B-B14F-4D97-AF65-F5344CB8AC3E}">
        <p14:creationId xmlns:p14="http://schemas.microsoft.com/office/powerpoint/2010/main" val="13488350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Flow</a:t>
            </a:r>
            <a:endParaRPr lang="en-US" dirty="0"/>
          </a:p>
        </p:txBody>
      </p:sp>
      <p:sp>
        <p:nvSpPr>
          <p:cNvPr id="3" name="Content Placeholder 2"/>
          <p:cNvSpPr>
            <a:spLocks noGrp="1"/>
          </p:cNvSpPr>
          <p:nvPr>
            <p:ph idx="1"/>
          </p:nvPr>
        </p:nvSpPr>
        <p:spPr/>
        <p:txBody>
          <a:bodyPr/>
          <a:lstStyle/>
          <a:p>
            <a:pPr lvl="1" rtl="0" eaLnBrk="0" fontAlgn="base" hangingPunct="0"/>
            <a:r>
              <a:rPr lang="en-US" dirty="0" smtClean="0">
                <a:effectLst/>
              </a:rPr>
              <a:t>The definition is packet oriented, in the sense that it is a function of the values of header fields of the packets that constitute the flow, and not a function of the path they follow through the network</a:t>
            </a:r>
          </a:p>
          <a:p>
            <a:pPr lvl="1" rtl="0" eaLnBrk="0" fontAlgn="base" hangingPunct="0"/>
            <a:r>
              <a:rPr lang="en-US" dirty="0" smtClean="0">
                <a:effectLst/>
              </a:rPr>
              <a:t>A combination of flow entries on multiple switches defines a flow that is bound to a specific path</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86</a:t>
            </a:fld>
            <a:endParaRPr lang="en-US" dirty="0"/>
          </a:p>
        </p:txBody>
      </p:sp>
    </p:spTree>
    <p:extLst>
      <p:ext uri="{BB962C8B-B14F-4D97-AF65-F5344CB8AC3E}">
        <p14:creationId xmlns:p14="http://schemas.microsoft.com/office/powerpoint/2010/main" val="10491155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Flow</a:t>
            </a:r>
            <a:endParaRPr lang="en-US" dirty="0"/>
          </a:p>
        </p:txBody>
      </p:sp>
      <p:sp>
        <p:nvSpPr>
          <p:cNvPr id="3" name="Content Placeholder 2"/>
          <p:cNvSpPr>
            <a:spLocks noGrp="1"/>
          </p:cNvSpPr>
          <p:nvPr>
            <p:ph idx="1"/>
          </p:nvPr>
        </p:nvSpPr>
        <p:spPr/>
        <p:txBody>
          <a:bodyPr/>
          <a:lstStyle/>
          <a:p>
            <a:r>
              <a:rPr lang="en-US" dirty="0" smtClean="0"/>
              <a:t>Tiwari adds that</a:t>
            </a:r>
          </a:p>
          <a:p>
            <a:pPr lvl="1"/>
            <a:r>
              <a:rPr lang="en-US" dirty="0" smtClean="0"/>
              <a:t>The key here</a:t>
            </a:r>
            <a:r>
              <a:rPr lang="en-US" baseline="0" dirty="0" smtClean="0"/>
              <a:t> is that you now have much greater control over traffic as it is seen as flows</a:t>
            </a:r>
          </a:p>
          <a:p>
            <a:pPr lvl="1"/>
            <a:r>
              <a:rPr lang="en-US" baseline="0" dirty="0" smtClean="0"/>
              <a:t>As a result you can treat the flow of video, voice, email, IM, and a screen being shared from the same computer differently from one point to the other on your network in a dynamic and secure fashion</a:t>
            </a: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87</a:t>
            </a:fld>
            <a:endParaRPr lang="en-US" dirty="0"/>
          </a:p>
        </p:txBody>
      </p:sp>
    </p:spTree>
    <p:extLst>
      <p:ext uri="{BB962C8B-B14F-4D97-AF65-F5344CB8AC3E}">
        <p14:creationId xmlns:p14="http://schemas.microsoft.com/office/powerpoint/2010/main" val="21448459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Used by OpenFlow</a:t>
            </a:r>
            <a:endParaRPr lang="en-US" dirty="0"/>
          </a:p>
        </p:txBody>
      </p:sp>
      <p:sp>
        <p:nvSpPr>
          <p:cNvPr id="3" name="Content Placeholder 2"/>
          <p:cNvSpPr>
            <a:spLocks noGrp="1"/>
          </p:cNvSpPr>
          <p:nvPr>
            <p:ph idx="1"/>
          </p:nvPr>
        </p:nvSpPr>
        <p:spPr/>
        <p:txBody>
          <a:bodyPr/>
          <a:lstStyle/>
          <a:p>
            <a:pPr rtl="0" eaLnBrk="0" fontAlgn="base" hangingPunct="0"/>
            <a:r>
              <a:rPr lang="en-US" sz="3200" b="0" i="0" baseline="0" dirty="0" smtClean="0">
                <a:solidFill>
                  <a:schemeClr val="tx1"/>
                </a:solidFill>
                <a:effectLst/>
                <a:latin typeface="+mn-lt"/>
                <a:ea typeface="+mn-ea"/>
                <a:cs typeface="+mn-cs"/>
              </a:rPr>
              <a:t>OpenFlow uses three types of tables in the logical switch</a:t>
            </a:r>
            <a:endParaRPr lang="en-US" sz="3200" dirty="0" smtClean="0">
              <a:effectLst/>
            </a:endParaRPr>
          </a:p>
          <a:p>
            <a:pPr lvl="1" rtl="0" eaLnBrk="0" fontAlgn="base" hangingPunct="0"/>
            <a:r>
              <a:rPr lang="en-US" sz="2800" b="0" i="0" baseline="0" dirty="0" smtClean="0">
                <a:solidFill>
                  <a:schemeClr val="tx1"/>
                </a:solidFill>
                <a:effectLst/>
                <a:latin typeface="+mn-lt"/>
                <a:ea typeface="+mn-ea"/>
                <a:cs typeface="+mn-cs"/>
              </a:rPr>
              <a:t>Flow Table</a:t>
            </a:r>
            <a:endParaRPr lang="en-US" dirty="0" smtClean="0">
              <a:effectLst/>
            </a:endParaRPr>
          </a:p>
          <a:p>
            <a:pPr lvl="2" rtl="0" eaLnBrk="0" fontAlgn="base" hangingPunct="0"/>
            <a:r>
              <a:rPr lang="en-US" sz="2400" b="0" i="0" baseline="0" dirty="0" smtClean="0">
                <a:solidFill>
                  <a:schemeClr val="tx1"/>
                </a:solidFill>
                <a:effectLst/>
                <a:latin typeface="+mn-lt"/>
                <a:ea typeface="+mn-ea"/>
                <a:cs typeface="+mn-cs"/>
              </a:rPr>
              <a:t>This table directs incoming packets to the proper flow that then specifies the functions that are to be performed on the packets</a:t>
            </a:r>
          </a:p>
          <a:p>
            <a:pPr lvl="2" rtl="0" eaLnBrk="0" fontAlgn="base" hangingPunct="0"/>
            <a:r>
              <a:rPr lang="en-US" sz="2400" b="0" i="0" baseline="0" dirty="0" smtClean="0">
                <a:solidFill>
                  <a:schemeClr val="tx1"/>
                </a:solidFill>
                <a:effectLst/>
                <a:latin typeface="+mn-lt"/>
                <a:ea typeface="+mn-ea"/>
                <a:cs typeface="+mn-cs"/>
              </a:rPr>
              <a:t>There may be multiple flow tables that process in pipeline fashion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88</a:t>
            </a:fld>
            <a:endParaRPr lang="en-US" dirty="0"/>
          </a:p>
        </p:txBody>
      </p:sp>
    </p:spTree>
    <p:extLst>
      <p:ext uri="{BB962C8B-B14F-4D97-AF65-F5344CB8AC3E}">
        <p14:creationId xmlns:p14="http://schemas.microsoft.com/office/powerpoint/2010/main" val="27749149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 Used by OpenFlow</a:t>
            </a:r>
          </a:p>
        </p:txBody>
      </p:sp>
      <p:sp>
        <p:nvSpPr>
          <p:cNvPr id="3" name="Content Placeholder 2"/>
          <p:cNvSpPr>
            <a:spLocks noGrp="1"/>
          </p:cNvSpPr>
          <p:nvPr>
            <p:ph idx="1"/>
          </p:nvPr>
        </p:nvSpPr>
        <p:spPr/>
        <p:txBody>
          <a:bodyPr/>
          <a:lstStyle/>
          <a:p>
            <a:pPr lvl="1" rtl="0" eaLnBrk="0" fontAlgn="base" hangingPunct="0"/>
            <a:r>
              <a:rPr lang="en-US" sz="2800" b="0" i="0" baseline="0" dirty="0" smtClean="0">
                <a:solidFill>
                  <a:schemeClr val="tx1"/>
                </a:solidFill>
                <a:effectLst/>
                <a:latin typeface="+mn-lt"/>
                <a:ea typeface="+mn-ea"/>
                <a:cs typeface="+mn-cs"/>
              </a:rPr>
              <a:t>Group Table</a:t>
            </a:r>
            <a:endParaRPr lang="en-US" i="0" dirty="0" smtClean="0">
              <a:effectLst/>
            </a:endParaRPr>
          </a:p>
          <a:p>
            <a:pPr lvl="2" rtl="0" eaLnBrk="0" fontAlgn="base" hangingPunct="0"/>
            <a:r>
              <a:rPr lang="en-US" sz="2400" b="0" i="0" baseline="0" dirty="0" smtClean="0">
                <a:solidFill>
                  <a:schemeClr val="tx1"/>
                </a:solidFill>
                <a:effectLst/>
                <a:latin typeface="+mn-lt"/>
                <a:ea typeface="+mn-ea"/>
                <a:cs typeface="+mn-cs"/>
              </a:rPr>
              <a:t>This table may trigger a variety of actions that affect one or more flows</a:t>
            </a:r>
            <a:endParaRPr lang="en-US" i="0" dirty="0" smtClean="0">
              <a:effectLst/>
            </a:endParaRPr>
          </a:p>
          <a:p>
            <a:pPr lvl="1" rtl="0" eaLnBrk="0" fontAlgn="base" hangingPunct="0"/>
            <a:r>
              <a:rPr lang="en-US" sz="2800" b="0" i="0" baseline="0" dirty="0" smtClean="0">
                <a:solidFill>
                  <a:schemeClr val="tx1"/>
                </a:solidFill>
                <a:effectLst/>
                <a:latin typeface="+mn-lt"/>
                <a:ea typeface="+mn-ea"/>
                <a:cs typeface="+mn-cs"/>
              </a:rPr>
              <a:t>Meter Table</a:t>
            </a:r>
            <a:endParaRPr lang="en-US" i="0" dirty="0" smtClean="0">
              <a:effectLst/>
            </a:endParaRPr>
          </a:p>
          <a:p>
            <a:pPr lvl="2" rtl="0" eaLnBrk="0" fontAlgn="base" hangingPunct="0"/>
            <a:r>
              <a:rPr lang="en-US" sz="2400" b="0" i="0" baseline="0" dirty="0" smtClean="0">
                <a:solidFill>
                  <a:schemeClr val="tx1"/>
                </a:solidFill>
                <a:effectLst/>
                <a:latin typeface="+mn-lt"/>
                <a:ea typeface="+mn-ea"/>
                <a:cs typeface="+mn-cs"/>
              </a:rPr>
              <a:t>The metering table controls any performance adjustments that may apply</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89</a:t>
            </a:fld>
            <a:endParaRPr lang="en-US" dirty="0"/>
          </a:p>
        </p:txBody>
      </p:sp>
    </p:spTree>
    <p:extLst>
      <p:ext uri="{BB962C8B-B14F-4D97-AF65-F5344CB8AC3E}">
        <p14:creationId xmlns:p14="http://schemas.microsoft.com/office/powerpoint/2010/main" val="3406431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SDN</a:t>
            </a:r>
            <a:endParaRPr lang="en-US" dirty="0"/>
          </a:p>
        </p:txBody>
      </p:sp>
      <p:sp>
        <p:nvSpPr>
          <p:cNvPr id="3" name="Content Placeholder 2"/>
          <p:cNvSpPr>
            <a:spLocks noGrp="1"/>
          </p:cNvSpPr>
          <p:nvPr>
            <p:ph idx="1"/>
          </p:nvPr>
        </p:nvSpPr>
        <p:spPr/>
        <p:txBody>
          <a:bodyPr/>
          <a:lstStyle/>
          <a:p>
            <a:pPr lvl="1"/>
            <a:r>
              <a:rPr lang="en-US" dirty="0" smtClean="0"/>
              <a:t>In SDN, the network intelligence is logically centralized in software-based controllers at the control plane, and network devices become the simple packet forwarding devices at the data plane that can be programmed via an open interface</a:t>
            </a:r>
          </a:p>
          <a:p>
            <a:pPr lvl="1"/>
            <a:r>
              <a:rPr lang="en-US" dirty="0" smtClean="0"/>
              <a:t>One of the early implementations of this open interface is called OpenFlow</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6F994591-B0CA-48DC-90DE-C030EDACC2BF}" type="slidenum">
              <a:rPr lang="en-US" smtClean="0"/>
              <a:pPr>
                <a:defRPr/>
              </a:pPr>
              <a:t>9</a:t>
            </a:fld>
            <a:endParaRPr lang="en-US" dirty="0"/>
          </a:p>
        </p:txBody>
      </p:sp>
    </p:spTree>
    <p:extLst>
      <p:ext uri="{BB962C8B-B14F-4D97-AF65-F5344CB8AC3E}">
        <p14:creationId xmlns:p14="http://schemas.microsoft.com/office/powerpoint/2010/main" val="42574083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Table</a:t>
            </a:r>
            <a:endParaRPr lang="en-US" dirty="0"/>
          </a:p>
        </p:txBody>
      </p:sp>
      <p:sp>
        <p:nvSpPr>
          <p:cNvPr id="3" name="Content Placeholder 2"/>
          <p:cNvSpPr>
            <a:spLocks noGrp="1"/>
          </p:cNvSpPr>
          <p:nvPr>
            <p:ph idx="1"/>
          </p:nvPr>
        </p:nvSpPr>
        <p:spPr/>
        <p:txBody>
          <a:bodyPr/>
          <a:lstStyle/>
          <a:p>
            <a:r>
              <a:rPr lang="en-US" dirty="0" smtClean="0"/>
              <a:t>The main table used is the flow</a:t>
            </a:r>
            <a:r>
              <a:rPr lang="en-US" baseline="0" dirty="0" smtClean="0"/>
              <a:t> table</a:t>
            </a:r>
          </a:p>
          <a:p>
            <a:r>
              <a:rPr lang="en-US" baseline="0" dirty="0" smtClean="0"/>
              <a:t>Every packet that comes into a switch goes through at least one flow table, and perhaps several</a:t>
            </a:r>
          </a:p>
          <a:p>
            <a:r>
              <a:rPr lang="en-US" baseline="0" dirty="0" smtClean="0"/>
              <a:t>The flow table has six parts</a:t>
            </a:r>
          </a:p>
          <a:p>
            <a:r>
              <a:rPr lang="en-US" baseline="0" dirty="0" smtClean="0"/>
              <a:t>Stallings defines them this way</a:t>
            </a:r>
          </a:p>
          <a:p>
            <a:pPr lvl="1"/>
            <a:r>
              <a:rPr lang="en-US" dirty="0" smtClean="0"/>
              <a:t>Match Fields</a:t>
            </a:r>
          </a:p>
          <a:p>
            <a:pPr lvl="2"/>
            <a:r>
              <a:rPr lang="en-US" dirty="0" smtClean="0"/>
              <a:t>Used to select packets that match the values in the</a:t>
            </a:r>
            <a:r>
              <a:rPr lang="en-US" baseline="0" dirty="0" smtClean="0"/>
              <a:t> </a:t>
            </a:r>
            <a:r>
              <a:rPr lang="en-US" dirty="0" smtClean="0"/>
              <a:t>fields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90</a:t>
            </a:fld>
            <a:endParaRPr lang="en-US" dirty="0"/>
          </a:p>
        </p:txBody>
      </p:sp>
    </p:spTree>
    <p:extLst>
      <p:ext uri="{BB962C8B-B14F-4D97-AF65-F5344CB8AC3E}">
        <p14:creationId xmlns:p14="http://schemas.microsoft.com/office/powerpoint/2010/main" val="33103031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Table</a:t>
            </a:r>
            <a:endParaRPr lang="en-US" dirty="0"/>
          </a:p>
        </p:txBody>
      </p:sp>
      <p:sp>
        <p:nvSpPr>
          <p:cNvPr id="3" name="Content Placeholder 2"/>
          <p:cNvSpPr>
            <a:spLocks noGrp="1"/>
          </p:cNvSpPr>
          <p:nvPr>
            <p:ph idx="1"/>
          </p:nvPr>
        </p:nvSpPr>
        <p:spPr/>
        <p:txBody>
          <a:bodyPr/>
          <a:lstStyle/>
          <a:p>
            <a:pPr lvl="1"/>
            <a:r>
              <a:rPr lang="en-US" dirty="0" smtClean="0"/>
              <a:t>Priority</a:t>
            </a:r>
          </a:p>
          <a:p>
            <a:pPr lvl="2"/>
            <a:r>
              <a:rPr lang="en-US" dirty="0" smtClean="0"/>
              <a:t>Relative priority of table entries</a:t>
            </a:r>
          </a:p>
          <a:p>
            <a:pPr lvl="1"/>
            <a:r>
              <a:rPr lang="en-US" dirty="0" smtClean="0"/>
              <a:t>Counters</a:t>
            </a:r>
          </a:p>
          <a:p>
            <a:pPr lvl="2"/>
            <a:r>
              <a:rPr lang="en-US" dirty="0" smtClean="0"/>
              <a:t>Updated for matching packets</a:t>
            </a:r>
          </a:p>
          <a:p>
            <a:pPr lvl="2"/>
            <a:r>
              <a:rPr lang="en-US" dirty="0" smtClean="0"/>
              <a:t>The OpenFlow specification defines a variety of timers</a:t>
            </a:r>
          </a:p>
          <a:p>
            <a:pPr lvl="2"/>
            <a:r>
              <a:rPr lang="en-US" dirty="0" smtClean="0"/>
              <a:t>Examples include the number of received bytes and packets per port, per flow table, and per flowtable entry; number of dropped packets; and duration of a flow</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91</a:t>
            </a:fld>
            <a:endParaRPr lang="en-US" dirty="0"/>
          </a:p>
        </p:txBody>
      </p:sp>
    </p:spTree>
    <p:extLst>
      <p:ext uri="{BB962C8B-B14F-4D97-AF65-F5344CB8AC3E}">
        <p14:creationId xmlns:p14="http://schemas.microsoft.com/office/powerpoint/2010/main" val="8074732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Table</a:t>
            </a:r>
            <a:endParaRPr lang="en-US" dirty="0"/>
          </a:p>
        </p:txBody>
      </p:sp>
      <p:sp>
        <p:nvSpPr>
          <p:cNvPr id="3" name="Content Placeholder 2"/>
          <p:cNvSpPr>
            <a:spLocks noGrp="1"/>
          </p:cNvSpPr>
          <p:nvPr>
            <p:ph idx="1"/>
          </p:nvPr>
        </p:nvSpPr>
        <p:spPr/>
        <p:txBody>
          <a:bodyPr/>
          <a:lstStyle/>
          <a:p>
            <a:pPr lvl="1"/>
            <a:r>
              <a:rPr lang="en-US" dirty="0" smtClean="0"/>
              <a:t>Instructions</a:t>
            </a:r>
          </a:p>
          <a:p>
            <a:pPr lvl="2"/>
            <a:r>
              <a:rPr lang="en-US" dirty="0" smtClean="0"/>
              <a:t>Actions to be taken if a match occurs</a:t>
            </a:r>
          </a:p>
          <a:p>
            <a:pPr lvl="1"/>
            <a:r>
              <a:rPr lang="en-US" dirty="0" smtClean="0"/>
              <a:t>Timeouts</a:t>
            </a:r>
          </a:p>
          <a:p>
            <a:pPr lvl="2"/>
            <a:r>
              <a:rPr lang="en-US" dirty="0" smtClean="0"/>
              <a:t>Maximum amount of idle time before a flow is expired by the switch</a:t>
            </a:r>
          </a:p>
          <a:p>
            <a:pPr lvl="1"/>
            <a:r>
              <a:rPr lang="en-US" dirty="0" smtClean="0"/>
              <a:t>Cookie</a:t>
            </a:r>
          </a:p>
          <a:p>
            <a:pPr lvl="2"/>
            <a:r>
              <a:rPr lang="en-US" dirty="0" smtClean="0"/>
              <a:t>Opaque data value chosen by the controller</a:t>
            </a:r>
          </a:p>
          <a:p>
            <a:pPr lvl="2"/>
            <a:r>
              <a:rPr lang="en-US" dirty="0" smtClean="0"/>
              <a:t>May be used by the controller to filter flow statistics, flow modification, and flow deletion; not used when processing packets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92</a:t>
            </a:fld>
            <a:endParaRPr lang="en-US" dirty="0"/>
          </a:p>
        </p:txBody>
      </p:sp>
    </p:spTree>
    <p:extLst>
      <p:ext uri="{BB962C8B-B14F-4D97-AF65-F5344CB8AC3E}">
        <p14:creationId xmlns:p14="http://schemas.microsoft.com/office/powerpoint/2010/main" val="10255240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Instructions</a:t>
            </a:r>
            <a:endParaRPr lang="en-US" dirty="0"/>
          </a:p>
        </p:txBody>
      </p:sp>
      <p:sp>
        <p:nvSpPr>
          <p:cNvPr id="3" name="Content Placeholder 2"/>
          <p:cNvSpPr>
            <a:spLocks noGrp="1"/>
          </p:cNvSpPr>
          <p:nvPr>
            <p:ph idx="1"/>
          </p:nvPr>
        </p:nvSpPr>
        <p:spPr/>
        <p:txBody>
          <a:bodyPr/>
          <a:lstStyle/>
          <a:p>
            <a:r>
              <a:rPr lang="en-US" dirty="0" smtClean="0"/>
              <a:t>Stallings explains the details of the flow instructions this way</a:t>
            </a:r>
          </a:p>
          <a:p>
            <a:pPr lvl="1"/>
            <a:r>
              <a:rPr lang="en-US" dirty="0" smtClean="0"/>
              <a:t>The instructions component of a table entry consists of a set of instructions that are executed if the packet matches the entry</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93</a:t>
            </a:fld>
            <a:endParaRPr lang="en-US" dirty="0"/>
          </a:p>
        </p:txBody>
      </p:sp>
    </p:spTree>
    <p:extLst>
      <p:ext uri="{BB962C8B-B14F-4D97-AF65-F5344CB8AC3E}">
        <p14:creationId xmlns:p14="http://schemas.microsoft.com/office/powerpoint/2010/main" val="25641335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pPr lvl="1"/>
            <a:r>
              <a:rPr lang="en-US" dirty="0" smtClean="0"/>
              <a:t>Before describing the types of instructions, we need to define the terms Action and Action Set</a:t>
            </a:r>
          </a:p>
          <a:p>
            <a:pPr lvl="1"/>
            <a:r>
              <a:rPr lang="en-US" dirty="0" smtClean="0"/>
              <a:t>Actions describe packet forwarding, packet modification, and group table processing operations</a:t>
            </a:r>
          </a:p>
          <a:p>
            <a:pPr lvl="1"/>
            <a:r>
              <a:rPr lang="en-US" dirty="0" smtClean="0"/>
              <a:t>The OpenFlow specification includes the following actions</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94</a:t>
            </a:fld>
            <a:endParaRPr lang="en-US" dirty="0"/>
          </a:p>
        </p:txBody>
      </p:sp>
    </p:spTree>
    <p:extLst>
      <p:ext uri="{BB962C8B-B14F-4D97-AF65-F5344CB8AC3E}">
        <p14:creationId xmlns:p14="http://schemas.microsoft.com/office/powerpoint/2010/main" val="9426217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pPr lvl="2"/>
            <a:r>
              <a:rPr lang="en-US" dirty="0" smtClean="0"/>
              <a:t>Output</a:t>
            </a:r>
          </a:p>
          <a:p>
            <a:pPr lvl="3"/>
            <a:r>
              <a:rPr lang="en-US" dirty="0" smtClean="0"/>
              <a:t>Forward packet to specified port</a:t>
            </a:r>
          </a:p>
          <a:p>
            <a:pPr lvl="2"/>
            <a:r>
              <a:rPr lang="en-US" dirty="0" smtClean="0"/>
              <a:t>Set-Queue</a:t>
            </a:r>
          </a:p>
          <a:p>
            <a:pPr lvl="3"/>
            <a:r>
              <a:rPr lang="en-US" dirty="0" smtClean="0"/>
              <a:t>Sets the queue ID for a packet</a:t>
            </a:r>
          </a:p>
          <a:p>
            <a:pPr lvl="3"/>
            <a:r>
              <a:rPr lang="en-US" dirty="0" smtClean="0"/>
              <a:t>When the packet is forwarded to a port using the output action, the queue id determines which queue attached to this port is used for scheduling and forwarding the packet</a:t>
            </a:r>
          </a:p>
          <a:p>
            <a:pPr lvl="3"/>
            <a:r>
              <a:rPr lang="en-US" dirty="0" smtClean="0"/>
              <a:t>Forwarding behavior is dictated by the configuration of the queue and is used to provide basic QoS support</a:t>
            </a:r>
          </a:p>
          <a:p>
            <a:pPr lvl="2"/>
            <a:r>
              <a:rPr lang="en-US" dirty="0" smtClean="0"/>
              <a:t>Group</a:t>
            </a:r>
          </a:p>
          <a:p>
            <a:pPr lvl="3"/>
            <a:r>
              <a:rPr lang="en-US" dirty="0" smtClean="0"/>
              <a:t>Process packet through specified group</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95</a:t>
            </a:fld>
            <a:endParaRPr lang="en-US" dirty="0"/>
          </a:p>
        </p:txBody>
      </p:sp>
    </p:spTree>
    <p:extLst>
      <p:ext uri="{BB962C8B-B14F-4D97-AF65-F5344CB8AC3E}">
        <p14:creationId xmlns:p14="http://schemas.microsoft.com/office/powerpoint/2010/main" val="14516057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pPr lvl="2"/>
            <a:r>
              <a:rPr lang="en-US" dirty="0" smtClean="0"/>
              <a:t>Push-Tag/Pop-Tag</a:t>
            </a:r>
          </a:p>
          <a:p>
            <a:pPr lvl="3"/>
            <a:r>
              <a:rPr lang="en-US" dirty="0" smtClean="0"/>
              <a:t>Push or pop a tag field for a VLAN or MPLS packet</a:t>
            </a:r>
          </a:p>
          <a:p>
            <a:pPr lvl="2"/>
            <a:r>
              <a:rPr lang="en-US" dirty="0" smtClean="0"/>
              <a:t>Set-Field</a:t>
            </a:r>
          </a:p>
          <a:p>
            <a:pPr lvl="3"/>
            <a:r>
              <a:rPr lang="en-US" dirty="0" smtClean="0"/>
              <a:t>The various Set-Field actions are identified by their field type; they modify the values of respective header fields in the packet</a:t>
            </a:r>
          </a:p>
          <a:p>
            <a:pPr lvl="2"/>
            <a:r>
              <a:rPr lang="en-US" dirty="0" smtClean="0"/>
              <a:t>Change-TTL</a:t>
            </a:r>
          </a:p>
          <a:p>
            <a:pPr lvl="3"/>
            <a:r>
              <a:rPr lang="en-US" dirty="0" smtClean="0"/>
              <a:t>The various Change-TTL actions modify the values of the IPv4 Time To Live (TTL), IPv6 Hop Limit, or MPLS TTL in the packet</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96</a:t>
            </a:fld>
            <a:endParaRPr lang="en-US" dirty="0"/>
          </a:p>
        </p:txBody>
      </p:sp>
    </p:spTree>
    <p:extLst>
      <p:ext uri="{BB962C8B-B14F-4D97-AF65-F5344CB8AC3E}">
        <p14:creationId xmlns:p14="http://schemas.microsoft.com/office/powerpoint/2010/main" val="779169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r>
              <a:rPr lang="en-US" baseline="0" dirty="0" smtClean="0"/>
              <a:t> Sets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An Action Set is a list of actions associated with a packet that are accumulated while the packet is processed by each table and executed when the packet exits the processing pipeline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97</a:t>
            </a:fld>
            <a:endParaRPr lang="en-US" dirty="0"/>
          </a:p>
        </p:txBody>
      </p:sp>
    </p:spTree>
    <p:extLst>
      <p:ext uri="{BB962C8B-B14F-4D97-AF65-F5344CB8AC3E}">
        <p14:creationId xmlns:p14="http://schemas.microsoft.com/office/powerpoint/2010/main" val="41411612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r>
              <a:rPr lang="en-US" sz="3200" b="0" i="0" u="none" strike="noStrike" baseline="0" dirty="0" smtClean="0">
                <a:solidFill>
                  <a:schemeClr val="tx1"/>
                </a:solidFill>
                <a:latin typeface="+mn-lt"/>
                <a:ea typeface="+mn-ea"/>
                <a:cs typeface="+mn-cs"/>
              </a:rPr>
              <a:t>Instructions are of four types</a:t>
            </a:r>
          </a:p>
          <a:p>
            <a:pPr lvl="1"/>
            <a:r>
              <a:rPr lang="en-US" sz="2800" b="0" i="0" u="none" strike="noStrike" baseline="0" dirty="0" smtClean="0">
                <a:solidFill>
                  <a:schemeClr val="tx1"/>
                </a:solidFill>
                <a:latin typeface="+mn-lt"/>
                <a:ea typeface="+mn-ea"/>
                <a:cs typeface="+mn-cs"/>
              </a:rPr>
              <a:t>Direct packet through pipeline</a:t>
            </a:r>
          </a:p>
          <a:p>
            <a:pPr lvl="2"/>
            <a:r>
              <a:rPr lang="en-US" sz="2400" b="0" i="0" u="none" strike="noStrike" baseline="0" dirty="0" smtClean="0">
                <a:solidFill>
                  <a:schemeClr val="tx1"/>
                </a:solidFill>
                <a:latin typeface="+mn-lt"/>
                <a:ea typeface="+mn-ea"/>
                <a:cs typeface="+mn-cs"/>
              </a:rPr>
              <a:t>The Goto-Table instruction directs the packet to a table farther along in the pipeline</a:t>
            </a:r>
          </a:p>
          <a:p>
            <a:pPr lvl="2"/>
            <a:r>
              <a:rPr lang="en-US" sz="2400" b="0" i="0" u="none" strike="noStrike" baseline="0" dirty="0" smtClean="0">
                <a:solidFill>
                  <a:schemeClr val="tx1"/>
                </a:solidFill>
                <a:latin typeface="+mn-lt"/>
                <a:ea typeface="+mn-ea"/>
                <a:cs typeface="+mn-cs"/>
              </a:rPr>
              <a:t>The Meter instruction directs the packet to a specified meter</a:t>
            </a:r>
          </a:p>
          <a:p>
            <a:pPr lvl="1"/>
            <a:r>
              <a:rPr lang="en-US" sz="2800" b="0" i="0" u="none" strike="noStrike" baseline="0" dirty="0" smtClean="0">
                <a:solidFill>
                  <a:schemeClr val="tx1"/>
                </a:solidFill>
                <a:latin typeface="+mn-lt"/>
                <a:ea typeface="+mn-ea"/>
                <a:cs typeface="+mn-cs"/>
              </a:rPr>
              <a:t>Perform action on packet</a:t>
            </a:r>
          </a:p>
          <a:p>
            <a:pPr lvl="2"/>
            <a:r>
              <a:rPr lang="en-US" sz="2400" b="0" i="0" u="none" strike="noStrike" baseline="0" dirty="0" smtClean="0">
                <a:solidFill>
                  <a:schemeClr val="tx1"/>
                </a:solidFill>
                <a:latin typeface="+mn-lt"/>
                <a:ea typeface="+mn-ea"/>
                <a:cs typeface="+mn-cs"/>
              </a:rPr>
              <a:t>Actions may be performed on the packet when it is matched to a table entry</a:t>
            </a:r>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98</a:t>
            </a:fld>
            <a:endParaRPr lang="en-US" dirty="0"/>
          </a:p>
        </p:txBody>
      </p:sp>
    </p:spTree>
    <p:extLst>
      <p:ext uri="{BB962C8B-B14F-4D97-AF65-F5344CB8AC3E}">
        <p14:creationId xmlns:p14="http://schemas.microsoft.com/office/powerpoint/2010/main" val="37492446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pPr lvl="1"/>
            <a:r>
              <a:rPr lang="en-US" sz="2800" b="0" i="0" u="none" strike="noStrike" baseline="0" dirty="0" smtClean="0">
                <a:solidFill>
                  <a:schemeClr val="tx1"/>
                </a:solidFill>
                <a:latin typeface="+mn-lt"/>
                <a:ea typeface="+mn-ea"/>
                <a:cs typeface="+mn-cs"/>
              </a:rPr>
              <a:t>Update action set</a:t>
            </a:r>
          </a:p>
          <a:p>
            <a:pPr lvl="2"/>
            <a:r>
              <a:rPr lang="en-US" sz="2400" b="0" i="0" u="none" strike="noStrike" baseline="0" dirty="0" smtClean="0">
                <a:solidFill>
                  <a:schemeClr val="tx1"/>
                </a:solidFill>
                <a:latin typeface="+mn-lt"/>
                <a:ea typeface="+mn-ea"/>
                <a:cs typeface="+mn-cs"/>
              </a:rPr>
              <a:t>Merge specified actions into the current action set for this packet on this flow, or clear all the actions in the action set</a:t>
            </a:r>
          </a:p>
          <a:p>
            <a:pPr lvl="1"/>
            <a:r>
              <a:rPr lang="en-US" sz="2800" b="0" i="0" u="none" strike="noStrike" baseline="0" dirty="0" smtClean="0">
                <a:solidFill>
                  <a:schemeClr val="tx1"/>
                </a:solidFill>
                <a:latin typeface="+mn-lt"/>
                <a:ea typeface="+mn-ea"/>
                <a:cs typeface="+mn-cs"/>
              </a:rPr>
              <a:t>Update metadata</a:t>
            </a:r>
          </a:p>
          <a:p>
            <a:pPr lvl="2"/>
            <a:r>
              <a:rPr lang="en-US" sz="2400" b="0" i="0" u="none" strike="noStrike" baseline="0" dirty="0" smtClean="0">
                <a:solidFill>
                  <a:schemeClr val="tx1"/>
                </a:solidFill>
                <a:latin typeface="+mn-lt"/>
                <a:ea typeface="+mn-ea"/>
                <a:cs typeface="+mn-cs"/>
              </a:rPr>
              <a:t>A metadata value can be associated with a packet</a:t>
            </a:r>
          </a:p>
          <a:p>
            <a:pPr lvl="2"/>
            <a:r>
              <a:rPr lang="en-US" sz="2400" b="0" i="0" u="none" strike="noStrike" baseline="0" dirty="0" smtClean="0">
                <a:solidFill>
                  <a:schemeClr val="tx1"/>
                </a:solidFill>
                <a:latin typeface="+mn-lt"/>
                <a:ea typeface="+mn-ea"/>
                <a:cs typeface="+mn-cs"/>
              </a:rPr>
              <a:t>It is used to carry information from one table to the next</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99</a:t>
            </a:fld>
            <a:endParaRPr lang="en-US" dirty="0"/>
          </a:p>
        </p:txBody>
      </p:sp>
    </p:spTree>
    <p:extLst>
      <p:ext uri="{BB962C8B-B14F-4D97-AF65-F5344CB8AC3E}">
        <p14:creationId xmlns:p14="http://schemas.microsoft.com/office/powerpoint/2010/main" val="1792165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CiscoAcademy</Template>
  <TotalTime>12404</TotalTime>
  <Words>7832</Words>
  <Application>Microsoft Office PowerPoint</Application>
  <PresentationFormat>On-screen Show (4:3)</PresentationFormat>
  <Paragraphs>790</Paragraphs>
  <Slides>141</Slides>
  <Notes>0</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CiscoAcademy</vt:lpstr>
      <vt:lpstr>SDN Last Update 2014.09.19 2.0.1</vt:lpstr>
      <vt:lpstr>Objectives</vt:lpstr>
      <vt:lpstr>Sources</vt:lpstr>
      <vt:lpstr>Sources</vt:lpstr>
      <vt:lpstr>What is SDN</vt:lpstr>
      <vt:lpstr>What is SDN</vt:lpstr>
      <vt:lpstr>What is SDN</vt:lpstr>
      <vt:lpstr>What is SDN</vt:lpstr>
      <vt:lpstr>What is SDN</vt:lpstr>
      <vt:lpstr>How Does SDN Work</vt:lpstr>
      <vt:lpstr>How Does SDN Work</vt:lpstr>
      <vt:lpstr>How Does SDN Work</vt:lpstr>
      <vt:lpstr>How Does SDN Work</vt:lpstr>
      <vt:lpstr>Why Use SDN</vt:lpstr>
      <vt:lpstr>Why Use SDN</vt:lpstr>
      <vt:lpstr>Why Use SDN</vt:lpstr>
      <vt:lpstr>Will SDN Amount to Anything</vt:lpstr>
      <vt:lpstr>Will SDN Amount to Anything</vt:lpstr>
      <vt:lpstr>Will SDN Amount to Anything</vt:lpstr>
      <vt:lpstr>Will SDN Amount to Anything</vt:lpstr>
      <vt:lpstr>Will SDN Amount to Anything</vt:lpstr>
      <vt:lpstr>Will SDN Amount to Anything</vt:lpstr>
      <vt:lpstr>Will SDN Amount to Anything</vt:lpstr>
      <vt:lpstr>Parts of a SDN</vt:lpstr>
      <vt:lpstr>PowerPoint Presentation</vt:lpstr>
      <vt:lpstr>SDN Controller</vt:lpstr>
      <vt:lpstr>SDN Controller</vt:lpstr>
      <vt:lpstr>SDN Controller</vt:lpstr>
      <vt:lpstr>Northbound Interface</vt:lpstr>
      <vt:lpstr>Northbound Interface</vt:lpstr>
      <vt:lpstr>Northbound Interface</vt:lpstr>
      <vt:lpstr>Southbound Interface</vt:lpstr>
      <vt:lpstr>SDN Switch</vt:lpstr>
      <vt:lpstr>SDN Switch</vt:lpstr>
      <vt:lpstr>SDN Switch</vt:lpstr>
      <vt:lpstr>SDN Switch</vt:lpstr>
      <vt:lpstr>SDN Switch</vt:lpstr>
      <vt:lpstr>SDN Switch</vt:lpstr>
      <vt:lpstr>SDN Switch</vt:lpstr>
      <vt:lpstr>SDN Switch</vt:lpstr>
      <vt:lpstr>SDN Switch</vt:lpstr>
      <vt:lpstr>SDN Switch</vt:lpstr>
      <vt:lpstr>SDN Switch</vt:lpstr>
      <vt:lpstr>SDN Switch</vt:lpstr>
      <vt:lpstr>SDN Switch</vt:lpstr>
      <vt:lpstr>SDN Switch</vt:lpstr>
      <vt:lpstr>SDN Switch</vt:lpstr>
      <vt:lpstr>SDN Switch</vt:lpstr>
      <vt:lpstr>SDN Controller Operation</vt:lpstr>
      <vt:lpstr>SDN Controller Operation</vt:lpstr>
      <vt:lpstr>SDN Controller Operation</vt:lpstr>
      <vt:lpstr>SDN Controller Operation</vt:lpstr>
      <vt:lpstr>SDN Controller Operation</vt:lpstr>
      <vt:lpstr>SDN Implementation</vt:lpstr>
      <vt:lpstr>SDN Implementation</vt:lpstr>
      <vt:lpstr>SDN Implementation</vt:lpstr>
      <vt:lpstr>SDN Implementation</vt:lpstr>
      <vt:lpstr>SDN Implementation</vt:lpstr>
      <vt:lpstr>SDN Implementation</vt:lpstr>
      <vt:lpstr>SDN Protocols</vt:lpstr>
      <vt:lpstr>SDN Protocols</vt:lpstr>
      <vt:lpstr>What is OpenFlow</vt:lpstr>
      <vt:lpstr>What is OpenFlow</vt:lpstr>
      <vt:lpstr>Before OpenFlow</vt:lpstr>
      <vt:lpstr>Before OpenFlow</vt:lpstr>
      <vt:lpstr>What is OpenFlow</vt:lpstr>
      <vt:lpstr>What is OpenFlow</vt:lpstr>
      <vt:lpstr>What is OpenFlow</vt:lpstr>
      <vt:lpstr>What is OpenFlow</vt:lpstr>
      <vt:lpstr>What is OpenFlow</vt:lpstr>
      <vt:lpstr>What is OpenFlow</vt:lpstr>
      <vt:lpstr>What is OpenFlow</vt:lpstr>
      <vt:lpstr>What is OpenFlow</vt:lpstr>
      <vt:lpstr>What is OpenFlow</vt:lpstr>
      <vt:lpstr>What is OpenFlow</vt:lpstr>
      <vt:lpstr>What is OpenFlow</vt:lpstr>
      <vt:lpstr>What is OpenFlow</vt:lpstr>
      <vt:lpstr>OpenFlow</vt:lpstr>
      <vt:lpstr>OpenFlow</vt:lpstr>
      <vt:lpstr>OpenFlow</vt:lpstr>
      <vt:lpstr>OpenFlow</vt:lpstr>
      <vt:lpstr>OpenFlow</vt:lpstr>
      <vt:lpstr>OpenFlow</vt:lpstr>
      <vt:lpstr>OpenFlow</vt:lpstr>
      <vt:lpstr>What is a Flow</vt:lpstr>
      <vt:lpstr>What is a Flow</vt:lpstr>
      <vt:lpstr>What is a Flow</vt:lpstr>
      <vt:lpstr>Tables Used by OpenFlow</vt:lpstr>
      <vt:lpstr>Tables Used by OpenFlow</vt:lpstr>
      <vt:lpstr>Flow Table</vt:lpstr>
      <vt:lpstr>Flow Table</vt:lpstr>
      <vt:lpstr>Flow Table</vt:lpstr>
      <vt:lpstr>Flow Instructions</vt:lpstr>
      <vt:lpstr>Actions</vt:lpstr>
      <vt:lpstr>Actions</vt:lpstr>
      <vt:lpstr>Actions</vt:lpstr>
      <vt:lpstr>Action Sets</vt:lpstr>
      <vt:lpstr>Instructions</vt:lpstr>
      <vt:lpstr>Instructions</vt:lpstr>
      <vt:lpstr>Flow Tables</vt:lpstr>
      <vt:lpstr>Flow Tables</vt:lpstr>
      <vt:lpstr>OpenFlow Protocol</vt:lpstr>
      <vt:lpstr>OpenFlow Protocol</vt:lpstr>
      <vt:lpstr>OpenFlow Protocol</vt:lpstr>
      <vt:lpstr>OpenFlow Protocol</vt:lpstr>
      <vt:lpstr>OpenFlow Protocol</vt:lpstr>
      <vt:lpstr>OpenFlow Protocol</vt:lpstr>
      <vt:lpstr>OpenFlow Only or Enabled</vt:lpstr>
      <vt:lpstr>Cisco Protocol</vt:lpstr>
      <vt:lpstr>Cisco Protocol</vt:lpstr>
      <vt:lpstr>Scaling a SDN</vt:lpstr>
      <vt:lpstr>Scaling a SDN</vt:lpstr>
      <vt:lpstr>Scaling a SDN</vt:lpstr>
      <vt:lpstr>SDN Domains</vt:lpstr>
      <vt:lpstr>SDN Domains</vt:lpstr>
      <vt:lpstr>SDN Domains</vt:lpstr>
      <vt:lpstr>SDN Domains</vt:lpstr>
      <vt:lpstr>An Alternate View</vt:lpstr>
      <vt:lpstr>An Alternate View</vt:lpstr>
      <vt:lpstr>An Alternate View</vt:lpstr>
      <vt:lpstr>An Alternate View</vt:lpstr>
      <vt:lpstr>An Alternate View</vt:lpstr>
      <vt:lpstr>An Alternate View</vt:lpstr>
      <vt:lpstr>An Alternate View</vt:lpstr>
      <vt:lpstr>An Alternate View</vt:lpstr>
      <vt:lpstr>An Alternate View</vt:lpstr>
      <vt:lpstr>An Alternate View</vt:lpstr>
      <vt:lpstr>An Alternate View</vt:lpstr>
      <vt:lpstr>An Alternate View</vt:lpstr>
      <vt:lpstr>Another View</vt:lpstr>
      <vt:lpstr>Another View</vt:lpstr>
      <vt:lpstr>Another View</vt:lpstr>
      <vt:lpstr>Another View</vt:lpstr>
      <vt:lpstr>Another View</vt:lpstr>
      <vt:lpstr>Another View</vt:lpstr>
      <vt:lpstr>Another View</vt:lpstr>
      <vt:lpstr>Another View</vt:lpstr>
      <vt:lpstr>Another View</vt:lpstr>
      <vt:lpstr>Another View</vt:lpstr>
      <vt:lpstr>Another View</vt:lpstr>
      <vt:lpstr>Summary</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Defined Netowrking</dc:title>
  <dc:creator>Kenneth M. Chipps Ph.D.</dc:creator>
  <cp:lastModifiedBy>Kenneth M. Chipps Ph.D.</cp:lastModifiedBy>
  <cp:revision>443</cp:revision>
  <cp:lastPrinted>2014-01-27T01:22:27Z</cp:lastPrinted>
  <dcterms:created xsi:type="dcterms:W3CDTF">2003-05-01T16:03:04Z</dcterms:created>
  <dcterms:modified xsi:type="dcterms:W3CDTF">2014-09-19T13:08:34Z</dcterms:modified>
</cp:coreProperties>
</file>