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1"/>
  </p:notesMasterIdLst>
  <p:sldIdLst>
    <p:sldId id="517" r:id="rId2"/>
    <p:sldId id="496" r:id="rId3"/>
    <p:sldId id="497" r:id="rId4"/>
    <p:sldId id="498" r:id="rId5"/>
    <p:sldId id="499" r:id="rId6"/>
    <p:sldId id="501" r:id="rId7"/>
    <p:sldId id="500" r:id="rId8"/>
    <p:sldId id="505" r:id="rId9"/>
    <p:sldId id="504" r:id="rId10"/>
    <p:sldId id="506" r:id="rId11"/>
    <p:sldId id="507" r:id="rId12"/>
    <p:sldId id="502" r:id="rId13"/>
    <p:sldId id="508" r:id="rId14"/>
    <p:sldId id="503" r:id="rId15"/>
    <p:sldId id="509" r:id="rId16"/>
    <p:sldId id="515" r:id="rId17"/>
    <p:sldId id="514" r:id="rId18"/>
    <p:sldId id="511" r:id="rId19"/>
    <p:sldId id="516" r:id="rId2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15" autoAdjust="0"/>
    <p:restoredTop sz="86354" autoAdjust="0"/>
  </p:normalViewPr>
  <p:slideViewPr>
    <p:cSldViewPr>
      <p:cViewPr varScale="1">
        <p:scale>
          <a:sx n="58" d="100"/>
          <a:sy n="58" d="100"/>
        </p:scale>
        <p:origin x="-768" y="-84"/>
      </p:cViewPr>
      <p:guideLst>
        <p:guide orient="horz" pos="12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8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017C9F8-6F60-4546-A11C-6BF6167664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40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10000" cy="476250"/>
          </a:xfrm>
        </p:spPr>
        <p:txBody>
          <a:bodyPr/>
          <a:lstStyle>
            <a:lvl1pPr>
              <a:defRPr sz="1400" dirty="0"/>
            </a:lvl1pPr>
          </a:lstStyle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90D99-A8E9-451F-BB7E-604471D52A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E8C0B-0F9C-4E67-B182-29CC711EEE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05EFB-A2DB-4C9D-9E61-8A715E58E0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C60FE-66B0-40EE-A525-1DB84F59D6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CFFBA-E63A-4554-AFA0-79D65B1920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AE3D8-E2DB-452F-B617-6686889251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D6013-2053-46BF-B5AF-A2CFBC96FF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9E2BD-FCC1-465F-B935-242FD8534E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65395-398D-4EBD-B935-18DA01AD78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F59E5-2BB9-4FC2-8A9C-C1D624CDB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E7DE3-4388-4086-8021-81C8419E25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E53D2-E510-43FC-AA7A-8006655CB6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90586-734D-49C3-BCB8-6C58DF1A0B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/>
            </a:lvl1pPr>
          </a:lstStyle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8E448D4-E664-4CAB-A123-F9ADC9E9A8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Route Redistribution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Last Update </a:t>
            </a:r>
            <a:r>
              <a:rPr lang="en-US" sz="2400" dirty="0" smtClean="0"/>
              <a:t>2012.01.25</a:t>
            </a:r>
            <a:endParaRPr lang="en-US" sz="2400" dirty="0" smtClean="0"/>
          </a:p>
          <a:p>
            <a:r>
              <a:rPr lang="en-US" sz="2400" dirty="0" smtClean="0"/>
              <a:t>1.0.0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A3B9E-2404-4367-A734-1461D95241CD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4114800" cy="476250"/>
          </a:xfrm>
        </p:spPr>
        <p:txBody>
          <a:bodyPr/>
          <a:lstStyle/>
          <a:p>
            <a:r>
              <a:rPr lang="en-US" dirty="0" smtClean="0"/>
              <a:t>Copyright 2012 Kenneth M. </a:t>
            </a:r>
            <a:r>
              <a:rPr lang="en-US" dirty="0" err="1" smtClean="0"/>
              <a:t>Chipps</a:t>
            </a:r>
            <a:r>
              <a:rPr lang="en-US" dirty="0" smtClean="0"/>
              <a:t> Ph.D. www.chipps.com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7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OSPF and EIGRP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int</a:t>
            </a:r>
            <a:r>
              <a:rPr lang="en-US" dirty="0" smtClean="0"/>
              <a:t> s0/0/1</a:t>
            </a:r>
          </a:p>
          <a:p>
            <a:r>
              <a:rPr lang="en-US" dirty="0" err="1" smtClean="0"/>
              <a:t>ip</a:t>
            </a:r>
            <a:r>
              <a:rPr lang="en-US" dirty="0" smtClean="0"/>
              <a:t> address 192.168.2.1 255.255.255.0</a:t>
            </a:r>
          </a:p>
          <a:p>
            <a:r>
              <a:rPr lang="en-US" dirty="0" smtClean="0"/>
              <a:t>no shutdown</a:t>
            </a:r>
          </a:p>
          <a:p>
            <a:r>
              <a:rPr lang="en-US" dirty="0" smtClean="0"/>
              <a:t>clock rate 64000</a:t>
            </a:r>
          </a:p>
          <a:p>
            <a:r>
              <a:rPr lang="en-US" dirty="0" smtClean="0"/>
              <a:t>exit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53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OSPF and EIGRP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router ospf 1</a:t>
            </a:r>
          </a:p>
          <a:p>
            <a:r>
              <a:rPr lang="en-US" smtClean="0"/>
              <a:t>network 192.168.1.0 0.0.0.255 area 0</a:t>
            </a:r>
          </a:p>
          <a:p>
            <a:r>
              <a:rPr lang="en-US" smtClean="0"/>
              <a:t>router eigrp 1</a:t>
            </a:r>
          </a:p>
          <a:p>
            <a:r>
              <a:rPr lang="en-US" smtClean="0"/>
              <a:t>network 192.168.2.0</a:t>
            </a:r>
          </a:p>
          <a:p>
            <a:r>
              <a:rPr lang="en-US" smtClean="0"/>
              <a:t>end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03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EIGRP Only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enable</a:t>
            </a:r>
          </a:p>
          <a:p>
            <a:r>
              <a:rPr lang="en-US" dirty="0" err="1" smtClean="0"/>
              <a:t>config</a:t>
            </a:r>
            <a:r>
              <a:rPr lang="en-US" dirty="0" smtClean="0"/>
              <a:t> t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s0/0/1</a:t>
            </a:r>
          </a:p>
          <a:p>
            <a:r>
              <a:rPr lang="en-US" dirty="0" err="1" smtClean="0"/>
              <a:t>ip</a:t>
            </a:r>
            <a:r>
              <a:rPr lang="en-US" dirty="0" smtClean="0"/>
              <a:t> address 192.168.2.2 255.255.255.0</a:t>
            </a:r>
          </a:p>
          <a:p>
            <a:r>
              <a:rPr lang="en-US" dirty="0" smtClean="0"/>
              <a:t>no shutdown</a:t>
            </a:r>
          </a:p>
          <a:p>
            <a:r>
              <a:rPr lang="en-US" dirty="0" smtClean="0"/>
              <a:t>exit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76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EIGRP Only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router </a:t>
            </a:r>
            <a:r>
              <a:rPr lang="en-US" dirty="0" err="1" smtClean="0"/>
              <a:t>eigrp</a:t>
            </a:r>
            <a:r>
              <a:rPr lang="en-US" dirty="0" smtClean="0"/>
              <a:t> 1</a:t>
            </a:r>
          </a:p>
          <a:p>
            <a:r>
              <a:rPr lang="en-US" dirty="0" smtClean="0"/>
              <a:t>network 192.168.2.0</a:t>
            </a:r>
          </a:p>
          <a:p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86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result is for the</a:t>
            </a:r>
          </a:p>
          <a:p>
            <a:pPr lvl="1"/>
            <a:r>
              <a:rPr lang="en-US" baseline="0" dirty="0" smtClean="0"/>
              <a:t>OSPF Only router</a:t>
            </a:r>
            <a:endParaRPr lang="en-US" dirty="0" smtClean="0"/>
          </a:p>
          <a:p>
            <a:pPr lvl="2"/>
            <a:r>
              <a:rPr lang="en-US" dirty="0" smtClean="0"/>
              <a:t>C 192.168.1.0/24 is directly connected, Serial0/0/0</a:t>
            </a:r>
          </a:p>
          <a:p>
            <a:pPr lvl="1"/>
            <a:r>
              <a:rPr lang="en-US" dirty="0" smtClean="0"/>
              <a:t>EIGRP Only Router</a:t>
            </a:r>
          </a:p>
          <a:p>
            <a:pPr lvl="2"/>
            <a:r>
              <a:rPr lang="en-US" dirty="0" smtClean="0"/>
              <a:t>C 192.168.2.0/24 is directly connected, Serial0/0/1</a:t>
            </a:r>
          </a:p>
          <a:p>
            <a:pPr lvl="1"/>
            <a:r>
              <a:rPr lang="en-US" dirty="0" smtClean="0"/>
              <a:t>OSPF and EIGRP Router</a:t>
            </a:r>
          </a:p>
          <a:p>
            <a:pPr lvl="2"/>
            <a:r>
              <a:rPr lang="en-US" dirty="0" smtClean="0"/>
              <a:t>C 192.168.1.0/24 is directly connected, Serial0/0/0</a:t>
            </a:r>
          </a:p>
          <a:p>
            <a:pPr lvl="2"/>
            <a:r>
              <a:rPr lang="en-US" dirty="0" smtClean="0"/>
              <a:t>C 192.168.2.0/24 is directly connected</a:t>
            </a:r>
            <a:r>
              <a:rPr lang="en-US" smtClean="0"/>
              <a:t>, Serial0/0/1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20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 Redistribution is Added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the route redistribution</a:t>
            </a:r>
            <a:r>
              <a:rPr lang="en-US" baseline="0" dirty="0" smtClean="0"/>
              <a:t> command is added to the OSPF and EIGRP router</a:t>
            </a:r>
          </a:p>
          <a:p>
            <a:pPr lvl="1"/>
            <a:r>
              <a:rPr lang="en-US" dirty="0" smtClean="0"/>
              <a:t>router </a:t>
            </a:r>
            <a:r>
              <a:rPr lang="en-US" dirty="0" err="1" smtClean="0"/>
              <a:t>ospf</a:t>
            </a:r>
            <a:r>
              <a:rPr lang="en-US" dirty="0" smtClean="0"/>
              <a:t> 1</a:t>
            </a:r>
          </a:p>
          <a:p>
            <a:pPr lvl="1"/>
            <a:r>
              <a:rPr lang="en-US" dirty="0" smtClean="0"/>
              <a:t>redistribute </a:t>
            </a:r>
            <a:r>
              <a:rPr lang="en-US" dirty="0" err="1" smtClean="0"/>
              <a:t>eigrp</a:t>
            </a:r>
            <a:r>
              <a:rPr lang="en-US" dirty="0" smtClean="0"/>
              <a:t> 1</a:t>
            </a:r>
          </a:p>
          <a:p>
            <a:pPr lvl="0"/>
            <a:r>
              <a:rPr lang="en-US" dirty="0" smtClean="0"/>
              <a:t> The route says</a:t>
            </a:r>
          </a:p>
          <a:p>
            <a:pPr lvl="1"/>
            <a:r>
              <a:rPr lang="en-US" dirty="0" smtClean="0"/>
              <a:t>% Only </a:t>
            </a:r>
            <a:r>
              <a:rPr lang="en-US" dirty="0" err="1" smtClean="0"/>
              <a:t>classful</a:t>
            </a:r>
            <a:r>
              <a:rPr lang="en-US" dirty="0" smtClean="0"/>
              <a:t> networks will be redistributed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07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 Redistribution is Added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And for the other way</a:t>
            </a:r>
          </a:p>
          <a:p>
            <a:pPr lvl="1"/>
            <a:r>
              <a:rPr lang="en-US" smtClean="0"/>
              <a:t>router eigrp 1</a:t>
            </a:r>
          </a:p>
          <a:p>
            <a:pPr lvl="1"/>
            <a:r>
              <a:rPr lang="it-IT" sz="2800" smtClean="0">
                <a:solidFill>
                  <a:schemeClr val="tx1"/>
                </a:solidFill>
                <a:effectLst/>
                <a:latin typeface="+mn-lt"/>
              </a:rPr>
              <a:t>redistribute ospf 1 metric</a:t>
            </a:r>
            <a:r>
              <a:rPr lang="it-IT" sz="2800" baseline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en-US" sz="2800" smtClean="0">
                <a:solidFill>
                  <a:schemeClr val="tx1"/>
                </a:solidFill>
                <a:effectLst/>
                <a:latin typeface="+mn-lt"/>
              </a:rPr>
              <a:t>10000 10 255 1 1500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76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 Redistribution is Added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redistributing </a:t>
            </a:r>
            <a:r>
              <a:rPr lang="en-US" dirty="0" err="1" smtClean="0"/>
              <a:t>ospf</a:t>
            </a:r>
            <a:r>
              <a:rPr lang="en-US" dirty="0" smtClean="0"/>
              <a:t> a few metrics must be specified at the end of</a:t>
            </a:r>
            <a:r>
              <a:rPr lang="en-US" baseline="0" dirty="0" smtClean="0"/>
              <a:t> the command</a:t>
            </a:r>
          </a:p>
          <a:p>
            <a:r>
              <a:rPr lang="en-US" baseline="0" dirty="0" smtClean="0"/>
              <a:t>These are</a:t>
            </a:r>
          </a:p>
          <a:p>
            <a:pPr lvl="1"/>
            <a:r>
              <a:rPr lang="en-US" dirty="0" smtClean="0"/>
              <a:t>Bandwidth in kbps</a:t>
            </a:r>
          </a:p>
          <a:p>
            <a:pPr lvl="1"/>
            <a:r>
              <a:rPr lang="en-US" dirty="0" smtClean="0"/>
              <a:t>Delay in microseconds</a:t>
            </a:r>
          </a:p>
          <a:p>
            <a:pPr lvl="1"/>
            <a:r>
              <a:rPr lang="en-US" dirty="0" smtClean="0"/>
              <a:t>Reliability from 0 to 255 where 255 is best</a:t>
            </a:r>
          </a:p>
          <a:p>
            <a:pPr lvl="1"/>
            <a:r>
              <a:rPr lang="en-US" dirty="0" smtClean="0"/>
              <a:t>Loading from 0 to 255 where 255 fully</a:t>
            </a:r>
            <a:r>
              <a:rPr lang="en-US" baseline="0" dirty="0" smtClean="0"/>
              <a:t> loaded</a:t>
            </a:r>
            <a:endParaRPr lang="en-US" dirty="0" smtClean="0"/>
          </a:p>
          <a:p>
            <a:pPr lvl="1"/>
            <a:r>
              <a:rPr lang="en-US" dirty="0" smtClean="0"/>
              <a:t>MTU such as 1500 bytes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19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 Redistribution is Added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we</a:t>
            </a:r>
            <a:r>
              <a:rPr lang="en-US" baseline="0" dirty="0" smtClean="0"/>
              <a:t> see in the OSPF Only router</a:t>
            </a:r>
          </a:p>
          <a:p>
            <a:pPr lvl="1"/>
            <a:r>
              <a:rPr lang="en-US" dirty="0" smtClean="0"/>
              <a:t>C 192.168.1.0/24 is directly connected, Serial0/0/0</a:t>
            </a:r>
          </a:p>
          <a:p>
            <a:pPr lvl="1"/>
            <a:r>
              <a:rPr lang="en-US" dirty="0" smtClean="0"/>
              <a:t>O E2 192.168.2.0/24 [110/20] via 192.168.1.2, 00:02:30, Serial0/0/0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71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 Redistribution is Added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And</a:t>
            </a:r>
            <a:r>
              <a:rPr lang="en-US" baseline="0" smtClean="0"/>
              <a:t> in the EIGRP Only router</a:t>
            </a:r>
          </a:p>
          <a:p>
            <a:pPr lvl="1"/>
            <a:r>
              <a:rPr lang="en-US" baseline="0" smtClean="0"/>
              <a:t>D EX 192.168.1.0/24 [170/3072256] via 192.168.2.1, 00:00:29, Serial0/0/1</a:t>
            </a:r>
          </a:p>
          <a:p>
            <a:pPr lvl="1"/>
            <a:r>
              <a:rPr lang="en-US" baseline="0" smtClean="0"/>
              <a:t>C 192.168.2.0/24 is directly connected, Serial0/0/1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245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A84006-795F-4738-B316-45CEFAA58DDD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Objectives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 about redistributing routes between different routing protocols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 Redistribution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By design a routing protocol will only share routes it knows about with routers running the same routing protocol</a:t>
            </a:r>
          </a:p>
          <a:p>
            <a:r>
              <a:rPr lang="en-US" sz="3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</a:t>
            </a:r>
            <a:r>
              <a:rPr lang="en-US" sz="3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other words, OSPF only talks to OSPF, EIGRP to EIGRP, and RIP to RIP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79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 Redistribution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case where one router is populating its routing table using say OSPF while its neighbor is using EIGRP for that purpose in order for a route learned by OSPF to be used by a router using EIGRP that 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route must be injected or distributed into the other routing protocol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15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 Redistribution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Route redistribution then allows two different routing protocols to share and advertise routes to each other</a:t>
            </a:r>
          </a:p>
          <a:p>
            <a:r>
              <a:rPr lang="en-US" sz="3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example, let’s</a:t>
            </a:r>
            <a:r>
              <a:rPr lang="en-US" sz="3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say we have three routers in a row</a:t>
            </a:r>
          </a:p>
          <a:p>
            <a:r>
              <a:rPr lang="en-US" sz="3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Such as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21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 Redistribution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44" t="35555" r="36249" b="32463"/>
          <a:stretch/>
        </p:blipFill>
        <p:spPr bwMode="auto">
          <a:xfrm>
            <a:off x="457195" y="1676400"/>
            <a:ext cx="8228796" cy="3575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60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OSPF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enable</a:t>
            </a:r>
          </a:p>
          <a:p>
            <a:r>
              <a:rPr lang="en-US" baseline="0" dirty="0" err="1" smtClean="0"/>
              <a:t>config</a:t>
            </a:r>
            <a:r>
              <a:rPr lang="en-US" baseline="0" dirty="0" smtClean="0"/>
              <a:t> t</a:t>
            </a:r>
          </a:p>
          <a:p>
            <a:r>
              <a:rPr lang="en-US" baseline="0" dirty="0" err="1" smtClean="0"/>
              <a:t>int</a:t>
            </a:r>
            <a:r>
              <a:rPr lang="en-US" baseline="0" dirty="0" smtClean="0"/>
              <a:t> s0/0/0</a:t>
            </a:r>
          </a:p>
          <a:p>
            <a:r>
              <a:rPr lang="en-US" baseline="0" dirty="0" err="1" smtClean="0"/>
              <a:t>ip</a:t>
            </a:r>
            <a:r>
              <a:rPr lang="en-US" baseline="0" dirty="0" smtClean="0"/>
              <a:t> address 192.168.1.1 255.255.255.0</a:t>
            </a:r>
          </a:p>
          <a:p>
            <a:r>
              <a:rPr lang="en-US" baseline="0" dirty="0" smtClean="0"/>
              <a:t>no shutdown</a:t>
            </a:r>
          </a:p>
          <a:p>
            <a:r>
              <a:rPr lang="en-US" baseline="0" dirty="0" smtClean="0"/>
              <a:t>clock rate 64000</a:t>
            </a:r>
          </a:p>
          <a:p>
            <a:r>
              <a:rPr lang="en-US" baseline="0" dirty="0" smtClean="0"/>
              <a:t>exit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99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OSPF Only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smtClean="0"/>
              <a:t>router ospf 1</a:t>
            </a:r>
          </a:p>
          <a:p>
            <a:r>
              <a:rPr lang="en-US" baseline="0" smtClean="0"/>
              <a:t>network 192.168.1.0 0.0.0.255 area 0</a:t>
            </a:r>
          </a:p>
          <a:p>
            <a:r>
              <a:rPr lang="en-US" baseline="0" smtClean="0"/>
              <a:t>end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18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OSPF and EIGRP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enable</a:t>
            </a:r>
          </a:p>
          <a:p>
            <a:r>
              <a:rPr lang="en-US" dirty="0" err="1" smtClean="0"/>
              <a:t>config</a:t>
            </a:r>
            <a:r>
              <a:rPr lang="en-US" dirty="0" smtClean="0"/>
              <a:t> t</a:t>
            </a:r>
          </a:p>
          <a:p>
            <a:r>
              <a:rPr lang="en-US" dirty="0" smtClean="0"/>
              <a:t>in s0/0/0</a:t>
            </a:r>
          </a:p>
          <a:p>
            <a:r>
              <a:rPr lang="en-US" dirty="0" err="1" smtClean="0"/>
              <a:t>ip</a:t>
            </a:r>
            <a:r>
              <a:rPr lang="en-US" dirty="0" smtClean="0"/>
              <a:t> address 192.168.1.2 255.255.255.0</a:t>
            </a:r>
          </a:p>
          <a:p>
            <a:r>
              <a:rPr lang="en-US" dirty="0" smtClean="0"/>
              <a:t>no shutdown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65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scoAcademy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CiscoAcademy</Template>
  <TotalTime>10661</TotalTime>
  <Words>637</Words>
  <Application>Microsoft Office PowerPoint</Application>
  <PresentationFormat>On-screen Show (4:3)</PresentationFormat>
  <Paragraphs>129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CiscoAcademy</vt:lpstr>
      <vt:lpstr>Route Redistribution</vt:lpstr>
      <vt:lpstr>Objectives</vt:lpstr>
      <vt:lpstr>Route Redistribution</vt:lpstr>
      <vt:lpstr>Route Redistribution</vt:lpstr>
      <vt:lpstr>Route Redistribution</vt:lpstr>
      <vt:lpstr>Route Redistribution</vt:lpstr>
      <vt:lpstr>OSPF Only</vt:lpstr>
      <vt:lpstr>OSPF Only</vt:lpstr>
      <vt:lpstr>OSPF and EIGRP</vt:lpstr>
      <vt:lpstr>OSPF and EIGRP</vt:lpstr>
      <vt:lpstr>OSPF and EIGRP</vt:lpstr>
      <vt:lpstr>EIGRP Only</vt:lpstr>
      <vt:lpstr>EIGRP Only</vt:lpstr>
      <vt:lpstr>Routing Tables</vt:lpstr>
      <vt:lpstr>Route Redistribution is Added</vt:lpstr>
      <vt:lpstr>Route Redistribution is Added</vt:lpstr>
      <vt:lpstr>Route Redistribution is Added</vt:lpstr>
      <vt:lpstr>Route Redistribution is Added</vt:lpstr>
      <vt:lpstr>Route Redistribution is Added</vt:lpstr>
    </vt:vector>
  </TitlesOfParts>
  <Company>Cisco Systems,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Route Redistribution</dc:title>
  <dc:creator>Kenneth M. Chipps Ph.D.</dc:creator>
  <cp:lastModifiedBy>Kenneth M. Chipps Ph.D.</cp:lastModifiedBy>
  <cp:revision>281</cp:revision>
  <cp:lastPrinted>2012-01-24T19:07:52Z</cp:lastPrinted>
  <dcterms:created xsi:type="dcterms:W3CDTF">2003-05-01T16:03:04Z</dcterms:created>
  <dcterms:modified xsi:type="dcterms:W3CDTF">2015-08-17T17:11:20Z</dcterms:modified>
</cp:coreProperties>
</file>