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0"/>
  </p:notesMasterIdLst>
  <p:sldIdLst>
    <p:sldId id="526" r:id="rId2"/>
    <p:sldId id="496" r:id="rId3"/>
    <p:sldId id="497" r:id="rId4"/>
    <p:sldId id="501" r:id="rId5"/>
    <p:sldId id="498" r:id="rId6"/>
    <p:sldId id="499" r:id="rId7"/>
    <p:sldId id="500" r:id="rId8"/>
    <p:sldId id="502" r:id="rId9"/>
    <p:sldId id="503" r:id="rId10"/>
    <p:sldId id="504" r:id="rId11"/>
    <p:sldId id="505" r:id="rId12"/>
    <p:sldId id="506" r:id="rId13"/>
    <p:sldId id="509" r:id="rId14"/>
    <p:sldId id="508" r:id="rId15"/>
    <p:sldId id="510" r:id="rId16"/>
    <p:sldId id="511" r:id="rId17"/>
    <p:sldId id="514" r:id="rId18"/>
    <p:sldId id="515" r:id="rId19"/>
    <p:sldId id="516" r:id="rId20"/>
    <p:sldId id="517" r:id="rId21"/>
    <p:sldId id="518" r:id="rId22"/>
    <p:sldId id="519" r:id="rId23"/>
    <p:sldId id="520" r:id="rId24"/>
    <p:sldId id="521" r:id="rId25"/>
    <p:sldId id="512" r:id="rId26"/>
    <p:sldId id="522" r:id="rId27"/>
    <p:sldId id="523" r:id="rId28"/>
    <p:sldId id="524"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54" autoAdjust="0"/>
  </p:normalViewPr>
  <p:slideViewPr>
    <p:cSldViewPr>
      <p:cViewPr varScale="1">
        <p:scale>
          <a:sx n="58" d="100"/>
          <a:sy n="58" d="100"/>
        </p:scale>
        <p:origin x="-768" y="-84"/>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4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dirty="0">
                <a:latin typeface="Times New Roman" pitchFamily="18" charset="0"/>
              </a:defRPr>
            </a:lvl1pPr>
          </a:lstStyle>
          <a:p>
            <a:pPr>
              <a:defRPr/>
            </a:pPr>
            <a:endParaRPr lang="en-US" dirty="0"/>
          </a:p>
        </p:txBody>
      </p:sp>
      <p:sp>
        <p:nvSpPr>
          <p:cNvPr id="1382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5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4017C9F8-6F60-4546-A11C-6BF616766406}" type="slidenum">
              <a:rPr lang="en-US"/>
              <a:pPr>
                <a:defRPr/>
              </a:pPr>
              <a:t>‹#›</a:t>
            </a:fld>
            <a:endParaRPr lang="en-US" dirty="0"/>
          </a:p>
        </p:txBody>
      </p:sp>
    </p:spTree>
    <p:extLst>
      <p:ext uri="{BB962C8B-B14F-4D97-AF65-F5344CB8AC3E}">
        <p14:creationId xmlns:p14="http://schemas.microsoft.com/office/powerpoint/2010/main" val="394740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552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dirty="0"/>
            </a:lvl1pPr>
          </a:lstStyle>
          <a:p>
            <a:pPr>
              <a:defRPr/>
            </a:pPr>
            <a:r>
              <a:rPr lang="en-US" smtClean="0"/>
              <a:t>Copyright 2012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E090D99-A8E9-451F-BB7E-604471D52A4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9E8C0B-0F9C-4E67-B182-29CC711EEE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105EFB-A2DB-4C9D-9E61-8A715E58E00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EBC60FE-66B0-40EE-A525-1DB84F59D63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FCFFBA-E63A-4554-AFA0-79D65B1920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AE3D8-E2DB-452F-B617-6686889251E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AD6013-2053-46BF-B5AF-A2CFBC96FF5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8D9E2BD-FCC1-465F-B935-242FD8534E2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A365395-398D-4EBD-B935-18DA01AD78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50F59E5-2BB9-4FC2-8A9C-C1D624CDBE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2E7DE3-4388-4086-8021-81C8419E25E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E53D2-E510-43FC-AA7A-8006655CB6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5A90586-734D-49C3-BCB8-6C58DF1A0B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542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r>
              <a:rPr lang="en-US" smtClean="0"/>
              <a:t>Copyright 2012 Kenneth M. Chipps Ph.D. www.chipps.com</a:t>
            </a:r>
            <a:endParaRPr lang="en-US" dirty="0"/>
          </a:p>
        </p:txBody>
      </p:sp>
      <p:sp>
        <p:nvSpPr>
          <p:cNvPr id="542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8E448D4-E664-4CAB-A123-F9ADC9E9A83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OSPF</a:t>
            </a:r>
            <a:r>
              <a:rPr lang="en-US" dirty="0" smtClean="0"/>
              <a:t> in Multiple Areas</a:t>
            </a:r>
            <a:endParaRPr lang="en-US" dirty="0"/>
          </a:p>
        </p:txBody>
      </p:sp>
      <p:sp>
        <p:nvSpPr>
          <p:cNvPr id="3" name="Subtitle 2"/>
          <p:cNvSpPr>
            <a:spLocks noGrp="1"/>
          </p:cNvSpPr>
          <p:nvPr>
            <p:ph type="subTitle" idx="1"/>
          </p:nvPr>
        </p:nvSpPr>
        <p:spPr/>
        <p:txBody>
          <a:bodyPr/>
          <a:lstStyle/>
          <a:p>
            <a:r>
              <a:rPr lang="en-US" sz="2400" dirty="0" smtClean="0"/>
              <a:t>Last Update </a:t>
            </a:r>
            <a:r>
              <a:rPr lang="en-US" sz="2400" dirty="0" smtClean="0"/>
              <a:t>2012.01.24</a:t>
            </a:r>
            <a:endParaRPr lang="en-US" sz="2400" dirty="0" smtClean="0"/>
          </a:p>
          <a:p>
            <a:r>
              <a:rPr lang="en-US" sz="2400" dirty="0" smtClean="0"/>
              <a:t>1.1.0</a:t>
            </a:r>
            <a:endParaRPr lang="en-US" sz="2400" dirty="0" smtClean="0"/>
          </a:p>
        </p:txBody>
      </p:sp>
      <p:sp>
        <p:nvSpPr>
          <p:cNvPr id="4" name="Slide Number Placeholder 3"/>
          <p:cNvSpPr>
            <a:spLocks noGrp="1"/>
          </p:cNvSpPr>
          <p:nvPr>
            <p:ph type="sldNum" sz="quarter" idx="12"/>
          </p:nvPr>
        </p:nvSpPr>
        <p:spPr/>
        <p:txBody>
          <a:bodyPr/>
          <a:lstStyle/>
          <a:p>
            <a:fld id="{42EA3B9E-2404-4367-A734-1461D95241CD}" type="slidenum">
              <a:rPr lang="en-US" smtClean="0"/>
              <a:pPr/>
              <a:t>1</a:t>
            </a:fld>
            <a:endParaRPr lang="en-US" dirty="0"/>
          </a:p>
        </p:txBody>
      </p:sp>
      <p:sp>
        <p:nvSpPr>
          <p:cNvPr id="5" name="Footer Placeholder 4"/>
          <p:cNvSpPr>
            <a:spLocks noGrp="1"/>
          </p:cNvSpPr>
          <p:nvPr>
            <p:ph type="ftr" sz="quarter" idx="11"/>
          </p:nvPr>
        </p:nvSpPr>
        <p:spPr>
          <a:xfrm>
            <a:off x="2667000" y="6245225"/>
            <a:ext cx="4114800" cy="476250"/>
          </a:xfrm>
        </p:spPr>
        <p:txBody>
          <a:bodyPr/>
          <a:lstStyle/>
          <a:p>
            <a:r>
              <a:rPr lang="en-US" dirty="0" smtClean="0"/>
              <a:t>Copyright 2012 Kenneth M. </a:t>
            </a:r>
            <a:r>
              <a:rPr lang="en-US" dirty="0" err="1" smtClean="0"/>
              <a:t>Chipps</a:t>
            </a:r>
            <a:r>
              <a:rPr lang="en-US" dirty="0" smtClean="0"/>
              <a:t> Ph.D. www.chipps.com</a:t>
            </a:r>
            <a:endParaRPr lang="en-US" dirty="0"/>
          </a:p>
        </p:txBody>
      </p:sp>
    </p:spTree>
    <p:extLst>
      <p:ext uri="{BB962C8B-B14F-4D97-AF65-F5344CB8AC3E}">
        <p14:creationId xmlns:p14="http://schemas.microsoft.com/office/powerpoint/2010/main" val="190578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Flooding Routes</a:t>
            </a:r>
            <a:endParaRPr lang="en-US" dirty="0"/>
          </a:p>
        </p:txBody>
      </p:sp>
      <p:sp>
        <p:nvSpPr>
          <p:cNvPr id="3" name="Content Placeholder 2"/>
          <p:cNvSpPr>
            <a:spLocks noGrp="1"/>
          </p:cNvSpPr>
          <p:nvPr>
            <p:ph idx="1"/>
          </p:nvPr>
        </p:nvSpPr>
        <p:spPr/>
        <p:txBody>
          <a:bodyPr/>
          <a:lstStyle/>
          <a:p>
            <a:r>
              <a:rPr lang="en-US" dirty="0" smtClean="0"/>
              <a:t>In addition the routes that are learned from</a:t>
            </a:r>
            <a:r>
              <a:rPr lang="en-US" baseline="0" dirty="0" smtClean="0"/>
              <a:t> one area by Area 0 are flooded into the other areas by Area 0</a:t>
            </a:r>
          </a:p>
          <a:p>
            <a:r>
              <a:rPr lang="en-US" baseline="0" dirty="0" smtClean="0"/>
              <a:t>In this example Area 1 advertises its prefixes to Area 0</a:t>
            </a:r>
          </a:p>
          <a:p>
            <a:r>
              <a:rPr lang="en-US" baseline="0" dirty="0" smtClean="0"/>
              <a:t>Area 0 then knows how to reach those networks</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10</a:t>
            </a:fld>
            <a:endParaRPr lang="en-US" dirty="0"/>
          </a:p>
        </p:txBody>
      </p:sp>
    </p:spTree>
    <p:extLst>
      <p:ext uri="{BB962C8B-B14F-4D97-AF65-F5344CB8AC3E}">
        <p14:creationId xmlns:p14="http://schemas.microsoft.com/office/powerpoint/2010/main" val="2858766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Flooding Routes</a:t>
            </a:r>
            <a:endParaRPr lang="en-US" dirty="0"/>
          </a:p>
        </p:txBody>
      </p:sp>
      <p:sp>
        <p:nvSpPr>
          <p:cNvPr id="3" name="Content Placeholder 2"/>
          <p:cNvSpPr>
            <a:spLocks noGrp="1"/>
          </p:cNvSpPr>
          <p:nvPr>
            <p:ph idx="1"/>
          </p:nvPr>
        </p:nvSpPr>
        <p:spPr/>
        <p:txBody>
          <a:bodyPr/>
          <a:lstStyle/>
          <a:p>
            <a:r>
              <a:rPr lang="en-US" baseline="0" dirty="0" smtClean="0"/>
              <a:t>The ABR between Area 0 and Area 2 also lets the routers in Area 2 know how to reach the networks in Area 1</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11</a:t>
            </a:fld>
            <a:endParaRPr lang="en-US" dirty="0"/>
          </a:p>
        </p:txBody>
      </p:sp>
    </p:spTree>
    <p:extLst>
      <p:ext uri="{BB962C8B-B14F-4D97-AF65-F5344CB8AC3E}">
        <p14:creationId xmlns:p14="http://schemas.microsoft.com/office/powerpoint/2010/main" val="28693071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p:txBody>
          <a:bodyPr/>
          <a:lstStyle/>
          <a:p>
            <a:r>
              <a:rPr lang="en-US" dirty="0" smtClean="0"/>
              <a:t>Let’s use the diagram shown above to create a simple example</a:t>
            </a:r>
            <a:r>
              <a:rPr lang="en-US" baseline="0" dirty="0" smtClean="0"/>
              <a:t> of this process</a:t>
            </a:r>
          </a:p>
          <a:p>
            <a:r>
              <a:rPr lang="en-US" baseline="0" dirty="0" smtClean="0"/>
              <a:t>Here it is again</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12</a:t>
            </a:fld>
            <a:endParaRPr lang="en-US" dirty="0"/>
          </a:p>
        </p:txBody>
      </p:sp>
    </p:spTree>
    <p:extLst>
      <p:ext uri="{BB962C8B-B14F-4D97-AF65-F5344CB8AC3E}">
        <p14:creationId xmlns:p14="http://schemas.microsoft.com/office/powerpoint/2010/main" val="4063994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OSPF in Multiple Areas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13</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718" t="38889" r="25000" b="5556"/>
          <a:stretch/>
        </p:blipFill>
        <p:spPr bwMode="auto">
          <a:xfrm>
            <a:off x="1066800" y="1600200"/>
            <a:ext cx="7004984" cy="453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9956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a:t>
            </a:r>
            <a:endParaRPr lang="en-US" dirty="0"/>
          </a:p>
        </p:txBody>
      </p:sp>
      <p:sp>
        <p:nvSpPr>
          <p:cNvPr id="3" name="Content Placeholder 2"/>
          <p:cNvSpPr>
            <a:spLocks noGrp="1"/>
          </p:cNvSpPr>
          <p:nvPr>
            <p:ph idx="1"/>
          </p:nvPr>
        </p:nvSpPr>
        <p:spPr/>
        <p:txBody>
          <a:bodyPr/>
          <a:lstStyle/>
          <a:p>
            <a:r>
              <a:rPr lang="en-US" dirty="0" smtClean="0"/>
              <a:t>Here is the addressing scheme</a:t>
            </a:r>
            <a:r>
              <a:rPr lang="en-US" baseline="0" dirty="0" smtClean="0"/>
              <a:t> for this example</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14</a:t>
            </a:fld>
            <a:endParaRPr lang="en-US" dirty="0"/>
          </a:p>
        </p:txBody>
      </p:sp>
    </p:spTree>
    <p:extLst>
      <p:ext uri="{BB962C8B-B14F-4D97-AF65-F5344CB8AC3E}">
        <p14:creationId xmlns:p14="http://schemas.microsoft.com/office/powerpoint/2010/main" val="17148003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15</a:t>
            </a:fld>
            <a:endParaRPr lang="en-US"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362" t="28612" r="13438" b="14166"/>
          <a:stretch/>
        </p:blipFill>
        <p:spPr bwMode="auto">
          <a:xfrm>
            <a:off x="457199" y="1600199"/>
            <a:ext cx="8299826" cy="3649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5431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a:t>
            </a:r>
            <a:endParaRPr lang="en-US" dirty="0"/>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What we can do is configure the ABRs - R2 and R4 - so that instead of advertising each individual prefix from one area to another, they will instead advertise summary blocks</a:t>
            </a:r>
          </a:p>
          <a:p>
            <a:r>
              <a:rPr lang="en-US" sz="3200" b="0" i="0" u="none" strike="noStrike" baseline="0" dirty="0" smtClean="0">
                <a:solidFill>
                  <a:schemeClr val="tx1"/>
                </a:solidFill>
                <a:latin typeface="+mn-lt"/>
                <a:ea typeface="+mn-ea"/>
                <a:cs typeface="+mn-cs"/>
              </a:rPr>
              <a:t>For example, we will configure R2 to advertise the 10.1.0.0/16 block from Area 1 into Area 0, and likewise the 10.0.0.0/16 block from Area 0 to Area 1</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16</a:t>
            </a:fld>
            <a:endParaRPr lang="en-US" dirty="0"/>
          </a:p>
        </p:txBody>
      </p:sp>
    </p:spTree>
    <p:extLst>
      <p:ext uri="{BB962C8B-B14F-4D97-AF65-F5344CB8AC3E}">
        <p14:creationId xmlns:p14="http://schemas.microsoft.com/office/powerpoint/2010/main" val="1200637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Similarly, we’ll have R4 advertise the 10.2.0.0/16 block from Area 2 into Area 0, and the 10.0.0.0/16 block from Area 0 into Area 2</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17</a:t>
            </a:fld>
            <a:endParaRPr lang="en-US" dirty="0"/>
          </a:p>
        </p:txBody>
      </p:sp>
    </p:spTree>
    <p:extLst>
      <p:ext uri="{BB962C8B-B14F-4D97-AF65-F5344CB8AC3E}">
        <p14:creationId xmlns:p14="http://schemas.microsoft.com/office/powerpoint/2010/main" val="1568700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Thus, for the prefixes within their respective areas, the internal routers see things as follows</a:t>
            </a:r>
          </a:p>
          <a:p>
            <a:pPr lvl="1"/>
            <a:r>
              <a:rPr lang="en-US" sz="2800" b="0" i="0" u="none" strike="noStrike" baseline="0" dirty="0" smtClean="0">
                <a:solidFill>
                  <a:schemeClr val="tx1"/>
                </a:solidFill>
                <a:latin typeface="+mn-lt"/>
                <a:ea typeface="+mn-ea"/>
                <a:cs typeface="+mn-cs"/>
              </a:rPr>
              <a:t>R1: 10.1.0.0/25 through 10.1.255.0/24 (the 256 subnets in Area 1)</a:t>
            </a:r>
          </a:p>
          <a:p>
            <a:pPr lvl="1"/>
            <a:r>
              <a:rPr lang="en-US" sz="2800" b="0" i="0" u="none" strike="noStrike" baseline="0" dirty="0" smtClean="0">
                <a:solidFill>
                  <a:schemeClr val="tx1"/>
                </a:solidFill>
                <a:latin typeface="+mn-lt"/>
                <a:ea typeface="+mn-ea"/>
                <a:cs typeface="+mn-cs"/>
              </a:rPr>
              <a:t>R3: 10.0.0.0/25 through 10.0.255.0/24 (the 256 subnets in Area 0)</a:t>
            </a:r>
          </a:p>
          <a:p>
            <a:pPr lvl="1"/>
            <a:r>
              <a:rPr lang="en-US" sz="2800" b="0" i="0" u="none" strike="noStrike" baseline="0" dirty="0" smtClean="0">
                <a:solidFill>
                  <a:schemeClr val="tx1"/>
                </a:solidFill>
                <a:latin typeface="+mn-lt"/>
                <a:ea typeface="+mn-ea"/>
                <a:cs typeface="+mn-cs"/>
              </a:rPr>
              <a:t>R5: 10.2.0.0/25 through 10.2.255.0/24 (the 256 subnets in Area 2)</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18</a:t>
            </a:fld>
            <a:endParaRPr lang="en-US" dirty="0"/>
          </a:p>
        </p:txBody>
      </p:sp>
    </p:spTree>
    <p:extLst>
      <p:ext uri="{BB962C8B-B14F-4D97-AF65-F5344CB8AC3E}">
        <p14:creationId xmlns:p14="http://schemas.microsoft.com/office/powerpoint/2010/main" val="31358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Being an ABR, R2 will have the LSDB for both Area 2 and Area 0 and, therefore, will see 512 prefixes total for those two areas</a:t>
            </a:r>
          </a:p>
          <a:p>
            <a:r>
              <a:rPr lang="en-US" sz="3200" b="0" i="0" u="none" strike="noStrike" baseline="0" dirty="0" smtClean="0">
                <a:solidFill>
                  <a:schemeClr val="tx1"/>
                </a:solidFill>
                <a:latin typeface="+mn-lt"/>
                <a:ea typeface="+mn-ea"/>
                <a:cs typeface="+mn-cs"/>
              </a:rPr>
              <a:t>Likewise, R4, the ABR connecting Area 2 to Area 0, will also see 512 prefixes for those areas</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19</a:t>
            </a:fld>
            <a:endParaRPr lang="en-US" dirty="0"/>
          </a:p>
        </p:txBody>
      </p:sp>
    </p:spTree>
    <p:extLst>
      <p:ext uri="{BB962C8B-B14F-4D97-AF65-F5344CB8AC3E}">
        <p14:creationId xmlns:p14="http://schemas.microsoft.com/office/powerpoint/2010/main" val="203819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smtClean="0"/>
              <a:t>Copyright 2012 Kenneth M. Chipps Ph.D. www.chipps.com</a:t>
            </a:r>
            <a:endParaRPr lang="en-US" dirty="0"/>
          </a:p>
        </p:txBody>
      </p:sp>
      <p:sp>
        <p:nvSpPr>
          <p:cNvPr id="4099" name="Slide Number Placeholder 5"/>
          <p:cNvSpPr>
            <a:spLocks noGrp="1"/>
          </p:cNvSpPr>
          <p:nvPr>
            <p:ph type="sldNum" sz="quarter" idx="12"/>
          </p:nvPr>
        </p:nvSpPr>
        <p:spPr>
          <a:noFill/>
        </p:spPr>
        <p:txBody>
          <a:bodyPr/>
          <a:lstStyle/>
          <a:p>
            <a:fld id="{96A84006-795F-4738-B316-45CEFAA58DDD}" type="slidenum">
              <a:rPr lang="en-US"/>
              <a:pPr/>
              <a:t>2</a:t>
            </a:fld>
            <a:endParaRPr lang="en-US" dirty="0"/>
          </a:p>
        </p:txBody>
      </p:sp>
      <p:sp>
        <p:nvSpPr>
          <p:cNvPr id="4100" name="Rectangle 2"/>
          <p:cNvSpPr>
            <a:spLocks noGrp="1" noChangeArrowheads="1"/>
          </p:cNvSpPr>
          <p:nvPr>
            <p:ph type="title"/>
          </p:nvPr>
        </p:nvSpPr>
        <p:spPr/>
        <p:txBody>
          <a:bodyPr/>
          <a:lstStyle/>
          <a:p>
            <a:pPr eaLnBrk="1" hangingPunct="1"/>
            <a:r>
              <a:rPr lang="en-US" altLang="en-US" dirty="0" smtClean="0"/>
              <a:t>Objectives</a:t>
            </a:r>
          </a:p>
        </p:txBody>
      </p:sp>
      <p:sp>
        <p:nvSpPr>
          <p:cNvPr id="6" name="Content Placeholder 5"/>
          <p:cNvSpPr>
            <a:spLocks noGrp="1"/>
          </p:cNvSpPr>
          <p:nvPr>
            <p:ph idx="1"/>
          </p:nvPr>
        </p:nvSpPr>
        <p:spPr/>
        <p:txBody>
          <a:bodyPr/>
          <a:lstStyle/>
          <a:p>
            <a:r>
              <a:rPr lang="en-US" dirty="0" smtClean="0"/>
              <a:t>Learn about OSPF in Multiple Areas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In addition, since the ABRs are advertising the blocks of subnets from one area to another, each router will see one prefix for each area to which it is not directly connected</a:t>
            </a:r>
          </a:p>
          <a:p>
            <a:r>
              <a:rPr lang="en-US" sz="3200" b="0" i="0" u="none" strike="noStrike" baseline="0" dirty="0" smtClean="0">
                <a:solidFill>
                  <a:schemeClr val="tx1"/>
                </a:solidFill>
                <a:latin typeface="+mn-lt"/>
                <a:ea typeface="+mn-ea"/>
                <a:cs typeface="+mn-cs"/>
              </a:rPr>
              <a:t>Therefore, the total numbers of prefixes known to the routers will be</a:t>
            </a:r>
          </a:p>
          <a:p>
            <a:pPr lvl="1"/>
            <a:r>
              <a:rPr lang="en-US" sz="2800" b="0" i="0" u="none" strike="noStrike" baseline="0" dirty="0" smtClean="0">
                <a:solidFill>
                  <a:schemeClr val="tx1"/>
                </a:solidFill>
                <a:latin typeface="+mn-lt"/>
                <a:ea typeface="+mn-ea"/>
                <a:cs typeface="+mn-cs"/>
              </a:rPr>
              <a:t>R1: 258 prefixes (256 for Area 1, summaries for Area 0 and Area 2)</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20</a:t>
            </a:fld>
            <a:endParaRPr lang="en-US" dirty="0"/>
          </a:p>
        </p:txBody>
      </p:sp>
    </p:spTree>
    <p:extLst>
      <p:ext uri="{BB962C8B-B14F-4D97-AF65-F5344CB8AC3E}">
        <p14:creationId xmlns:p14="http://schemas.microsoft.com/office/powerpoint/2010/main" val="1227489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pPr lvl="1"/>
            <a:r>
              <a:rPr lang="en-US" sz="3200" b="0" i="0" u="none" strike="noStrike" baseline="0" dirty="0" smtClean="0">
                <a:solidFill>
                  <a:schemeClr val="tx1"/>
                </a:solidFill>
                <a:latin typeface="+mn-lt"/>
                <a:ea typeface="+mn-ea"/>
                <a:cs typeface="+mn-cs"/>
              </a:rPr>
              <a:t>R2: 513 prefixes (256 for Area 1, 256 for Area 0, summary for Area 2)</a:t>
            </a:r>
          </a:p>
          <a:p>
            <a:pPr lvl="1"/>
            <a:r>
              <a:rPr lang="en-US" sz="3200" b="0" i="0" u="none" strike="noStrike" baseline="0" dirty="0" smtClean="0">
                <a:solidFill>
                  <a:schemeClr val="tx1"/>
                </a:solidFill>
                <a:latin typeface="+mn-lt"/>
                <a:ea typeface="+mn-ea"/>
                <a:cs typeface="+mn-cs"/>
              </a:rPr>
              <a:t>R3: 258 prefixes (256 for Area 0, summaries for Area 1 and Area 2)</a:t>
            </a:r>
          </a:p>
          <a:p>
            <a:pPr lvl="1"/>
            <a:r>
              <a:rPr lang="en-US" sz="3200" b="0" i="0" u="none" strike="noStrike" baseline="0" dirty="0" smtClean="0">
                <a:solidFill>
                  <a:schemeClr val="tx1"/>
                </a:solidFill>
                <a:latin typeface="+mn-lt"/>
                <a:ea typeface="+mn-ea"/>
                <a:cs typeface="+mn-cs"/>
              </a:rPr>
              <a:t>R4: 513 prefixes (256 for Area 2, 256 for Area 0, summary for Area 1)</a:t>
            </a:r>
          </a:p>
          <a:p>
            <a:pPr lvl="1"/>
            <a:r>
              <a:rPr lang="en-US" sz="3200" b="0" i="0" u="none" strike="noStrike" baseline="0" dirty="0" smtClean="0">
                <a:solidFill>
                  <a:schemeClr val="tx1"/>
                </a:solidFill>
                <a:latin typeface="+mn-lt"/>
                <a:ea typeface="+mn-ea"/>
                <a:cs typeface="+mn-cs"/>
              </a:rPr>
              <a:t>R5: 258 prefixes (256 for Area 2, summaries for Area 0 and Area 1)</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21</a:t>
            </a:fld>
            <a:endParaRPr lang="en-US" dirty="0"/>
          </a:p>
        </p:txBody>
      </p:sp>
    </p:spTree>
    <p:extLst>
      <p:ext uri="{BB962C8B-B14F-4D97-AF65-F5344CB8AC3E}">
        <p14:creationId xmlns:p14="http://schemas.microsoft.com/office/powerpoint/2010/main" val="2768209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In the case of the internal routers (R1, R3, and R5), the routing tables have gone from 768 to 258 entries, a reduction of nearly two-thirds</a:t>
            </a:r>
          </a:p>
          <a:p>
            <a:r>
              <a:rPr lang="en-US" sz="3200" b="0" i="0" u="none" strike="noStrike" baseline="0" dirty="0" smtClean="0">
                <a:solidFill>
                  <a:schemeClr val="tx1"/>
                </a:solidFill>
                <a:latin typeface="+mn-lt"/>
                <a:ea typeface="+mn-ea"/>
                <a:cs typeface="+mn-cs"/>
              </a:rPr>
              <a:t>In the case of the ABRs (R2 and R4), the number of routing tables has gone from 768 to 513, a reduction of nearly one-third</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22</a:t>
            </a:fld>
            <a:endParaRPr lang="en-US" dirty="0"/>
          </a:p>
        </p:txBody>
      </p:sp>
    </p:spTree>
    <p:extLst>
      <p:ext uri="{BB962C8B-B14F-4D97-AF65-F5344CB8AC3E}">
        <p14:creationId xmlns:p14="http://schemas.microsoft.com/office/powerpoint/2010/main" val="11324487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As you can imagine, as the total number of subnets goes up, the savings that can be realized by using multiple areas becomes even greater</a:t>
            </a:r>
          </a:p>
          <a:p>
            <a:r>
              <a:rPr lang="en-US" sz="3200" b="0" i="0" u="none" strike="noStrike" baseline="0" dirty="0" smtClean="0">
                <a:solidFill>
                  <a:schemeClr val="tx1"/>
                </a:solidFill>
                <a:latin typeface="+mn-lt"/>
                <a:ea typeface="+mn-ea"/>
                <a:cs typeface="+mn-cs"/>
              </a:rPr>
              <a:t>Since OSPF area numbers are 32-bit variables, they can be represented in dotted-decimal format, which can sometimes be convenient</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23</a:t>
            </a:fld>
            <a:endParaRPr lang="en-US" dirty="0"/>
          </a:p>
        </p:txBody>
      </p:sp>
    </p:spTree>
    <p:extLst>
      <p:ext uri="{BB962C8B-B14F-4D97-AF65-F5344CB8AC3E}">
        <p14:creationId xmlns:p14="http://schemas.microsoft.com/office/powerpoint/2010/main" val="1684337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For example, instead of numbering our areas 0, 1, and 2, we could make them Area 0.0.0.0, Area 10.1.0.0, and Area 10.2.0.0, deriving the area numbers from the IP address ranges within them</a:t>
            </a:r>
            <a:endParaRPr lang="en-US" dirty="0"/>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24</a:t>
            </a:fld>
            <a:endParaRPr lang="en-US" dirty="0"/>
          </a:p>
        </p:txBody>
      </p:sp>
    </p:spTree>
    <p:extLst>
      <p:ext uri="{BB962C8B-B14F-4D97-AF65-F5344CB8AC3E}">
        <p14:creationId xmlns:p14="http://schemas.microsoft.com/office/powerpoint/2010/main" val="22725791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By default, all routers will know about the existence of all 768 subnets, but we can configure the ABRs to advertise summary routes between areas with the OSPF area range command</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25</a:t>
            </a:fld>
            <a:endParaRPr lang="en-US" dirty="0"/>
          </a:p>
        </p:txBody>
      </p:sp>
    </p:spTree>
    <p:extLst>
      <p:ext uri="{BB962C8B-B14F-4D97-AF65-F5344CB8AC3E}">
        <p14:creationId xmlns:p14="http://schemas.microsoft.com/office/powerpoint/2010/main" val="20888867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Assuming that R2 is running OSPF process ID 1, we’d tell R2 to summarize the “/16” block of routes within Area 1 into Area 0 like this</a:t>
            </a:r>
          </a:p>
          <a:p>
            <a:pPr lvl="1"/>
            <a:r>
              <a:rPr lang="en-US" sz="2800" b="0" i="0" u="none" strike="noStrike" baseline="0" dirty="0" smtClean="0">
                <a:solidFill>
                  <a:schemeClr val="tx1"/>
                </a:solidFill>
                <a:latin typeface="+mn-lt"/>
                <a:ea typeface="+mn-ea"/>
                <a:cs typeface="+mn-cs"/>
              </a:rPr>
              <a:t>R2(</a:t>
            </a:r>
            <a:r>
              <a:rPr lang="en-US" sz="2800" b="0" i="0" u="none" strike="noStrike" baseline="0" dirty="0" err="1" smtClean="0">
                <a:solidFill>
                  <a:schemeClr val="tx1"/>
                </a:solidFill>
                <a:latin typeface="+mn-lt"/>
                <a:ea typeface="+mn-ea"/>
                <a:cs typeface="+mn-cs"/>
              </a:rPr>
              <a:t>config</a:t>
            </a:r>
            <a:r>
              <a:rPr lang="en-US" sz="2800" b="0" i="0" u="none" strike="noStrike" baseline="0" dirty="0" smtClean="0">
                <a:solidFill>
                  <a:schemeClr val="tx1"/>
                </a:solidFill>
                <a:latin typeface="+mn-lt"/>
                <a:ea typeface="+mn-ea"/>
                <a:cs typeface="+mn-cs"/>
              </a:rPr>
              <a:t>)#router </a:t>
            </a:r>
            <a:r>
              <a:rPr lang="en-US" sz="2800" b="0" i="0" u="none" strike="noStrike" baseline="0" dirty="0" err="1" smtClean="0">
                <a:solidFill>
                  <a:schemeClr val="tx1"/>
                </a:solidFill>
                <a:latin typeface="+mn-lt"/>
                <a:ea typeface="+mn-ea"/>
                <a:cs typeface="+mn-cs"/>
              </a:rPr>
              <a:t>ospf</a:t>
            </a:r>
            <a:r>
              <a:rPr lang="en-US" sz="2800" b="0" i="0" u="none" strike="noStrike" baseline="0" dirty="0" smtClean="0">
                <a:solidFill>
                  <a:schemeClr val="tx1"/>
                </a:solidFill>
                <a:latin typeface="+mn-lt"/>
                <a:ea typeface="+mn-ea"/>
                <a:cs typeface="+mn-cs"/>
              </a:rPr>
              <a:t> 1</a:t>
            </a:r>
          </a:p>
          <a:p>
            <a:pPr lvl="1"/>
            <a:r>
              <a:rPr lang="en-US" sz="2800" b="0" i="0" u="none" strike="noStrike" baseline="0" dirty="0" smtClean="0">
                <a:solidFill>
                  <a:schemeClr val="tx1"/>
                </a:solidFill>
                <a:latin typeface="+mn-lt"/>
                <a:ea typeface="+mn-ea"/>
                <a:cs typeface="+mn-cs"/>
              </a:rPr>
              <a:t>R2(</a:t>
            </a:r>
            <a:r>
              <a:rPr lang="en-US" sz="2800" b="0" i="0" u="none" strike="noStrike" baseline="0" dirty="0" err="1" smtClean="0">
                <a:solidFill>
                  <a:schemeClr val="tx1"/>
                </a:solidFill>
                <a:latin typeface="+mn-lt"/>
                <a:ea typeface="+mn-ea"/>
                <a:cs typeface="+mn-cs"/>
              </a:rPr>
              <a:t>config</a:t>
            </a:r>
            <a:r>
              <a:rPr lang="en-US" sz="2800" b="0" i="0" u="none" strike="noStrike" baseline="0" dirty="0" smtClean="0">
                <a:solidFill>
                  <a:schemeClr val="tx1"/>
                </a:solidFill>
                <a:latin typeface="+mn-lt"/>
                <a:ea typeface="+mn-ea"/>
                <a:cs typeface="+mn-cs"/>
              </a:rPr>
              <a:t>-router)# area 1 range 10.1.0.0 255.255.0.0</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26</a:t>
            </a:fld>
            <a:endParaRPr lang="en-US" dirty="0"/>
          </a:p>
        </p:txBody>
      </p:sp>
    </p:spTree>
    <p:extLst>
      <p:ext uri="{BB962C8B-B14F-4D97-AF65-F5344CB8AC3E}">
        <p14:creationId xmlns:p14="http://schemas.microsoft.com/office/powerpoint/2010/main" val="14298562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Likewise, we tell R2 to summarize the “/16” block of routes that lies within Area 0 into Area 1</a:t>
            </a:r>
          </a:p>
          <a:p>
            <a:pPr lvl="1"/>
            <a:r>
              <a:rPr lang="en-US" sz="2800" b="0" i="0" u="none" strike="noStrike" baseline="0" dirty="0" smtClean="0">
                <a:solidFill>
                  <a:schemeClr val="tx1"/>
                </a:solidFill>
                <a:latin typeface="+mn-lt"/>
                <a:ea typeface="+mn-ea"/>
                <a:cs typeface="+mn-cs"/>
              </a:rPr>
              <a:t>R2(</a:t>
            </a:r>
            <a:r>
              <a:rPr lang="en-US" sz="2800" b="0" i="0" u="none" strike="noStrike" baseline="0" dirty="0" err="1" smtClean="0">
                <a:solidFill>
                  <a:schemeClr val="tx1"/>
                </a:solidFill>
                <a:latin typeface="+mn-lt"/>
                <a:ea typeface="+mn-ea"/>
                <a:cs typeface="+mn-cs"/>
              </a:rPr>
              <a:t>config</a:t>
            </a:r>
            <a:r>
              <a:rPr lang="en-US" sz="2800" b="0" i="0" u="none" strike="noStrike" baseline="0" dirty="0" smtClean="0">
                <a:solidFill>
                  <a:schemeClr val="tx1"/>
                </a:solidFill>
                <a:latin typeface="+mn-lt"/>
                <a:ea typeface="+mn-ea"/>
                <a:cs typeface="+mn-cs"/>
              </a:rPr>
              <a:t>-router)# area 0 range 10.0.0.0 255.255.0.0</a:t>
            </a:r>
          </a:p>
          <a:p>
            <a:r>
              <a:rPr lang="en-US" sz="3200" b="0" i="0" u="none" strike="noStrike" baseline="0" dirty="0" smtClean="0">
                <a:solidFill>
                  <a:schemeClr val="tx1"/>
                </a:solidFill>
                <a:latin typeface="+mn-lt"/>
                <a:ea typeface="+mn-ea"/>
                <a:cs typeface="+mn-cs"/>
              </a:rPr>
              <a:t>Note: In each case, the area number specified is that of the area that contains the routes, not the area into which the summary block is being advertised</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27</a:t>
            </a:fld>
            <a:endParaRPr lang="en-US" dirty="0"/>
          </a:p>
        </p:txBody>
      </p:sp>
    </p:spTree>
    <p:extLst>
      <p:ext uri="{BB962C8B-B14F-4D97-AF65-F5344CB8AC3E}">
        <p14:creationId xmlns:p14="http://schemas.microsoft.com/office/powerpoint/2010/main" val="21643350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a:t>
            </a:r>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Similarly, we can configure route summarization on R4 between Area 2 and Area 0</a:t>
            </a:r>
          </a:p>
          <a:p>
            <a:pPr lvl="1"/>
            <a:r>
              <a:rPr lang="en-US" sz="2800" b="0" i="0" u="none" strike="noStrike" baseline="0" dirty="0" smtClean="0">
                <a:solidFill>
                  <a:schemeClr val="tx1"/>
                </a:solidFill>
                <a:latin typeface="+mn-lt"/>
                <a:ea typeface="+mn-ea"/>
                <a:cs typeface="+mn-cs"/>
              </a:rPr>
              <a:t>R4(</a:t>
            </a:r>
            <a:r>
              <a:rPr lang="en-US" sz="2800" b="0" i="0" u="none" strike="noStrike" baseline="0" dirty="0" err="1" smtClean="0">
                <a:solidFill>
                  <a:schemeClr val="tx1"/>
                </a:solidFill>
                <a:latin typeface="+mn-lt"/>
                <a:ea typeface="+mn-ea"/>
                <a:cs typeface="+mn-cs"/>
              </a:rPr>
              <a:t>config</a:t>
            </a:r>
            <a:r>
              <a:rPr lang="en-US" sz="2800" b="0" i="0" u="none" strike="noStrike" baseline="0" dirty="0" smtClean="0">
                <a:solidFill>
                  <a:schemeClr val="tx1"/>
                </a:solidFill>
                <a:latin typeface="+mn-lt"/>
                <a:ea typeface="+mn-ea"/>
                <a:cs typeface="+mn-cs"/>
              </a:rPr>
              <a:t>-router)# area 2 range 10.2.0.0 255.255.0.0</a:t>
            </a:r>
          </a:p>
          <a:p>
            <a:pPr lvl="1"/>
            <a:r>
              <a:rPr lang="en-US" sz="2800" b="0" i="0" u="none" strike="noStrike" baseline="0" dirty="0" smtClean="0">
                <a:solidFill>
                  <a:schemeClr val="tx1"/>
                </a:solidFill>
                <a:latin typeface="+mn-lt"/>
                <a:ea typeface="+mn-ea"/>
                <a:cs typeface="+mn-cs"/>
              </a:rPr>
              <a:t>R4(</a:t>
            </a:r>
            <a:r>
              <a:rPr lang="en-US" sz="2800" b="0" i="0" u="none" strike="noStrike" baseline="0" dirty="0" err="1" smtClean="0">
                <a:solidFill>
                  <a:schemeClr val="tx1"/>
                </a:solidFill>
                <a:latin typeface="+mn-lt"/>
                <a:ea typeface="+mn-ea"/>
                <a:cs typeface="+mn-cs"/>
              </a:rPr>
              <a:t>config</a:t>
            </a:r>
            <a:r>
              <a:rPr lang="en-US" sz="2800" b="0" i="0" u="none" strike="noStrike" baseline="0" dirty="0" smtClean="0">
                <a:solidFill>
                  <a:schemeClr val="tx1"/>
                </a:solidFill>
                <a:latin typeface="+mn-lt"/>
                <a:ea typeface="+mn-ea"/>
                <a:cs typeface="+mn-cs"/>
              </a:rPr>
              <a:t>-router)# area 0 range 10.0.0.0 255.255.0.0</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28</a:t>
            </a:fld>
            <a:endParaRPr lang="en-US" dirty="0"/>
          </a:p>
        </p:txBody>
      </p:sp>
    </p:spTree>
    <p:extLst>
      <p:ext uri="{BB962C8B-B14F-4D97-AF65-F5344CB8AC3E}">
        <p14:creationId xmlns:p14="http://schemas.microsoft.com/office/powerpoint/2010/main" val="671027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OSPF in Multiple Areas</a:t>
            </a:r>
            <a:endParaRPr lang="en-US" dirty="0"/>
          </a:p>
        </p:txBody>
      </p:sp>
      <p:sp>
        <p:nvSpPr>
          <p:cNvPr id="3" name="Content Placeholder 2"/>
          <p:cNvSpPr>
            <a:spLocks noGrp="1"/>
          </p:cNvSpPr>
          <p:nvPr>
            <p:ph idx="1"/>
          </p:nvPr>
        </p:nvSpPr>
        <p:spPr/>
        <p:txBody>
          <a:bodyPr/>
          <a:lstStyle/>
          <a:p>
            <a:r>
              <a:rPr lang="en-US" dirty="0" smtClean="0"/>
              <a:t>In larger</a:t>
            </a:r>
            <a:r>
              <a:rPr lang="en-US" baseline="0" dirty="0" smtClean="0"/>
              <a:t> networks an OSPF network can be subdivided into areas</a:t>
            </a:r>
          </a:p>
          <a:p>
            <a:r>
              <a:rPr lang="en-US" baseline="0" dirty="0" smtClean="0"/>
              <a:t>The goal is to keep as many of the routes inside an area as possible</a:t>
            </a:r>
          </a:p>
          <a:p>
            <a:r>
              <a:rPr lang="en-US" baseline="0" dirty="0" smtClean="0"/>
              <a:t>This is done by summarizing the routes at the edge of each area</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a:t>
            </a:fld>
            <a:endParaRPr lang="en-US" dirty="0"/>
          </a:p>
        </p:txBody>
      </p:sp>
    </p:spTree>
    <p:extLst>
      <p:ext uri="{BB962C8B-B14F-4D97-AF65-F5344CB8AC3E}">
        <p14:creationId xmlns:p14="http://schemas.microsoft.com/office/powerpoint/2010/main" val="743798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OSPF in Multiple Areas</a:t>
            </a:r>
            <a:endParaRPr lang="en-US" dirty="0"/>
          </a:p>
        </p:txBody>
      </p:sp>
      <p:sp>
        <p:nvSpPr>
          <p:cNvPr id="3" name="Content Placeholder 2"/>
          <p:cNvSpPr>
            <a:spLocks noGrp="1"/>
          </p:cNvSpPr>
          <p:nvPr>
            <p:ph idx="1"/>
          </p:nvPr>
        </p:nvSpPr>
        <p:spPr/>
        <p:txBody>
          <a:bodyPr/>
          <a:lstStyle/>
          <a:p>
            <a:r>
              <a:rPr lang="en-US" baseline="0" dirty="0" smtClean="0"/>
              <a:t>The benefits of this are less load on the links and routers in terms of</a:t>
            </a:r>
          </a:p>
          <a:p>
            <a:pPr lvl="1"/>
            <a:r>
              <a:rPr lang="en-US" dirty="0" smtClean="0"/>
              <a:t>Less overhead on the links as fewer Link State</a:t>
            </a:r>
            <a:r>
              <a:rPr lang="en-US" baseline="0" dirty="0" smtClean="0"/>
              <a:t> Update packets are needed</a:t>
            </a:r>
          </a:p>
          <a:p>
            <a:pPr lvl="1"/>
            <a:r>
              <a:rPr lang="en-US" baseline="0" dirty="0" smtClean="0"/>
              <a:t>Less memory is required in the routers as there are fewer routes to store</a:t>
            </a:r>
          </a:p>
          <a:p>
            <a:pPr lvl="1"/>
            <a:r>
              <a:rPr lang="en-US" baseline="0" dirty="0" smtClean="0"/>
              <a:t>Less load on the router’s CPU as there are fewer routes to </a:t>
            </a:r>
            <a:r>
              <a:rPr lang="en-US" baseline="0" dirty="0" err="1" smtClean="0"/>
              <a:t>recompute</a:t>
            </a:r>
            <a:endParaRPr lang="en-US" dirty="0"/>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a:t>
            </a:fld>
            <a:endParaRPr lang="en-US" dirty="0"/>
          </a:p>
        </p:txBody>
      </p:sp>
    </p:spTree>
    <p:extLst>
      <p:ext uri="{BB962C8B-B14F-4D97-AF65-F5344CB8AC3E}">
        <p14:creationId xmlns:p14="http://schemas.microsoft.com/office/powerpoint/2010/main" val="1906759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OSPF in</a:t>
            </a:r>
            <a:r>
              <a:rPr lang="en-US" baseline="0" dirty="0" smtClean="0"/>
              <a:t> Multiple Areas</a:t>
            </a:r>
            <a:endParaRPr lang="en-US" dirty="0"/>
          </a:p>
        </p:txBody>
      </p:sp>
      <p:sp>
        <p:nvSpPr>
          <p:cNvPr id="3" name="Content Placeholder 2"/>
          <p:cNvSpPr>
            <a:spLocks noGrp="1"/>
          </p:cNvSpPr>
          <p:nvPr>
            <p:ph idx="1"/>
          </p:nvPr>
        </p:nvSpPr>
        <p:spPr/>
        <p:txBody>
          <a:bodyPr/>
          <a:lstStyle/>
          <a:p>
            <a:r>
              <a:rPr lang="en-US" dirty="0" smtClean="0"/>
              <a:t>Here is an example of this type of layout as seen in a 2010 white paper on this from Global Knowledge</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5</a:t>
            </a:fld>
            <a:endParaRPr lang="en-US" dirty="0"/>
          </a:p>
        </p:txBody>
      </p:sp>
    </p:spTree>
    <p:extLst>
      <p:ext uri="{BB962C8B-B14F-4D97-AF65-F5344CB8AC3E}">
        <p14:creationId xmlns:p14="http://schemas.microsoft.com/office/powerpoint/2010/main" val="1722712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OSPF in Multiple Areas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6</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718" t="38889" r="25000" b="5556"/>
          <a:stretch/>
        </p:blipFill>
        <p:spPr bwMode="auto">
          <a:xfrm>
            <a:off x="1066800" y="1600200"/>
            <a:ext cx="7004984" cy="453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994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Router</a:t>
            </a:r>
            <a:endParaRPr lang="en-US" dirty="0"/>
          </a:p>
        </p:txBody>
      </p:sp>
      <p:sp>
        <p:nvSpPr>
          <p:cNvPr id="3" name="Content Placeholder 2"/>
          <p:cNvSpPr>
            <a:spLocks noGrp="1"/>
          </p:cNvSpPr>
          <p:nvPr>
            <p:ph idx="1"/>
          </p:nvPr>
        </p:nvSpPr>
        <p:spPr/>
        <p:txBody>
          <a:bodyPr/>
          <a:lstStyle/>
          <a:p>
            <a:r>
              <a:rPr lang="en-US" dirty="0" smtClean="0"/>
              <a:t>A router that lives</a:t>
            </a:r>
            <a:r>
              <a:rPr lang="en-US" baseline="0" dirty="0" smtClean="0"/>
              <a:t> wholly inside an area is called an internal router</a:t>
            </a:r>
          </a:p>
          <a:p>
            <a:r>
              <a:rPr lang="en-US" baseline="0" dirty="0" smtClean="0"/>
              <a:t>In this example R1 is an internal router in Area 1</a:t>
            </a:r>
          </a:p>
          <a:p>
            <a:r>
              <a:rPr lang="en-US" baseline="0" dirty="0" smtClean="0"/>
              <a:t>They know the topology for their area</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7</a:t>
            </a:fld>
            <a:endParaRPr lang="en-US" dirty="0"/>
          </a:p>
        </p:txBody>
      </p:sp>
    </p:spTree>
    <p:extLst>
      <p:ext uri="{BB962C8B-B14F-4D97-AF65-F5344CB8AC3E}">
        <p14:creationId xmlns:p14="http://schemas.microsoft.com/office/powerpoint/2010/main" val="39744508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Border Router</a:t>
            </a:r>
            <a:endParaRPr lang="en-US" dirty="0"/>
          </a:p>
        </p:txBody>
      </p:sp>
      <p:sp>
        <p:nvSpPr>
          <p:cNvPr id="3" name="Content Placeholder 2"/>
          <p:cNvSpPr>
            <a:spLocks noGrp="1"/>
          </p:cNvSpPr>
          <p:nvPr>
            <p:ph idx="1"/>
          </p:nvPr>
        </p:nvSpPr>
        <p:spPr/>
        <p:txBody>
          <a:bodyPr/>
          <a:lstStyle/>
          <a:p>
            <a:r>
              <a:rPr lang="en-US" dirty="0" smtClean="0"/>
              <a:t>A router that lives in two areas is called a Area Border Router</a:t>
            </a:r>
          </a:p>
          <a:p>
            <a:r>
              <a:rPr lang="en-US" dirty="0" smtClean="0"/>
              <a:t>It holds information for both areas to which it is attached</a:t>
            </a:r>
          </a:p>
          <a:p>
            <a:r>
              <a:rPr lang="en-US" dirty="0" smtClean="0"/>
              <a:t>For example R2 is a ABR that has knowledge of Area 0 and Area 1</a:t>
            </a:r>
          </a:p>
          <a:p>
            <a:r>
              <a:rPr lang="en-US" dirty="0" smtClean="0"/>
              <a:t>The ABR knows the best path from itself to all prefixes in both of these areas</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8</a:t>
            </a:fld>
            <a:endParaRPr lang="en-US" dirty="0"/>
          </a:p>
        </p:txBody>
      </p:sp>
    </p:spTree>
    <p:extLst>
      <p:ext uri="{BB962C8B-B14F-4D97-AF65-F5344CB8AC3E}">
        <p14:creationId xmlns:p14="http://schemas.microsoft.com/office/powerpoint/2010/main" val="1592396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Border</a:t>
            </a:r>
            <a:r>
              <a:rPr lang="en-US" baseline="0" dirty="0" smtClean="0"/>
              <a:t> Router</a:t>
            </a:r>
            <a:endParaRPr lang="en-US" dirty="0"/>
          </a:p>
        </p:txBody>
      </p:sp>
      <p:sp>
        <p:nvSpPr>
          <p:cNvPr id="3" name="Content Placeholder 2"/>
          <p:cNvSpPr>
            <a:spLocks noGrp="1"/>
          </p:cNvSpPr>
          <p:nvPr>
            <p:ph idx="1"/>
          </p:nvPr>
        </p:nvSpPr>
        <p:spPr/>
        <p:txBody>
          <a:bodyPr/>
          <a:lstStyle/>
          <a:p>
            <a:r>
              <a:rPr lang="en-US" dirty="0" smtClean="0"/>
              <a:t>Each ABR also advertises the</a:t>
            </a:r>
            <a:r>
              <a:rPr lang="en-US" baseline="0" dirty="0" smtClean="0"/>
              <a:t> routes that live in both areas to the other area</a:t>
            </a:r>
          </a:p>
          <a:p>
            <a:r>
              <a:rPr lang="en-US" baseline="0" dirty="0" smtClean="0"/>
              <a:t>This is not all of the routes, just the prefixes</a:t>
            </a:r>
          </a:p>
        </p:txBody>
      </p:sp>
      <p:sp>
        <p:nvSpPr>
          <p:cNvPr id="4" name="Footer Placeholder 3"/>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9</a:t>
            </a:fld>
            <a:endParaRPr lang="en-US" dirty="0"/>
          </a:p>
        </p:txBody>
      </p:sp>
    </p:spTree>
    <p:extLst>
      <p:ext uri="{BB962C8B-B14F-4D97-AF65-F5344CB8AC3E}">
        <p14:creationId xmlns:p14="http://schemas.microsoft.com/office/powerpoint/2010/main" val="2749152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10588</TotalTime>
  <Words>1310</Words>
  <Application>Microsoft Office PowerPoint</Application>
  <PresentationFormat>On-screen Show (4:3)</PresentationFormat>
  <Paragraphs>142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CiscoAcademy</vt:lpstr>
      <vt:lpstr>OSPF in Multiple Areas</vt:lpstr>
      <vt:lpstr>Objectives</vt:lpstr>
      <vt:lpstr>OSPF in Multiple Areas</vt:lpstr>
      <vt:lpstr>OSPF in Multiple Areas</vt:lpstr>
      <vt:lpstr>OSPF in Multiple Areas</vt:lpstr>
      <vt:lpstr>OSPF in Multiple Areas</vt:lpstr>
      <vt:lpstr>Internal Router</vt:lpstr>
      <vt:lpstr>Area Border Router</vt:lpstr>
      <vt:lpstr>Area Border Router</vt:lpstr>
      <vt:lpstr>Flooding Routes</vt:lpstr>
      <vt:lpstr>Flooding Routes</vt:lpstr>
      <vt:lpstr>An Example</vt:lpstr>
      <vt:lpstr>OSPF in Multiple Areas</vt:lpstr>
      <vt:lpstr>Addressing</vt:lpstr>
      <vt:lpstr>Addressing</vt:lpstr>
      <vt:lpstr>Configuration</vt:lpstr>
      <vt:lpstr>Configuration</vt:lpstr>
      <vt:lpstr>Configuration</vt:lpstr>
      <vt:lpstr>Configuration</vt:lpstr>
      <vt:lpstr>Configuration</vt:lpstr>
      <vt:lpstr>Configuration</vt:lpstr>
      <vt:lpstr>Configuration</vt:lpstr>
      <vt:lpstr>Configuration</vt:lpstr>
      <vt:lpstr>Configuration</vt:lpstr>
      <vt:lpstr>Configuration</vt:lpstr>
      <vt:lpstr>Configuration</vt:lpstr>
      <vt:lpstr>Configuration</vt:lpstr>
      <vt:lpstr>Configuration</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OSPF in Multiple Areas</dc:title>
  <dc:creator>Kenneth M. Chipps Ph.D.</dc:creator>
  <cp:lastModifiedBy>Kenneth M. Chipps Ph.D.</cp:lastModifiedBy>
  <cp:revision>272</cp:revision>
  <cp:lastPrinted>2012-01-24T19:07:52Z</cp:lastPrinted>
  <dcterms:created xsi:type="dcterms:W3CDTF">2003-05-01T16:03:04Z</dcterms:created>
  <dcterms:modified xsi:type="dcterms:W3CDTF">2015-08-17T17:09:22Z</dcterms:modified>
</cp:coreProperties>
</file>