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sldIdLst>
    <p:sldId id="516" r:id="rId2"/>
    <p:sldId id="496" r:id="rId3"/>
    <p:sldId id="497" r:id="rId4"/>
    <p:sldId id="512" r:id="rId5"/>
    <p:sldId id="513" r:id="rId6"/>
    <p:sldId id="514" r:id="rId7"/>
    <p:sldId id="498" r:id="rId8"/>
    <p:sldId id="515" r:id="rId9"/>
    <p:sldId id="507" r:id="rId10"/>
    <p:sldId id="508" r:id="rId11"/>
    <p:sldId id="509" r:id="rId12"/>
    <p:sldId id="503" r:id="rId13"/>
    <p:sldId id="499" r:id="rId14"/>
    <p:sldId id="505" r:id="rId15"/>
    <p:sldId id="510" r:id="rId16"/>
    <p:sldId id="511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8" d="100"/>
          <a:sy n="58" d="100"/>
        </p:scale>
        <p:origin x="-768" y="-84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8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017C9F8-6F60-4546-A11C-6BF616766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90D99-A8E9-451F-BB7E-604471D52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8C0B-0F9C-4E67-B182-29CC711EEE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5EFB-A2DB-4C9D-9E61-8A715E58E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C60FE-66B0-40EE-A525-1DB84F59D6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CFFBA-E63A-4554-AFA0-79D65B1920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AE3D8-E2DB-452F-B617-668688925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D6013-2053-46BF-B5AF-A2CFBC96F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E2BD-FCC1-465F-B935-242FD8534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65395-398D-4EBD-B935-18DA01AD7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F59E5-2BB9-4FC2-8A9C-C1D624CDB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7DE3-4388-4086-8021-81C8419E25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E53D2-E510-43FC-AA7A-8006655CB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90586-734D-49C3-BCB8-6C58DF1A0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E448D4-E664-4CAB-A123-F9ADC9E9A8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IS-IS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2012.02.16</a:t>
            </a:r>
            <a:endParaRPr lang="en-US" sz="2400" dirty="0" smtClean="0"/>
          </a:p>
          <a:p>
            <a:r>
              <a:rPr lang="en-US" sz="2400" dirty="0" smtClean="0"/>
              <a:t>1.1.0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3B9E-2404-4367-A734-1461D95241C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114800" cy="476250"/>
          </a:xfrm>
        </p:spPr>
        <p:txBody>
          <a:bodyPr/>
          <a:lstStyle/>
          <a:p>
            <a:r>
              <a:rPr lang="en-US" dirty="0" smtClean="0"/>
              <a:t>Copyright 2012 Kenneth M. </a:t>
            </a:r>
            <a:r>
              <a:rPr lang="en-US" dirty="0" err="1" smtClean="0"/>
              <a:t>Chipps</a:t>
            </a:r>
            <a:r>
              <a:rPr lang="en-US" dirty="0" smtClean="0"/>
              <a:t> Ph.D. www.chipps.com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7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IS-IS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When a packet needs to go to another area, a Level 1 router</a:t>
            </a:r>
            <a:r>
              <a:rPr lang="en-US" baseline="0" dirty="0" smtClean="0"/>
              <a:t> </a:t>
            </a:r>
            <a:r>
              <a:rPr lang="en-US" dirty="0" smtClean="0"/>
              <a:t>sends the packet to the nearest Level 2 router in its own area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The packet travels via Level 2 routing to the destination area, then by</a:t>
            </a:r>
            <a:r>
              <a:rPr lang="en-US" baseline="0" dirty="0" smtClean="0"/>
              <a:t> </a:t>
            </a:r>
            <a:r>
              <a:rPr lang="en-US" dirty="0" smtClean="0"/>
              <a:t>Level 1 routing to the destination</a:t>
            </a:r>
          </a:p>
          <a:p>
            <a:pPr lvl="0"/>
            <a:r>
              <a:rPr lang="en-US" dirty="0" smtClean="0">
                <a:effectLst/>
              </a:rPr>
              <a:t>Level 2 routers are inter area routers</a:t>
            </a:r>
          </a:p>
          <a:p>
            <a:pPr lvl="0"/>
            <a:r>
              <a:rPr lang="en-US" dirty="0" smtClean="0">
                <a:effectLst/>
              </a:rPr>
              <a:t>They can only form relationships with other Level 2 routers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6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IS-IS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effectLst/>
              </a:rPr>
              <a:t>Routing information is exchanged between Level 1 routers and other Level 1 routers</a:t>
            </a:r>
          </a:p>
          <a:p>
            <a:pPr lvl="0"/>
            <a:r>
              <a:rPr lang="en-US" dirty="0" smtClean="0">
                <a:effectLst/>
              </a:rPr>
              <a:t>Level 2 routers only exchange information with other Level 2 routers</a:t>
            </a:r>
          </a:p>
          <a:p>
            <a:pPr lvl="0"/>
            <a:r>
              <a:rPr lang="en-US" dirty="0" smtClean="0">
                <a:effectLst/>
              </a:rPr>
              <a:t>Level 1-2 routers exchange information with both levels</a:t>
            </a:r>
          </a:p>
          <a:p>
            <a:pPr lvl="0"/>
            <a:r>
              <a:rPr lang="en-US" dirty="0" smtClean="0">
                <a:effectLst/>
              </a:rPr>
              <a:t>They are used to connect the inter area routers with the intra area routers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00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IS-IS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effectLst/>
              </a:rPr>
              <a:t>In OSPF</a:t>
            </a:r>
            <a:r>
              <a:rPr lang="en-US" baseline="0" dirty="0" smtClean="0">
                <a:effectLst/>
              </a:rPr>
              <a:t> a border router i</a:t>
            </a:r>
            <a:r>
              <a:rPr lang="en-US" dirty="0" smtClean="0">
                <a:effectLst/>
              </a:rPr>
              <a:t>s in two or more areas at once</a:t>
            </a:r>
          </a:p>
          <a:p>
            <a:pPr lvl="0"/>
            <a:r>
              <a:rPr lang="en-US" dirty="0" smtClean="0">
                <a:effectLst/>
              </a:rPr>
              <a:t>In IS-IS area borders are in between routers, designated as Level 2 or Level 1-2</a:t>
            </a:r>
          </a:p>
          <a:p>
            <a:pPr lvl="0"/>
            <a:r>
              <a:rPr lang="en-US" dirty="0" smtClean="0">
                <a:effectLst/>
              </a:rPr>
              <a:t>Thus</a:t>
            </a:r>
            <a:r>
              <a:rPr lang="en-US" baseline="0" dirty="0" smtClean="0">
                <a:effectLst/>
              </a:rPr>
              <a:t> </a:t>
            </a:r>
            <a:r>
              <a:rPr lang="en-US" dirty="0" smtClean="0">
                <a:effectLst/>
              </a:rPr>
              <a:t>an IS-IS router is only part of a single area</a:t>
            </a:r>
          </a:p>
          <a:p>
            <a:pPr lvl="0"/>
            <a:r>
              <a:rPr lang="en-US" dirty="0" smtClean="0">
                <a:effectLst/>
              </a:rPr>
              <a:t>Unlike OSPF IS-IS also does not require an Area 0 to be a backbone area through which all inter-area traffic passes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29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IS-IS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popularity of IS-IS among ISPs is due</a:t>
            </a:r>
            <a:r>
              <a:rPr lang="en-US" baseline="0" dirty="0" smtClean="0"/>
              <a:t> both its ability to scale into larger networks and it being less talkative</a:t>
            </a:r>
          </a:p>
          <a:p>
            <a:r>
              <a:rPr lang="en-US" baseline="0" dirty="0" smtClean="0"/>
              <a:t>Thus the links see less overhead on them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55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 smtClean="0"/>
              <a:t>Configuration of IS-IS</a:t>
            </a: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interface ethernet0</a:t>
            </a:r>
          </a:p>
          <a:p>
            <a:r>
              <a:rPr lang="en-US" i="0" dirty="0" smtClean="0"/>
              <a:t>ip address 172.16.12.2 255.255.255.0</a:t>
            </a:r>
          </a:p>
          <a:p>
            <a:r>
              <a:rPr lang="en-US" i="0" dirty="0" smtClean="0"/>
              <a:t>no shutdown</a:t>
            </a:r>
          </a:p>
          <a:p>
            <a:r>
              <a:rPr lang="en-US" i="0" dirty="0" smtClean="0"/>
              <a:t>ip router isis</a:t>
            </a:r>
          </a:p>
          <a:p>
            <a:pPr lvl="1"/>
            <a:r>
              <a:rPr lang="en-US" i="0" dirty="0" smtClean="0"/>
              <a:t>To</a:t>
            </a:r>
            <a:r>
              <a:rPr lang="en-US" i="0" baseline="0" dirty="0" smtClean="0"/>
              <a:t> turn on the interface</a:t>
            </a:r>
          </a:p>
          <a:p>
            <a:pPr lvl="1"/>
            <a:r>
              <a:rPr lang="en-US" i="0" baseline="0" dirty="0" smtClean="0"/>
              <a:t>Then enable</a:t>
            </a:r>
            <a:r>
              <a:rPr lang="en-US" i="0" dirty="0" smtClean="0"/>
              <a:t> IS-IS for IP on the interface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0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of IS-IS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interface Serial0</a:t>
            </a:r>
          </a:p>
          <a:p>
            <a:r>
              <a:rPr lang="en-US" i="0" dirty="0" smtClean="0"/>
              <a:t>ip address 172.16.23.1 255.255.255.252</a:t>
            </a:r>
          </a:p>
          <a:p>
            <a:r>
              <a:rPr lang="en-US" i="0" dirty="0" smtClean="0"/>
              <a:t>no shutdown</a:t>
            </a:r>
          </a:p>
          <a:p>
            <a:r>
              <a:rPr lang="en-US" i="0" dirty="0" smtClean="0"/>
              <a:t>ip router isis</a:t>
            </a:r>
          </a:p>
          <a:p>
            <a:pPr lvl="1" rtl="0" eaLnBrk="0" fontAlgn="base" hangingPunct="0"/>
            <a:r>
              <a:rPr lang="en-US" sz="2800" i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en-US" sz="2800" i="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turn on the interface</a:t>
            </a:r>
            <a:endParaRPr lang="en-US" sz="2800" dirty="0" smtClean="0">
              <a:effectLst/>
            </a:endParaRPr>
          </a:p>
          <a:p>
            <a:pPr lvl="1" rtl="0" eaLnBrk="0" fontAlgn="base" hangingPunct="0"/>
            <a:r>
              <a:rPr lang="en-US" sz="2800" i="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enable</a:t>
            </a:r>
            <a:r>
              <a:rPr lang="en-US" sz="2800" i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IS-IS for IP on the interface</a:t>
            </a:r>
            <a:endParaRPr lang="en-US" i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10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of IS-IS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 smtClean="0"/>
              <a:t>router isis</a:t>
            </a:r>
          </a:p>
          <a:p>
            <a:r>
              <a:rPr lang="en-US" i="0" dirty="0" smtClean="0"/>
              <a:t>net 49.0001.1720.1600.2002.00</a:t>
            </a:r>
          </a:p>
          <a:p>
            <a:pPr lvl="1"/>
            <a:r>
              <a:rPr lang="en-US" i="0" dirty="0" smtClean="0"/>
              <a:t>To enable IS-IS on the router</a:t>
            </a:r>
          </a:p>
          <a:p>
            <a:pPr lvl="1"/>
            <a:r>
              <a:rPr lang="en-US" i="0" dirty="0" smtClean="0"/>
              <a:t>Then assign an area and system ID to the router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A84006-795F-4738-B316-45CEFAA58DDD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Objectives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about IS-IS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is IS-IS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IS-IS Intermediate System to Intermediate</a:t>
            </a:r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System pronounced as I-S  I-S is a link state interior domain routing protocol</a:t>
            </a:r>
          </a:p>
          <a:p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used mostly by ISPs as it scales better than OSPF in very large networks</a:t>
            </a:r>
          </a:p>
          <a:p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has seen increasing use in non-ISP networks with the deployment of IPV6 since it had stable support for IPV6 before OSPFv3 was ready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9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IS-IS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 in February 2012 it was reported on the NANOG list that the following used it as their IGP</a:t>
            </a:r>
          </a:p>
          <a:p>
            <a:pPr lvl="1"/>
            <a:r>
              <a:rPr lang="en-US" sz="28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Pennsylvania</a:t>
            </a:r>
          </a:p>
          <a:p>
            <a:pPr lvl="1"/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Nokia</a:t>
            </a:r>
          </a:p>
          <a:p>
            <a:pPr lvl="1"/>
            <a:r>
              <a:rPr lang="en-US" sz="3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Zynga</a:t>
            </a:r>
            <a:endParaRPr lang="en-US" sz="3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32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IS-IS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addition to using IS-IS for IPV6 deployment a message on the NANOG list gave these reasons as well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</a:rPr>
              <a:t>I would say a place like a college or industrial campus that might do some MPLS on the campus or across the organization would be a good candidate to find ISIS </a:t>
            </a:r>
            <a:r>
              <a:rPr lang="en-US" sz="2800" smtClean="0">
                <a:solidFill>
                  <a:schemeClr val="tx1"/>
                </a:solidFill>
                <a:effectLst/>
                <a:latin typeface="+mn-lt"/>
              </a:rPr>
              <a:t>being used</a:t>
            </a:r>
            <a:endParaRPr lang="en-US" sz="2800" dirty="0" smtClean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25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IS-IS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</a:rPr>
              <a:t>For example a virtual LAN that interconnect several offices of a given department that are in different physical locations and uses MPLS to do that would likely use ISIS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lang="en-US" sz="2800" dirty="0" smtClean="0">
                <a:solidFill>
                  <a:schemeClr val="tx1"/>
                </a:solidFill>
                <a:effectLst/>
                <a:latin typeface="+mn-lt"/>
              </a:rPr>
              <a:t>So the "engineering department" of the entire organization might appear to be on one virtual net even though the various offices are in different buildings/cities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3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IS-IS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IS-IS was developed in the 1990s</a:t>
            </a:r>
          </a:p>
          <a:p>
            <a:r>
              <a:rPr lang="en-US" dirty="0" smtClean="0">
                <a:effectLst/>
              </a:rPr>
              <a:t>IS-IS uses the </a:t>
            </a:r>
            <a:r>
              <a:rPr lang="en-US" dirty="0" err="1" smtClean="0">
                <a:effectLst/>
              </a:rPr>
              <a:t>Dijkstra's</a:t>
            </a:r>
            <a:r>
              <a:rPr lang="en-US" dirty="0" smtClean="0">
                <a:effectLst/>
              </a:rPr>
              <a:t> algorithm just as does OSPF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24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IS-IS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mtClean="0">
                <a:effectLst/>
              </a:rPr>
              <a:t>IS-IS uses the area concept seen in OSPF, but in a slightly</a:t>
            </a:r>
            <a:r>
              <a:rPr lang="en-US" baseline="0" smtClean="0">
                <a:effectLst/>
              </a:rPr>
              <a:t> different way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mtClean="0">
                <a:effectLst/>
              </a:rPr>
              <a:t>When the network is subdivided into areas using IS-IS the</a:t>
            </a:r>
            <a:r>
              <a:rPr lang="en-US" baseline="0" smtClean="0">
                <a:effectLst/>
              </a:rPr>
              <a:t> areas are called levels using a</a:t>
            </a:r>
            <a:r>
              <a:rPr lang="en-US" smtClean="0"/>
              <a:t> two-level hierarchy instead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mtClean="0"/>
              <a:t>A router only exists in one</a:t>
            </a:r>
            <a:r>
              <a:rPr lang="en-US" baseline="0" smtClean="0"/>
              <a:t> area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268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IS-IS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baseline="0" dirty="0" smtClean="0">
                <a:effectLst/>
              </a:rPr>
              <a:t>The </a:t>
            </a:r>
            <a:r>
              <a:rPr lang="en-US" dirty="0" smtClean="0">
                <a:effectLst/>
              </a:rPr>
              <a:t>routers are then classified as</a:t>
            </a: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Level 1 to route </a:t>
            </a:r>
            <a:r>
              <a:rPr lang="en-US" baseline="0" dirty="0" smtClean="0">
                <a:effectLst/>
              </a:rPr>
              <a:t>entirely within an area</a:t>
            </a:r>
            <a:endParaRPr lang="en-US" dirty="0" smtClean="0">
              <a:effectLst/>
            </a:endParaRP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Level 2 to route </a:t>
            </a:r>
            <a:r>
              <a:rPr lang="en-US" baseline="0" dirty="0" smtClean="0">
                <a:effectLst/>
              </a:rPr>
              <a:t>between areas</a:t>
            </a:r>
            <a:endParaRPr lang="en-US" dirty="0" smtClean="0">
              <a:effectLst/>
            </a:endParaRP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Level 1-2 to do both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10756</TotalTime>
  <Words>751</Words>
  <Application>Microsoft Office PowerPoint</Application>
  <PresentationFormat>On-screen Show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CiscoAcademy</vt:lpstr>
      <vt:lpstr>IS-IS</vt:lpstr>
      <vt:lpstr>Objectives</vt:lpstr>
      <vt:lpstr>What is IS-IS</vt:lpstr>
      <vt:lpstr>What is IS-IS</vt:lpstr>
      <vt:lpstr>What is IS-IS</vt:lpstr>
      <vt:lpstr>What is IS-IS</vt:lpstr>
      <vt:lpstr>What is IS-IS</vt:lpstr>
      <vt:lpstr>What is IS-IS</vt:lpstr>
      <vt:lpstr>What is IS-IS</vt:lpstr>
      <vt:lpstr>What is IS-IS</vt:lpstr>
      <vt:lpstr>What is IS-IS</vt:lpstr>
      <vt:lpstr>What is IS-IS</vt:lpstr>
      <vt:lpstr>What is IS-IS</vt:lpstr>
      <vt:lpstr>Configuration of IS-IS</vt:lpstr>
      <vt:lpstr>Configuration of IS-IS</vt:lpstr>
      <vt:lpstr>Configuration of IS-IS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IS-IS</dc:title>
  <dc:creator>Kenneth M. Chipps Ph.D.</dc:creator>
  <cp:lastModifiedBy>Kenneth M. Chipps Ph.D.</cp:lastModifiedBy>
  <cp:revision>292</cp:revision>
  <cp:lastPrinted>2012-01-24T19:07:52Z</cp:lastPrinted>
  <dcterms:created xsi:type="dcterms:W3CDTF">2003-05-01T16:03:04Z</dcterms:created>
  <dcterms:modified xsi:type="dcterms:W3CDTF">2015-08-17T17:08:18Z</dcterms:modified>
</cp:coreProperties>
</file>