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7"/>
  </p:notesMasterIdLst>
  <p:sldIdLst>
    <p:sldId id="607" r:id="rId2"/>
    <p:sldId id="496" r:id="rId3"/>
    <p:sldId id="497" r:id="rId4"/>
    <p:sldId id="498" r:id="rId5"/>
    <p:sldId id="604" r:id="rId6"/>
    <p:sldId id="500" r:id="rId7"/>
    <p:sldId id="606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1" r:id="rId18"/>
    <p:sldId id="512" r:id="rId19"/>
    <p:sldId id="605" r:id="rId20"/>
    <p:sldId id="513" r:id="rId21"/>
    <p:sldId id="514" r:id="rId22"/>
    <p:sldId id="515" r:id="rId23"/>
    <p:sldId id="516" r:id="rId24"/>
    <p:sldId id="517" r:id="rId25"/>
    <p:sldId id="551" r:id="rId26"/>
    <p:sldId id="549" r:id="rId27"/>
    <p:sldId id="550" r:id="rId28"/>
    <p:sldId id="524" r:id="rId29"/>
    <p:sldId id="525" r:id="rId30"/>
    <p:sldId id="535" r:id="rId31"/>
    <p:sldId id="536" r:id="rId32"/>
    <p:sldId id="537" r:id="rId33"/>
    <p:sldId id="538" r:id="rId34"/>
    <p:sldId id="539" r:id="rId35"/>
    <p:sldId id="540" r:id="rId36"/>
    <p:sldId id="558" r:id="rId37"/>
    <p:sldId id="559" r:id="rId38"/>
    <p:sldId id="560" r:id="rId39"/>
    <p:sldId id="561" r:id="rId40"/>
    <p:sldId id="563" r:id="rId41"/>
    <p:sldId id="564" r:id="rId42"/>
    <p:sldId id="565" r:id="rId43"/>
    <p:sldId id="562" r:id="rId44"/>
    <p:sldId id="566" r:id="rId45"/>
    <p:sldId id="567" r:id="rId46"/>
    <p:sldId id="568" r:id="rId47"/>
    <p:sldId id="573" r:id="rId48"/>
    <p:sldId id="569" r:id="rId49"/>
    <p:sldId id="570" r:id="rId50"/>
    <p:sldId id="571" r:id="rId51"/>
    <p:sldId id="542" r:id="rId52"/>
    <p:sldId id="556" r:id="rId53"/>
    <p:sldId id="557" r:id="rId54"/>
    <p:sldId id="553" r:id="rId55"/>
    <p:sldId id="554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54" autoAdjust="0"/>
  </p:normalViewPr>
  <p:slideViewPr>
    <p:cSldViewPr>
      <p:cViewPr varScale="1">
        <p:scale>
          <a:sx n="58" d="100"/>
          <a:sy n="58" d="100"/>
        </p:scale>
        <p:origin x="-768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017C9F8-6F60-4546-A11C-6BF616766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1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 dirty="0"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0D99-A8E9-451F-BB7E-604471D52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8C0B-0F9C-4E67-B182-29CC711EE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5EFB-A2DB-4C9D-9E61-8A715E58E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60FE-66B0-40EE-A525-1DB84F59D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FFBA-E63A-4554-AFA0-79D65B192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E3D8-E2DB-452F-B617-668688925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6013-2053-46BF-B5AF-A2CFBC96F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E2BD-FCC1-465F-B935-242FD8534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5395-398D-4EBD-B935-18DA01AD7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59E5-2BB9-4FC2-8A9C-C1D624CDB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7DE3-4388-4086-8021-81C8419E25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53D2-E510-43FC-AA7A-8006655CB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0586-734D-49C3-BCB8-6C58DF1A0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E448D4-E664-4CAB-A123-F9ADC9E9A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EIGRP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2014.06.13</a:t>
            </a:r>
            <a:endParaRPr lang="en-US" sz="2400" dirty="0" smtClean="0"/>
          </a:p>
          <a:p>
            <a:r>
              <a:rPr lang="en-US" sz="2400" dirty="0" smtClean="0"/>
              <a:t>1.4.0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3B9E-2404-4367-A734-1461D95241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1148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smtClean="0"/>
              <a:t>2008-2014 </a:t>
            </a:r>
            <a:r>
              <a:rPr lang="en-US" dirty="0" smtClean="0"/>
              <a:t>Kenneth M. </a:t>
            </a:r>
            <a:r>
              <a:rPr lang="en-US" dirty="0" err="1" smtClean="0"/>
              <a:t>Chipps</a:t>
            </a:r>
            <a:r>
              <a:rPr lang="en-US" dirty="0" smtClean="0"/>
              <a:t> Ph.D. www.chipps.com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29B00A-AA47-4063-A427-6F0C1F78399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Neighbor Table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most important table</a:t>
            </a:r>
          </a:p>
          <a:p>
            <a:pPr eaLnBrk="1" hangingPunct="1"/>
            <a:r>
              <a:rPr lang="en-US" dirty="0" smtClean="0"/>
              <a:t>It lists adjacent routers</a:t>
            </a:r>
          </a:p>
          <a:p>
            <a:pPr eaLnBrk="1" hangingPunct="1"/>
            <a:r>
              <a:rPr lang="en-US" dirty="0" smtClean="0"/>
              <a:t>There is one table per routed protocol in use</a:t>
            </a:r>
          </a:p>
          <a:p>
            <a:pPr eaLnBrk="1" hangingPunct="1"/>
            <a:r>
              <a:rPr lang="en-US" dirty="0" smtClean="0"/>
              <a:t>When a hello packet is not received within the hold time the topology change is recomputed due to the change in the neighbor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70913-94EB-4C39-B68C-00AFB4C815F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Neighbor Table Elements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Neighbor Address</a:t>
            </a:r>
          </a:p>
          <a:p>
            <a:pPr lvl="1" eaLnBrk="1" hangingPunct="1"/>
            <a:r>
              <a:rPr lang="en-US" sz="2400" dirty="0" smtClean="0"/>
              <a:t>The network layer address of the neighbor router</a:t>
            </a:r>
          </a:p>
          <a:p>
            <a:pPr eaLnBrk="1" hangingPunct="1"/>
            <a:r>
              <a:rPr lang="en-US" sz="2800" dirty="0" smtClean="0"/>
              <a:t>Smooth Round Trip Timer</a:t>
            </a:r>
          </a:p>
          <a:p>
            <a:pPr lvl="1" eaLnBrk="1" hangingPunct="1"/>
            <a:r>
              <a:rPr lang="en-US" sz="2400" dirty="0" smtClean="0"/>
              <a:t>The average time it takes to send and receive packets from a neighbor</a:t>
            </a:r>
          </a:p>
          <a:p>
            <a:pPr eaLnBrk="1" hangingPunct="1"/>
            <a:r>
              <a:rPr lang="en-US" sz="2800" dirty="0" smtClean="0"/>
              <a:t>Queue Count</a:t>
            </a:r>
          </a:p>
          <a:p>
            <a:pPr lvl="1" eaLnBrk="1" hangingPunct="1"/>
            <a:r>
              <a:rPr lang="en-US" sz="2400" dirty="0" smtClean="0"/>
              <a:t>The number of packets waiting to be sent</a:t>
            </a:r>
          </a:p>
          <a:p>
            <a:pPr eaLnBrk="1" hangingPunct="1"/>
            <a:r>
              <a:rPr lang="en-US" sz="2800" dirty="0" smtClean="0"/>
              <a:t>Sequence Number</a:t>
            </a:r>
          </a:p>
          <a:p>
            <a:pPr lvl="1" eaLnBrk="1" hangingPunct="1"/>
            <a:r>
              <a:rPr lang="en-US" sz="2400" dirty="0" smtClean="0"/>
              <a:t>The last packet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694380-F567-448F-9303-6EE8FC33B09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Topology Table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is a table made up of all of the EIGRP routing tables</a:t>
            </a:r>
            <a:r>
              <a:rPr lang="en-US" baseline="0" dirty="0" smtClean="0"/>
              <a:t> of the routers that are talking to each other</a:t>
            </a:r>
          </a:p>
          <a:p>
            <a:pPr eaLnBrk="1" hangingPunct="1"/>
            <a:r>
              <a:rPr lang="en-US" baseline="0" dirty="0" smtClean="0"/>
              <a:t>It is more properly called a list of all the networks known table</a:t>
            </a:r>
            <a:endParaRPr lang="en-US" dirty="0" smtClean="0"/>
          </a:p>
          <a:p>
            <a:pPr eaLnBrk="1" hangingPunct="1"/>
            <a:r>
              <a:rPr lang="en-US" dirty="0" smtClean="0"/>
              <a:t>EIGRP takes this and the information in the neighbor table to compute the lowest cost path to each destination, which it places in the routing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C14D2-819A-46A1-B6FC-77AB66D5D63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Topology Table Elements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Feasible Distance</a:t>
            </a:r>
          </a:p>
          <a:p>
            <a:pPr lvl="1" eaLnBrk="1" hangingPunct="1"/>
            <a:r>
              <a:rPr lang="en-US" dirty="0" smtClean="0"/>
              <a:t>FD is xxxxxxxx</a:t>
            </a:r>
          </a:p>
          <a:p>
            <a:pPr lvl="1" eaLnBrk="1" hangingPunct="1"/>
            <a:r>
              <a:rPr lang="en-US" dirty="0" smtClean="0"/>
              <a:t>The lowest calculated metric to each destination</a:t>
            </a:r>
          </a:p>
          <a:p>
            <a:pPr eaLnBrk="1" hangingPunct="1"/>
            <a:r>
              <a:rPr lang="en-US" dirty="0" smtClean="0"/>
              <a:t>Route Source</a:t>
            </a:r>
          </a:p>
          <a:p>
            <a:pPr lvl="1" eaLnBrk="1" hangingPunct="1"/>
            <a:r>
              <a:rPr lang="en-US" dirty="0" smtClean="0"/>
              <a:t>via xxx.xxx.xxx.xxx</a:t>
            </a:r>
          </a:p>
          <a:p>
            <a:pPr lvl="1" eaLnBrk="1" hangingPunct="1"/>
            <a:r>
              <a:rPr lang="en-US" dirty="0" smtClean="0"/>
              <a:t>The source of the route is the identification number of the router that originally advertised the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9A567-ABD2-4779-BF32-CCACAC26D7D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Topology Table Elements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Reported Distance</a:t>
            </a:r>
          </a:p>
          <a:p>
            <a:pPr lvl="1" eaLnBrk="1" hangingPunct="1"/>
            <a:r>
              <a:rPr lang="en-US" dirty="0" smtClean="0"/>
              <a:t>xxxxxxx/xxxxxx</a:t>
            </a:r>
          </a:p>
          <a:p>
            <a:pPr lvl="1" eaLnBrk="1" hangingPunct="1"/>
            <a:r>
              <a:rPr lang="en-US" dirty="0" smtClean="0"/>
              <a:t>The distance that an adjacent neighbor reports to a specific destination</a:t>
            </a:r>
          </a:p>
          <a:p>
            <a:pPr eaLnBrk="1" hangingPunct="1"/>
            <a:r>
              <a:rPr lang="en-US" dirty="0" smtClean="0"/>
              <a:t>Interface Information</a:t>
            </a:r>
          </a:p>
          <a:p>
            <a:pPr lvl="1" eaLnBrk="1" hangingPunct="1"/>
            <a:r>
              <a:rPr lang="en-US" dirty="0" smtClean="0"/>
              <a:t>The interface through which the destination is reached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A7E8FF-E8D8-4341-8E3B-2C57B430A6A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Topology Table Elements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Router Status</a:t>
            </a:r>
          </a:p>
          <a:p>
            <a:pPr lvl="1" eaLnBrk="1" hangingPunct="1"/>
            <a:r>
              <a:rPr lang="en-US" dirty="0" smtClean="0"/>
              <a:t>P – Passive</a:t>
            </a:r>
          </a:p>
          <a:p>
            <a:pPr lvl="2" eaLnBrk="1" hangingPunct="1"/>
            <a:r>
              <a:rPr lang="en-US" dirty="0" smtClean="0"/>
              <a:t>The route is stable and ready for use</a:t>
            </a:r>
          </a:p>
          <a:p>
            <a:pPr lvl="1" eaLnBrk="1" hangingPunct="1"/>
            <a:r>
              <a:rPr lang="en-US" dirty="0" smtClean="0"/>
              <a:t>A – Active</a:t>
            </a:r>
          </a:p>
          <a:p>
            <a:pPr lvl="2" eaLnBrk="1" hangingPunct="1"/>
            <a:r>
              <a:rPr lang="en-US" dirty="0" smtClean="0"/>
              <a:t>Route is being recomputed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D847B-41CD-43C2-9659-718126E4B303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Topology Table Organization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organization of the topology table is</a:t>
            </a:r>
          </a:p>
          <a:p>
            <a:pPr lvl="1" eaLnBrk="1" hangingPunct="1"/>
            <a:r>
              <a:rPr lang="en-US" dirty="0" smtClean="0"/>
              <a:t>Successor routes at the top</a:t>
            </a:r>
          </a:p>
          <a:p>
            <a:pPr lvl="1" eaLnBrk="1" hangingPunct="1"/>
            <a:r>
              <a:rPr lang="en-US" dirty="0" smtClean="0"/>
              <a:t>Feasible successors next</a:t>
            </a:r>
          </a:p>
          <a:p>
            <a:pPr lvl="1" eaLnBrk="1" hangingPunct="1"/>
            <a:r>
              <a:rPr lang="en-US" dirty="0" smtClean="0"/>
              <a:t>Possible loops at the bottom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30C15E-BE77-4D26-821E-591542A1D650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Successor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successor</a:t>
            </a:r>
            <a:r>
              <a:rPr lang="en-US" baseline="0" dirty="0" smtClean="0"/>
              <a:t> is the </a:t>
            </a:r>
            <a:r>
              <a:rPr lang="en-US" dirty="0" smtClean="0"/>
              <a:t>primary router or the next router in the path</a:t>
            </a:r>
          </a:p>
          <a:p>
            <a:pPr eaLnBrk="1" hangingPunct="1"/>
            <a:r>
              <a:rPr lang="en-US" dirty="0" smtClean="0"/>
              <a:t>This route is identified by the DUAL algorithm from the information in the neighbor and topology tables</a:t>
            </a:r>
          </a:p>
          <a:p>
            <a:pPr eaLnBrk="1" hangingPunct="1"/>
            <a:r>
              <a:rPr lang="en-US" dirty="0" smtClean="0"/>
              <a:t>This route is placed in the routing table</a:t>
            </a:r>
          </a:p>
          <a:p>
            <a:pPr eaLnBrk="1" hangingPunct="1"/>
            <a:r>
              <a:rPr lang="en-US" dirty="0" smtClean="0"/>
              <a:t>There can be up to four of these for each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6D0FCB-3CE3-4DF0-990B-F6E6B931F12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Feasible Successor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feasible</a:t>
            </a:r>
            <a:r>
              <a:rPr lang="en-US" baseline="0" dirty="0" smtClean="0"/>
              <a:t> successor</a:t>
            </a:r>
            <a:r>
              <a:rPr lang="en-US" dirty="0" smtClean="0"/>
              <a:t> is a backup router</a:t>
            </a:r>
          </a:p>
          <a:p>
            <a:pPr eaLnBrk="1" hangingPunct="1"/>
            <a:r>
              <a:rPr lang="en-US" dirty="0" smtClean="0"/>
              <a:t>These are identified at the same time as the successors</a:t>
            </a:r>
          </a:p>
          <a:p>
            <a:pPr eaLnBrk="1" hangingPunct="1"/>
            <a:r>
              <a:rPr lang="en-US" dirty="0" smtClean="0"/>
              <a:t>They are only kept in the topology table</a:t>
            </a:r>
          </a:p>
          <a:p>
            <a:pPr eaLnBrk="1" hangingPunct="1"/>
            <a:r>
              <a:rPr lang="en-US" dirty="0" smtClean="0"/>
              <a:t>These are not required</a:t>
            </a:r>
          </a:p>
          <a:p>
            <a:pPr eaLnBrk="1" hangingPunct="1"/>
            <a:r>
              <a:rPr lang="en-US" dirty="0" smtClean="0"/>
              <a:t>In general they are not used</a:t>
            </a:r>
          </a:p>
          <a:p>
            <a:pPr eaLnBrk="1" hangingPunct="1"/>
            <a:r>
              <a:rPr lang="en-US" dirty="0" smtClean="0"/>
              <a:t>When the route goes away generally the whole thing is just recomputed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Selection</a:t>
            </a:r>
            <a:r>
              <a:rPr lang="en-US" baseline="0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Let’s see how this all happens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84006-795F-4738-B316-45CEFAA58DD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EIGRP is and how it operates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EF7075-A3F4-4061-9D62-80FA98CC892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 Selection Rules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16075"/>
            <a:ext cx="64770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0D1D64-EB3E-412A-860E-01A5E73E7FA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 Selection Rules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RTA has a route to Z via RTB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For RTA RTB is the current successor for Z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RTA sends packets for Z to RTB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RTC also claims to have a route to Z with same metric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RTA installs RTC as a successor as well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Any of RTA’s neighbors that advertise a loop free route to Z, but with a worse metric than what is already in the table are added as feasible successors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For RTA this is RTX in this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E6C32-BC93-4D13-B90F-5442E41FE59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 Selection Rules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/>
          <a:srcRect l="5626" t="30003" r="40318" b="26253"/>
          <a:stretch>
            <a:fillRect/>
          </a:stretch>
        </p:blipFill>
        <p:spPr bwMode="auto">
          <a:xfrm>
            <a:off x="1066800" y="1600200"/>
            <a:ext cx="70866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28330-1F77-4FC9-82A4-E1CCA196D75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Route Recomputation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a route becomes unavailable and a feasible successor does not exist, then the router must ask its neighbors for a route</a:t>
            </a:r>
          </a:p>
          <a:p>
            <a:pPr eaLnBrk="1" hangingPunct="1"/>
            <a:r>
              <a:rPr lang="en-US" dirty="0" smtClean="0"/>
              <a:t>The neighbors must reply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EB9FF-FDB5-4B67-A799-C3CADDDEA43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Routing Table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These best routes are placed in the routing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Null0 interface is not a physical interface</a:t>
            </a:r>
          </a:p>
          <a:p>
            <a:pPr lvl="1"/>
            <a:r>
              <a:rPr lang="en-US" dirty="0" smtClean="0"/>
              <a:t>It is only used to advertise routes when</a:t>
            </a:r>
          </a:p>
          <a:p>
            <a:pPr lvl="2">
              <a:buFontTx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At least one subnet is learned via EIGRP</a:t>
            </a:r>
          </a:p>
          <a:p>
            <a:pPr lvl="2">
              <a:buFontTx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Automatic summarization is enabled</a:t>
            </a:r>
          </a:p>
          <a:p>
            <a:pPr marL="74295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Null0 interface is used to discard any packets that match the parent route, but do not match any of the child routes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3" y="1600199"/>
            <a:ext cx="8213274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065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54BCF6-E4D1-4F12-BB86-90257B318389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Configuration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configuration</a:t>
            </a:r>
            <a:r>
              <a:rPr lang="en-US" baseline="0" dirty="0" smtClean="0"/>
              <a:t> of EIGRP consists of</a:t>
            </a:r>
            <a:endParaRPr lang="en-US" dirty="0" smtClean="0"/>
          </a:p>
          <a:p>
            <a:pPr lvl="1" eaLnBrk="1" hangingPunct="1"/>
            <a:r>
              <a:rPr lang="en-US" dirty="0" smtClean="0"/>
              <a:t>router </a:t>
            </a:r>
            <a:r>
              <a:rPr lang="en-US" dirty="0" err="1" smtClean="0"/>
              <a:t>eigrp</a:t>
            </a:r>
            <a:r>
              <a:rPr lang="en-US" dirty="0" smtClean="0"/>
              <a:t> </a:t>
            </a:r>
            <a:r>
              <a:rPr lang="en-US" dirty="0" err="1" smtClean="0"/>
              <a:t>commonrouteinformationnumber</a:t>
            </a:r>
            <a:endParaRPr lang="en-US" dirty="0" smtClean="0"/>
          </a:p>
          <a:p>
            <a:pPr lvl="1" eaLnBrk="1" hangingPunct="1"/>
            <a:r>
              <a:rPr lang="en-US" dirty="0" smtClean="0"/>
              <a:t>network networknumber</a:t>
            </a:r>
          </a:p>
          <a:p>
            <a:pPr eaLnBrk="1" hangingPunct="1"/>
            <a:r>
              <a:rPr lang="en-US" dirty="0" smtClean="0"/>
              <a:t>and</a:t>
            </a:r>
          </a:p>
          <a:p>
            <a:pPr lvl="1" eaLnBrk="1" hangingPunct="1"/>
            <a:r>
              <a:rPr lang="en-US" dirty="0" smtClean="0"/>
              <a:t>eigrp log-neighbor-changes</a:t>
            </a:r>
          </a:p>
          <a:p>
            <a:pPr lvl="2" eaLnBrk="1" hangingPunct="1"/>
            <a:r>
              <a:rPr lang="en-US" dirty="0" smtClean="0"/>
              <a:t>Recommended by Cisco to monitor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10B764-A7DC-4997-81A7-887193449DE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Configuration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 l="20166" t="20416" r="16605" b="59917"/>
          <a:stretch>
            <a:fillRect/>
          </a:stretch>
        </p:blipFill>
        <p:spPr bwMode="auto">
          <a:xfrm>
            <a:off x="609600" y="1624013"/>
            <a:ext cx="7736577" cy="180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B6A593-EE79-489C-A8E3-146087AFEFB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EIGRP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EIGRP is a distance vector routing</a:t>
            </a:r>
            <a:r>
              <a:rPr lang="en-US" baseline="0" dirty="0" smtClean="0"/>
              <a:t> protocol</a:t>
            </a:r>
          </a:p>
          <a:p>
            <a:pPr lvl="0"/>
            <a:r>
              <a:rPr lang="en-US" baseline="0" dirty="0" smtClean="0"/>
              <a:t>Cisco finally quit calling it a hybrid routing protocol I am pleased to see</a:t>
            </a:r>
          </a:p>
          <a:p>
            <a:pPr eaLnBrk="1" hangingPunct="1"/>
            <a:r>
              <a:rPr lang="en-US" dirty="0" smtClean="0"/>
              <a:t>This is a Cisco only protocol</a:t>
            </a:r>
          </a:p>
          <a:p>
            <a:pPr eaLnBrk="1" hangingPunct="1"/>
            <a:r>
              <a:rPr lang="en-US" dirty="0" smtClean="0"/>
              <a:t>It was first released as a replacement for RIP and a follow-on to IGRP in 1992</a:t>
            </a:r>
            <a:r>
              <a:rPr lang="en-US" baseline="0" dirty="0" smtClean="0"/>
              <a:t> to support classless addressing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The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route information number</a:t>
            </a:r>
            <a:r>
              <a:rPr lang="en-US" dirty="0" smtClean="0"/>
              <a:t> is a common source of confusion since Cisco insists</a:t>
            </a:r>
            <a:r>
              <a:rPr lang="en-US" baseline="0" dirty="0" smtClean="0"/>
              <a:t> on calling it an autonomous system number, it is not</a:t>
            </a:r>
          </a:p>
          <a:p>
            <a:pPr lvl="0"/>
            <a:r>
              <a:rPr lang="en-US" baseline="0" dirty="0" smtClean="0"/>
              <a:t>This number has absolutely nothing to do with the concept of an autonomous system</a:t>
            </a:r>
          </a:p>
          <a:p>
            <a:pPr lvl="0"/>
            <a:r>
              <a:rPr lang="en-US" baseline="0" dirty="0" smtClean="0"/>
              <a:t>It just represents a common number for each of the routers talking to each other to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It is most similar to a process number</a:t>
            </a:r>
          </a:p>
          <a:p>
            <a:r>
              <a:rPr lang="en-US" baseline="0" dirty="0" smtClean="0"/>
              <a:t>Even though the number can be anything from 1 to 65535 just use 1 all the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sort of confusion is seen in the network command</a:t>
            </a:r>
          </a:p>
          <a:p>
            <a:r>
              <a:rPr lang="en-US" dirty="0" smtClean="0"/>
              <a:t>In general</a:t>
            </a:r>
            <a:r>
              <a:rPr lang="en-US" baseline="0" dirty="0" smtClean="0"/>
              <a:t> you can use just the command</a:t>
            </a:r>
          </a:p>
          <a:p>
            <a:pPr lvl="1"/>
            <a:r>
              <a:rPr lang="en-US" dirty="0" smtClean="0"/>
              <a:t>network</a:t>
            </a:r>
            <a:r>
              <a:rPr lang="en-US" baseline="0" dirty="0" smtClean="0"/>
              <a:t> 192.168.1.0</a:t>
            </a:r>
          </a:p>
          <a:p>
            <a:pPr lvl="0"/>
            <a:r>
              <a:rPr lang="en-US" dirty="0" smtClean="0"/>
              <a:t>for example</a:t>
            </a:r>
          </a:p>
          <a:p>
            <a:pPr lvl="0"/>
            <a:r>
              <a:rPr lang="en-US" dirty="0" smtClean="0"/>
              <a:t>To</a:t>
            </a:r>
            <a:r>
              <a:rPr lang="en-US" baseline="0" dirty="0" smtClean="0"/>
              <a:t> use the network command to advertise just specific subnets the wildcard mask can be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Now why not the subnet mask</a:t>
            </a:r>
          </a:p>
          <a:p>
            <a:pPr lvl="0"/>
            <a:r>
              <a:rPr lang="en-US" baseline="0" dirty="0" smtClean="0"/>
              <a:t>Because as usual all the Cisco engineers were drunk as skunks on a beach in Cancun</a:t>
            </a:r>
          </a:p>
          <a:p>
            <a:pPr lvl="0"/>
            <a:r>
              <a:rPr lang="en-US" baseline="0" dirty="0" smtClean="0"/>
              <a:t>They thought is would be so funny to use a wildcard mask, which is the opposite of the subnet mask, just to make all of this harder to learn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Consider that the router does not care as all it sees are ones and zeros</a:t>
            </a:r>
          </a:p>
          <a:p>
            <a:pPr lvl="0"/>
            <a:r>
              <a:rPr lang="en-US" baseline="0" dirty="0" smtClean="0"/>
              <a:t>Even worse in some versions of the IOS you can enter a subnet mask, which the IOS then converts to a wildcard</a:t>
            </a:r>
          </a:p>
          <a:p>
            <a:pPr lvl="0"/>
            <a:r>
              <a:rPr lang="en-US" baseline="0" dirty="0" smtClean="0"/>
              <a:t>Engineers are such a pain in the rear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bandwidth command to adjust the speed to match the actual speed of the data 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EIGRP Capture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examine</a:t>
            </a:r>
            <a:r>
              <a:rPr lang="en-US" baseline="0" dirty="0" smtClean="0"/>
              <a:t> the frames used by EIGRP as it goes about its work</a:t>
            </a:r>
          </a:p>
          <a:p>
            <a:r>
              <a:rPr lang="en-US" baseline="0" dirty="0" smtClean="0"/>
              <a:t>Download this file</a:t>
            </a:r>
          </a:p>
          <a:p>
            <a:pPr lvl="1"/>
            <a:r>
              <a:rPr lang="en-US" dirty="0" smtClean="0"/>
              <a:t>HDLC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EIGRP.cap</a:t>
            </a:r>
            <a:endParaRPr lang="en-US" baseline="0" dirty="0" smtClean="0"/>
          </a:p>
          <a:p>
            <a:pPr lvl="0"/>
            <a:r>
              <a:rPr lang="en-US" dirty="0" smtClean="0"/>
              <a:t>To open it in Wireshark double-click</a:t>
            </a:r>
            <a:r>
              <a:rPr lang="en-US" baseline="0" dirty="0" smtClean="0"/>
              <a:t> on it</a:t>
            </a:r>
          </a:p>
          <a:p>
            <a:pPr lvl="0"/>
            <a:r>
              <a:rPr lang="en-US" baseline="0" dirty="0" smtClean="0"/>
              <a:t>Select frame 3</a:t>
            </a:r>
          </a:p>
          <a:p>
            <a:pPr lvl="0"/>
            <a:r>
              <a:rPr lang="en-US" baseline="0" dirty="0" smtClean="0"/>
              <a:t>Expand all of the fields in the Cisco EIGRP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learn</a:t>
            </a:r>
          </a:p>
          <a:p>
            <a:r>
              <a:rPr lang="en-US" dirty="0" smtClean="0"/>
              <a:t>The router</a:t>
            </a:r>
            <a:r>
              <a:rPr lang="en-US" baseline="0" dirty="0" smtClean="0"/>
              <a:t> named 192.168.2.1 says in this </a:t>
            </a:r>
            <a:r>
              <a:rPr lang="en-US" dirty="0" smtClean="0"/>
              <a:t>Hello frame</a:t>
            </a:r>
          </a:p>
          <a:p>
            <a:pPr lvl="1"/>
            <a:r>
              <a:rPr lang="en-US" dirty="0" smtClean="0"/>
              <a:t>Hi, I speak EIGRP</a:t>
            </a:r>
          </a:p>
          <a:p>
            <a:pPr lvl="1"/>
            <a:r>
              <a:rPr lang="en-US" dirty="0" smtClean="0"/>
              <a:t>Is there</a:t>
            </a:r>
            <a:r>
              <a:rPr lang="en-US" baseline="0" dirty="0" smtClean="0"/>
              <a:t> anyone that speaks the same routing protocol at the other end of this link</a:t>
            </a:r>
          </a:p>
          <a:p>
            <a:r>
              <a:rPr lang="en-US" dirty="0" smtClean="0"/>
              <a:t>Notice it sends this to the EIGRP multicast address of 224.0.0.10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else do we see</a:t>
            </a:r>
          </a:p>
          <a:p>
            <a:r>
              <a:rPr lang="en-US" dirty="0" smtClean="0"/>
              <a:t>This is Version 2 of EIGRP</a:t>
            </a:r>
          </a:p>
          <a:p>
            <a:r>
              <a:rPr lang="en-US" dirty="0" smtClean="0"/>
              <a:t>The AS is 1</a:t>
            </a:r>
          </a:p>
          <a:p>
            <a:r>
              <a:rPr lang="en-US" dirty="0" smtClean="0"/>
              <a:t>The metrics are K1 to K5 with only K1 and K3 being</a:t>
            </a:r>
            <a:r>
              <a:rPr lang="en-US" baseline="0" dirty="0" smtClean="0"/>
              <a:t> used</a:t>
            </a:r>
          </a:p>
          <a:p>
            <a:r>
              <a:rPr lang="en-US" baseline="0" dirty="0" smtClean="0"/>
              <a:t>These represent bandwidth and delay which are the default metrics</a:t>
            </a:r>
          </a:p>
          <a:p>
            <a:r>
              <a:rPr lang="en-US" baseline="0" dirty="0" smtClean="0"/>
              <a:t>The router is running IOS version 12.3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EIGRP</a:t>
            </a:r>
            <a:r>
              <a:rPr lang="en-US" baseline="0" dirty="0" smtClean="0"/>
              <a:t>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EIGRP is still and will remain in wide use</a:t>
            </a:r>
          </a:p>
          <a:p>
            <a:pPr eaLnBrk="1" hangingPunct="1"/>
            <a:r>
              <a:rPr lang="en-US" dirty="0" smtClean="0"/>
              <a:t>The metric for EIGRP is theoretically made up of</a:t>
            </a:r>
          </a:p>
          <a:p>
            <a:pPr lvl="1" eaLnBrk="1" hangingPunct="1"/>
            <a:r>
              <a:rPr lang="en-US" dirty="0" smtClean="0"/>
              <a:t>Bandwidth</a:t>
            </a:r>
          </a:p>
          <a:p>
            <a:pPr lvl="1" eaLnBrk="1" hangingPunct="1"/>
            <a:r>
              <a:rPr lang="en-US" dirty="0" smtClean="0"/>
              <a:t>Delay</a:t>
            </a:r>
          </a:p>
          <a:p>
            <a:pPr lvl="1" eaLnBrk="1" hangingPunct="1"/>
            <a:r>
              <a:rPr lang="en-US" dirty="0" smtClean="0"/>
              <a:t>Reliability</a:t>
            </a:r>
          </a:p>
          <a:p>
            <a:pPr lvl="1" eaLnBrk="1" hangingPunct="1"/>
            <a:r>
              <a:rPr lang="en-US" dirty="0" smtClean="0"/>
              <a:t>Load</a:t>
            </a:r>
          </a:p>
          <a:p>
            <a:pPr lvl="1" eaLnBrk="1" hangingPunct="1"/>
            <a:r>
              <a:rPr lang="en-US" dirty="0" smtClean="0"/>
              <a:t>MTU</a:t>
            </a:r>
          </a:p>
          <a:p>
            <a:pPr lvl="1" eaLnBrk="1" hangingPunct="1"/>
            <a:r>
              <a:rPr lang="en-US" dirty="0" smtClean="0"/>
              <a:t>Hop Count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CADE9-9B33-4BA3-99BB-C3231A4504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EIGRP version 1.2</a:t>
            </a:r>
          </a:p>
          <a:p>
            <a:r>
              <a:rPr lang="en-US" baseline="0" dirty="0" smtClean="0"/>
              <a:t>192.168.2.1 does this again in frames 6, 8, and 10</a:t>
            </a:r>
          </a:p>
          <a:p>
            <a:r>
              <a:rPr lang="en-US" baseline="0" dirty="0" smtClean="0"/>
              <a:t>Then in frame 12 192.168.2.2 sys hi there I am alive and I speak EIGRP</a:t>
            </a:r>
          </a:p>
          <a:p>
            <a:r>
              <a:rPr lang="en-US" baseline="0" dirty="0" smtClean="0"/>
              <a:t>192.168.2.1 says great in frame 13</a:t>
            </a:r>
          </a:p>
          <a:p>
            <a:r>
              <a:rPr lang="en-US" baseline="0" dirty="0" smtClean="0"/>
              <a:t>Here is a network I know about that you do not, the 192.168.1.0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219200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see in frame 13 the network is</a:t>
            </a:r>
          </a:p>
          <a:p>
            <a:pPr lvl="1"/>
            <a:r>
              <a:rPr lang="en-US" dirty="0" smtClean="0"/>
              <a:t>192.168.1.0/24</a:t>
            </a:r>
          </a:p>
          <a:p>
            <a:pPr lvl="1"/>
            <a:r>
              <a:rPr lang="en-US" dirty="0" smtClean="0"/>
              <a:t>The</a:t>
            </a:r>
            <a:r>
              <a:rPr lang="en-US" baseline="0" dirty="0" smtClean="0"/>
              <a:t> delay value is 2560</a:t>
            </a:r>
          </a:p>
          <a:p>
            <a:pPr lvl="1"/>
            <a:r>
              <a:rPr lang="en-US" baseline="0" dirty="0" smtClean="0"/>
              <a:t>The bandwidth is 25600</a:t>
            </a:r>
          </a:p>
          <a:p>
            <a:pPr lvl="1"/>
            <a:r>
              <a:rPr lang="en-US" baseline="0" dirty="0" smtClean="0"/>
              <a:t>The mtu is 1500</a:t>
            </a:r>
          </a:p>
          <a:p>
            <a:pPr lvl="1"/>
            <a:r>
              <a:rPr lang="en-US" baseline="0" dirty="0" smtClean="0"/>
              <a:t>The reliability is high at 255</a:t>
            </a:r>
          </a:p>
          <a:p>
            <a:pPr lvl="0"/>
            <a:r>
              <a:rPr lang="en-US" baseline="0" dirty="0" smtClean="0"/>
              <a:t>Notice the network name and prefix length in the bottom two fields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frame 21 we have an Update from 192.168.2.2 where</a:t>
            </a:r>
            <a:r>
              <a:rPr lang="en-US" baseline="0" dirty="0" smtClean="0"/>
              <a:t> it reports on the 192.168.3.0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219200" y="1562599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few more updates in the next few frames</a:t>
            </a:r>
          </a:p>
          <a:p>
            <a:r>
              <a:rPr lang="en-US" dirty="0" smtClean="0"/>
              <a:t>Then at frame 31 we see a</a:t>
            </a:r>
            <a:r>
              <a:rPr lang="en-US" baseline="0" dirty="0" smtClean="0"/>
              <a:t> EIGRP ACK frame from 192.168.2.1 to 192.168.2.2</a:t>
            </a:r>
          </a:p>
          <a:p>
            <a:r>
              <a:rPr lang="en-US" baseline="0" dirty="0" smtClean="0"/>
              <a:t>In frame 35 the same thing from 192.168.2.2 to 192.168.2.1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219200" y="1586019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/>
          <a:stretch/>
        </p:blipFill>
        <p:spPr bwMode="auto">
          <a:xfrm>
            <a:off x="1194816" y="1597679"/>
            <a:ext cx="6729984" cy="44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 everybody knows about everybody else</a:t>
            </a:r>
          </a:p>
          <a:p>
            <a:r>
              <a:rPr lang="en-US" dirty="0" smtClean="0"/>
              <a:t>At</a:t>
            </a:r>
            <a:r>
              <a:rPr lang="en-US" baseline="0" dirty="0" smtClean="0"/>
              <a:t> frame 37 they start the Hello process to see if there is anyone else out there and whether their current partner is still alive</a:t>
            </a:r>
          </a:p>
          <a:p>
            <a:r>
              <a:rPr lang="en-US" baseline="0" dirty="0" smtClean="0"/>
              <a:t>Notice that nothing else happens for the rest of the capture file, except for this Hello process</a:t>
            </a:r>
          </a:p>
          <a:p>
            <a:r>
              <a:rPr lang="en-US" baseline="0" dirty="0" smtClean="0"/>
              <a:t>Other wise EIGRP is quiet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EIGRP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en-US" dirty="0" smtClean="0"/>
              <a:t>Despite being in the list MTU and Hop Count are not used</a:t>
            </a:r>
          </a:p>
          <a:p>
            <a:pPr lvl="0" eaLnBrk="1" hangingPunct="1"/>
            <a:r>
              <a:rPr lang="en-US" dirty="0" smtClean="0"/>
              <a:t>In practice</a:t>
            </a:r>
            <a:r>
              <a:rPr lang="en-US" baseline="0" dirty="0" smtClean="0"/>
              <a:t> only bandwidth and delay are used</a:t>
            </a:r>
          </a:p>
          <a:p>
            <a:r>
              <a:rPr lang="en-US" dirty="0" smtClean="0"/>
              <a:t>Despite it appearing that these metrics can be adjusted, in practice</a:t>
            </a:r>
            <a:r>
              <a:rPr lang="en-US" baseline="0" dirty="0" smtClean="0"/>
              <a:t> they are constants</a:t>
            </a:r>
          </a:p>
          <a:p>
            <a:r>
              <a:rPr lang="en-US" baseline="0" dirty="0" smtClean="0"/>
              <a:t>The only one that can be successfully manipulated is delay, but there is really no reason to alter it either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EIGRP Capture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/>
          <a:stretch/>
        </p:blipFill>
        <p:spPr bwMode="auto">
          <a:xfrm>
            <a:off x="1194816" y="1597679"/>
            <a:ext cx="6729984" cy="44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396875"/>
            <a:ext cx="8145462" cy="838200"/>
          </a:xfrm>
        </p:spPr>
        <p:txBody>
          <a:bodyPr/>
          <a:lstStyle/>
          <a:p>
            <a:r>
              <a:rPr lang="en-US" dirty="0" smtClean="0"/>
              <a:t>Verifying EIGRP</a:t>
            </a:r>
            <a:endParaRPr lang="en-US" dirty="0"/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327150"/>
            <a:ext cx="7940675" cy="4364038"/>
          </a:xfrm>
        </p:spPr>
        <p:txBody>
          <a:bodyPr/>
          <a:lstStyle/>
          <a:p>
            <a:r>
              <a:rPr lang="en-US" sz="3200" dirty="0" smtClean="0"/>
              <a:t>These commands are used to check the operation of EIGRP</a:t>
            </a:r>
          </a:p>
          <a:p>
            <a:pPr lvl="1"/>
            <a:r>
              <a:rPr lang="en-US" sz="2800" dirty="0" smtClean="0"/>
              <a:t>show </a:t>
            </a:r>
            <a:r>
              <a:rPr lang="en-US" sz="2800" dirty="0" err="1" smtClean="0"/>
              <a:t>ip</a:t>
            </a:r>
            <a:r>
              <a:rPr lang="en-US" sz="2800" dirty="0" smtClean="0"/>
              <a:t> </a:t>
            </a:r>
            <a:r>
              <a:rPr lang="en-US" sz="2800" dirty="0" err="1" smtClean="0"/>
              <a:t>eigrp</a:t>
            </a:r>
            <a:r>
              <a:rPr lang="en-US" sz="2800" dirty="0" smtClean="0"/>
              <a:t> neighbors</a:t>
            </a:r>
          </a:p>
          <a:p>
            <a:pPr lvl="2"/>
            <a:r>
              <a:rPr lang="en-US" sz="2400" dirty="0" smtClean="0"/>
              <a:t>Used to view the neighbor table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</a:rPr>
              <a:t>show </a:t>
            </a:r>
            <a:r>
              <a:rPr lang="en-US" sz="2800" b="0" i="0" dirty="0" err="1" smtClean="0">
                <a:solidFill>
                  <a:schemeClr val="tx1"/>
                </a:solidFill>
              </a:rPr>
              <a:t>ip</a:t>
            </a:r>
            <a:r>
              <a:rPr lang="en-US" sz="2800" b="0" i="0" dirty="0" smtClean="0">
                <a:solidFill>
                  <a:schemeClr val="tx1"/>
                </a:solidFill>
              </a:rPr>
              <a:t> </a:t>
            </a:r>
            <a:r>
              <a:rPr lang="en-US" sz="2800" b="0" i="0" dirty="0" err="1" smtClean="0">
                <a:solidFill>
                  <a:schemeClr val="tx1"/>
                </a:solidFill>
              </a:rPr>
              <a:t>eigrp</a:t>
            </a:r>
            <a:r>
              <a:rPr lang="en-US" sz="2800" b="0" i="0" dirty="0" smtClean="0">
                <a:solidFill>
                  <a:schemeClr val="tx1"/>
                </a:solidFill>
              </a:rPr>
              <a:t> topology</a:t>
            </a:r>
          </a:p>
          <a:p>
            <a:pPr lvl="2"/>
            <a:r>
              <a:rPr lang="en-US" sz="2400" b="0" i="0" dirty="0" smtClean="0">
                <a:solidFill>
                  <a:schemeClr val="tx1"/>
                </a:solidFill>
              </a:rPr>
              <a:t>Used to show the </a:t>
            </a:r>
            <a:r>
              <a:rPr lang="en-US" sz="2400" b="0" i="0" dirty="0" err="1" smtClean="0">
                <a:solidFill>
                  <a:schemeClr val="tx1"/>
                </a:solidFill>
              </a:rPr>
              <a:t>topolgy</a:t>
            </a:r>
            <a:r>
              <a:rPr lang="en-US" sz="2400" b="0" i="0" dirty="0" smtClean="0">
                <a:solidFill>
                  <a:schemeClr val="tx1"/>
                </a:solidFill>
              </a:rPr>
              <a:t> table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</a:rPr>
              <a:t>show</a:t>
            </a:r>
            <a:r>
              <a:rPr lang="en-US" sz="2800" b="0" i="0" baseline="0" dirty="0" smtClean="0">
                <a:solidFill>
                  <a:schemeClr val="tx1"/>
                </a:solidFill>
              </a:rPr>
              <a:t> </a:t>
            </a:r>
            <a:r>
              <a:rPr lang="en-US" sz="2800" b="0" i="0" baseline="0" dirty="0" err="1" smtClean="0">
                <a:solidFill>
                  <a:schemeClr val="tx1"/>
                </a:solidFill>
              </a:rPr>
              <a:t>ip</a:t>
            </a:r>
            <a:r>
              <a:rPr lang="en-US" sz="2800" b="0" i="0" baseline="0" dirty="0" smtClean="0">
                <a:solidFill>
                  <a:schemeClr val="tx1"/>
                </a:solidFill>
              </a:rPr>
              <a:t> route</a:t>
            </a:r>
          </a:p>
          <a:p>
            <a:pPr lvl="2"/>
            <a:r>
              <a:rPr lang="en-US" sz="2400" b="0" i="0" dirty="0" smtClean="0">
                <a:solidFill>
                  <a:schemeClr val="tx1"/>
                </a:solidFill>
              </a:rPr>
              <a:t>Used to show the routing table</a:t>
            </a:r>
          </a:p>
          <a:p>
            <a:pPr lvl="1"/>
            <a:r>
              <a:rPr lang="en-US" sz="2800" b="0" i="0" dirty="0" smtClean="0">
                <a:solidFill>
                  <a:schemeClr val="tx1"/>
                </a:solidFill>
              </a:rPr>
              <a:t>show </a:t>
            </a:r>
            <a:r>
              <a:rPr lang="en-US" sz="2800" b="0" i="0" dirty="0" err="1" smtClean="0">
                <a:solidFill>
                  <a:schemeClr val="tx1"/>
                </a:solidFill>
              </a:rPr>
              <a:t>ip</a:t>
            </a:r>
            <a:r>
              <a:rPr lang="en-US" sz="2800" b="0" i="0" dirty="0" smtClean="0">
                <a:solidFill>
                  <a:schemeClr val="tx1"/>
                </a:solidFill>
              </a:rPr>
              <a:t> protocols</a:t>
            </a:r>
          </a:p>
          <a:p>
            <a:pPr lvl="2"/>
            <a:r>
              <a:rPr lang="en-US" dirty="0" smtClean="0"/>
              <a:t>Used to see if EIGRP is enabled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EIGRP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16460" cy="3758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0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EIGRP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46067"/>
          <a:stretch>
            <a:fillRect/>
          </a:stretch>
        </p:blipFill>
        <p:spPr bwMode="auto">
          <a:xfrm>
            <a:off x="1219200" y="1600200"/>
            <a:ext cx="660734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5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0" fontAlgn="base" hangingPunct="0"/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 Packet</a:t>
            </a:r>
            <a:r>
              <a:rPr lang="en-US" sz="32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Tracer</a:t>
            </a:r>
            <a:endParaRPr lang="en-US" sz="3200" dirty="0" smtClean="0"/>
          </a:p>
          <a:p>
            <a:pPr lvl="0" rtl="0" eaLnBrk="0" fontAlgn="base" hangingPunct="0"/>
            <a:r>
              <a:rPr lang="en-US" sz="32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 activity 9.9.2.6.pka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9-1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FB4183-A53F-4165-A8C8-4B9BB40306B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EIGRP Metrics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Just leave them all at their default values</a:t>
            </a:r>
          </a:p>
          <a:p>
            <a:r>
              <a:rPr lang="en-US" baseline="0" dirty="0" smtClean="0"/>
              <a:t>MTU is listed as a metric, but it was never implemented in EIGRP</a:t>
            </a:r>
            <a:endParaRPr lang="en-US" dirty="0" smtClean="0"/>
          </a:p>
          <a:p>
            <a:pPr eaLnBrk="1" hangingPunct="1"/>
            <a:r>
              <a:rPr lang="en-US" dirty="0" smtClean="0"/>
              <a:t>Much of this metric confusion is due</a:t>
            </a:r>
            <a:r>
              <a:rPr lang="en-US" baseline="0" dirty="0" smtClean="0"/>
              <a:t> to the need to make IGRP backward compatible with IGRP as well as confusion in the early days of all of this</a:t>
            </a:r>
            <a:endParaRPr lang="en-US" dirty="0" smtClean="0"/>
          </a:p>
          <a:p>
            <a:pPr eaLnBrk="1" hangingPunct="1"/>
            <a:r>
              <a:rPr lang="en-US" dirty="0" smtClean="0"/>
              <a:t>The maximum hop count is 224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EIGRP Multicast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EIGRP uses the multicast address 224.0.0.10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E3D8-E2DB-452F-B617-6686889251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661AA-8988-4033-A46F-83E0620FF31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EIGRP Benefits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EIGRP has the following benefits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Rapid convergence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Efficient use of bandwidth as</a:t>
            </a:r>
            <a:r>
              <a:rPr lang="en-US" baseline="0" dirty="0" smtClean="0"/>
              <a:t> only p</a:t>
            </a:r>
            <a:r>
              <a:rPr lang="en-US" dirty="0" smtClean="0"/>
              <a:t>artial bounded updates are sent as needed only to the routers affected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Supports CIDR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Supports VLSM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Supports IP, IPX, and AppleTalk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2008-2014 Kenneth M. Chipps Ph.D. www.chipps.com</a:t>
            </a:r>
            <a:endParaRPr lang="en-US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2D187E-4B47-4D4B-BA2D-D4DFF50E299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EIGRP Concepts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following three tables are maintained by EIGRP</a:t>
            </a:r>
          </a:p>
          <a:p>
            <a:pPr lvl="1" eaLnBrk="1" hangingPunct="1"/>
            <a:r>
              <a:rPr lang="en-US" dirty="0" smtClean="0"/>
              <a:t>Neighbor table</a:t>
            </a:r>
          </a:p>
          <a:p>
            <a:pPr lvl="1" eaLnBrk="1" hangingPunct="1"/>
            <a:r>
              <a:rPr lang="en-US" dirty="0" smtClean="0"/>
              <a:t>Topology table </a:t>
            </a:r>
          </a:p>
          <a:p>
            <a:pPr lvl="1" eaLnBrk="1" hangingPunct="1"/>
            <a:r>
              <a:rPr lang="en-US" dirty="0" smtClean="0"/>
              <a:t>Routing 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10318</TotalTime>
  <Words>2082</Words>
  <Application>Microsoft Office PowerPoint</Application>
  <PresentationFormat>On-screen Show (4:3)</PresentationFormat>
  <Paragraphs>332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CiscoAcademy</vt:lpstr>
      <vt:lpstr>EIGRP</vt:lpstr>
      <vt:lpstr>Objectives</vt:lpstr>
      <vt:lpstr>What is EIGRP</vt:lpstr>
      <vt:lpstr>EIGRP Metric</vt:lpstr>
      <vt:lpstr>EIGRP Metrics</vt:lpstr>
      <vt:lpstr>EIGRP Metrics</vt:lpstr>
      <vt:lpstr>EIGRP Multicast Address</vt:lpstr>
      <vt:lpstr>EIGRP Benefits</vt:lpstr>
      <vt:lpstr>EIGRP Concepts</vt:lpstr>
      <vt:lpstr>Neighbor Table</vt:lpstr>
      <vt:lpstr>Neighbor Table Elements</vt:lpstr>
      <vt:lpstr>Topology Table</vt:lpstr>
      <vt:lpstr>Topology Table Elements</vt:lpstr>
      <vt:lpstr>Topology Table Elements</vt:lpstr>
      <vt:lpstr>Topology Table Elements</vt:lpstr>
      <vt:lpstr>Topology Table Organization</vt:lpstr>
      <vt:lpstr>Successor</vt:lpstr>
      <vt:lpstr>Feasible Successor</vt:lpstr>
      <vt:lpstr>Route Selection Rules</vt:lpstr>
      <vt:lpstr>Route Selection Rules</vt:lpstr>
      <vt:lpstr>Route Selection Rules</vt:lpstr>
      <vt:lpstr>Route Selection Rules</vt:lpstr>
      <vt:lpstr>Route Recomputation</vt:lpstr>
      <vt:lpstr>Routing Table</vt:lpstr>
      <vt:lpstr>Null0</vt:lpstr>
      <vt:lpstr>Null0</vt:lpstr>
      <vt:lpstr>Null0</vt:lpstr>
      <vt:lpstr>Configuration</vt:lpstr>
      <vt:lpstr>Configuration</vt:lpstr>
      <vt:lpstr>Configuration</vt:lpstr>
      <vt:lpstr>Configuration</vt:lpstr>
      <vt:lpstr>Configuration</vt:lpstr>
      <vt:lpstr>Configuration</vt:lpstr>
      <vt:lpstr>Configuration</vt:lpstr>
      <vt:lpstr>Configuration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EIGRP Capture File</vt:lpstr>
      <vt:lpstr>Verifying EIGRP</vt:lpstr>
      <vt:lpstr>Verifying EIGRP</vt:lpstr>
      <vt:lpstr>Verifying EIGRP</vt:lpstr>
      <vt:lpstr>Lab</vt:lpstr>
      <vt:lpstr>Lab</vt:lpstr>
    </vt:vector>
  </TitlesOfParts>
  <Company>Cisco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EIGRP</dc:title>
  <dc:creator>Kenneth M. Chipps Ph.D.</dc:creator>
  <cp:lastModifiedBy>Kenneth M. Chipps Ph.D.</cp:lastModifiedBy>
  <cp:revision>248</cp:revision>
  <dcterms:created xsi:type="dcterms:W3CDTF">2003-05-01T16:03:04Z</dcterms:created>
  <dcterms:modified xsi:type="dcterms:W3CDTF">2015-06-10T15:29:41Z</dcterms:modified>
</cp:coreProperties>
</file>