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0"/>
  </p:notesMasterIdLst>
  <p:sldIdLst>
    <p:sldId id="545" r:id="rId2"/>
    <p:sldId id="494" r:id="rId3"/>
    <p:sldId id="513" r:id="rId4"/>
    <p:sldId id="514" r:id="rId5"/>
    <p:sldId id="515" r:id="rId6"/>
    <p:sldId id="516" r:id="rId7"/>
    <p:sldId id="517" r:id="rId8"/>
    <p:sldId id="518" r:id="rId9"/>
    <p:sldId id="519" r:id="rId10"/>
    <p:sldId id="520" r:id="rId11"/>
    <p:sldId id="521" r:id="rId12"/>
    <p:sldId id="522" r:id="rId13"/>
    <p:sldId id="523" r:id="rId14"/>
    <p:sldId id="524" r:id="rId15"/>
    <p:sldId id="525" r:id="rId16"/>
    <p:sldId id="537" r:id="rId17"/>
    <p:sldId id="526" r:id="rId18"/>
    <p:sldId id="527" r:id="rId19"/>
    <p:sldId id="528" r:id="rId20"/>
    <p:sldId id="529" r:id="rId21"/>
    <p:sldId id="530" r:id="rId22"/>
    <p:sldId id="531" r:id="rId23"/>
    <p:sldId id="532" r:id="rId24"/>
    <p:sldId id="533" r:id="rId25"/>
    <p:sldId id="534" r:id="rId26"/>
    <p:sldId id="535" r:id="rId27"/>
    <p:sldId id="536" r:id="rId28"/>
    <p:sldId id="544" r:id="rId29"/>
    <p:sldId id="509" r:id="rId30"/>
    <p:sldId id="538" r:id="rId31"/>
    <p:sldId id="510" r:id="rId32"/>
    <p:sldId id="511" r:id="rId33"/>
    <p:sldId id="539" r:id="rId34"/>
    <p:sldId id="540" r:id="rId35"/>
    <p:sldId id="541" r:id="rId36"/>
    <p:sldId id="542" r:id="rId37"/>
    <p:sldId id="543" r:id="rId38"/>
    <p:sldId id="496" r:id="rId39"/>
    <p:sldId id="497" r:id="rId40"/>
    <p:sldId id="498" r:id="rId41"/>
    <p:sldId id="499" r:id="rId42"/>
    <p:sldId id="500" r:id="rId43"/>
    <p:sldId id="501" r:id="rId44"/>
    <p:sldId id="502" r:id="rId45"/>
    <p:sldId id="507" r:id="rId46"/>
    <p:sldId id="508" r:id="rId47"/>
    <p:sldId id="503" r:id="rId48"/>
    <p:sldId id="50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54" autoAdjust="0"/>
  </p:normalViewPr>
  <p:slideViewPr>
    <p:cSldViewPr>
      <p:cViewPr varScale="1">
        <p:scale>
          <a:sx n="58" d="100"/>
          <a:sy n="58" d="100"/>
        </p:scale>
        <p:origin x="-768" y="-84"/>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defRPr>
            </a:lvl1pPr>
          </a:lstStyle>
          <a:p>
            <a:pPr>
              <a:defRPr/>
            </a:pPr>
            <a:endParaRPr lang="en-US" dirty="0"/>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017C9F8-6F60-4546-A11C-6BF616766406}" type="slidenum">
              <a:rPr lang="en-US"/>
              <a:pPr>
                <a:defRPr/>
              </a:pPr>
              <a:t>‹#›</a:t>
            </a:fld>
            <a:endParaRPr lang="en-US" dirty="0"/>
          </a:p>
        </p:txBody>
      </p:sp>
    </p:spTree>
    <p:extLst>
      <p:ext uri="{BB962C8B-B14F-4D97-AF65-F5344CB8AC3E}">
        <p14:creationId xmlns:p14="http://schemas.microsoft.com/office/powerpoint/2010/main" val="3431434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pPr>
              <a:defRPr/>
            </a:pPr>
            <a:r>
              <a:rPr lang="en-US" dirty="0" smtClean="0"/>
              <a:t>Copyright 2008-2011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E090D99-A8E9-451F-BB7E-604471D52A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9E8C0B-0F9C-4E67-B182-29CC711EEE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105EFB-A2DB-4C9D-9E61-8A715E58E00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EBC60FE-66B0-40EE-A525-1DB84F59D6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FCFFBA-E63A-4554-AFA0-79D65B1920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AE3D8-E2DB-452F-B617-6686889251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D6013-2053-46BF-B5AF-A2CFBC96FF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D9E2BD-FCC1-465F-B935-242FD8534E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A365395-398D-4EBD-B935-18DA01AD78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0F59E5-2BB9-4FC2-8A9C-C1D624CDBE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72E7DE3-4388-4086-8021-81C8419E2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3E53D2-E510-43FC-AA7A-8006655CB6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A90586-734D-49C3-BCB8-6C58DF1A0B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r>
              <a:rPr lang="en-US" dirty="0" smtClean="0"/>
              <a:t>Copyright 2008-2011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E448D4-E664-4CAB-A123-F9ADC9E9A8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a:t>
            </a:r>
            <a:r>
              <a:rPr lang="en-US" baseline="0" dirty="0" smtClean="0"/>
              <a:t> Routing Table</a:t>
            </a:r>
            <a:endParaRPr lang="en-US" dirty="0"/>
          </a:p>
        </p:txBody>
      </p:sp>
      <p:sp>
        <p:nvSpPr>
          <p:cNvPr id="3" name="Subtitle 2"/>
          <p:cNvSpPr>
            <a:spLocks noGrp="1"/>
          </p:cNvSpPr>
          <p:nvPr>
            <p:ph type="subTitle" idx="1"/>
          </p:nvPr>
        </p:nvSpPr>
        <p:spPr/>
        <p:txBody>
          <a:bodyPr/>
          <a:lstStyle/>
          <a:p>
            <a:r>
              <a:rPr lang="en-US" sz="2400" dirty="0" smtClean="0"/>
              <a:t>Last Update </a:t>
            </a:r>
            <a:r>
              <a:rPr lang="en-US" sz="2400" dirty="0" smtClean="0"/>
              <a:t>2011.01.20</a:t>
            </a:r>
            <a:endParaRPr lang="en-US" sz="2400" dirty="0" smtClean="0"/>
          </a:p>
          <a:p>
            <a:r>
              <a:rPr lang="en-US" sz="2400" dirty="0" smtClean="0"/>
              <a:t>1.1.0</a:t>
            </a:r>
          </a:p>
        </p:txBody>
      </p:sp>
      <p:sp>
        <p:nvSpPr>
          <p:cNvPr id="4" name="Slide Number Placeholder 3"/>
          <p:cNvSpPr>
            <a:spLocks noGrp="1"/>
          </p:cNvSpPr>
          <p:nvPr>
            <p:ph type="sldNum" sz="quarter" idx="12"/>
          </p:nvPr>
        </p:nvSpPr>
        <p:spPr/>
        <p:txBody>
          <a:bodyPr/>
          <a:lstStyle/>
          <a:p>
            <a:fld id="{42EA3B9E-2404-4367-A734-1461D95241CD}" type="slidenum">
              <a:rPr lang="en-US" smtClean="0"/>
              <a:pPr/>
              <a:t>1</a:t>
            </a:fld>
            <a:endParaRPr lang="en-US" dirty="0"/>
          </a:p>
        </p:txBody>
      </p:sp>
      <p:sp>
        <p:nvSpPr>
          <p:cNvPr id="5" name="Footer Placeholder 4"/>
          <p:cNvSpPr>
            <a:spLocks noGrp="1"/>
          </p:cNvSpPr>
          <p:nvPr>
            <p:ph type="ftr" sz="quarter" idx="11"/>
          </p:nvPr>
        </p:nvSpPr>
        <p:spPr>
          <a:xfrm>
            <a:off x="2667000" y="6245225"/>
            <a:ext cx="4114800" cy="476250"/>
          </a:xfrm>
        </p:spPr>
        <p:txBody>
          <a:bodyPr/>
          <a:lstStyle/>
          <a:p>
            <a:r>
              <a:rPr lang="en-US" dirty="0" smtClean="0"/>
              <a:t>Copyright </a:t>
            </a:r>
            <a:r>
              <a:rPr lang="en-US" dirty="0" smtClean="0"/>
              <a:t>2008-2011 </a:t>
            </a:r>
            <a:r>
              <a:rPr lang="en-US" dirty="0" smtClean="0"/>
              <a:t>Kenneth M. </a:t>
            </a:r>
            <a:r>
              <a:rPr lang="en-US" dirty="0" err="1" smtClean="0"/>
              <a:t>Chipps</a:t>
            </a:r>
            <a:r>
              <a:rPr lang="en-US" dirty="0" smtClean="0"/>
              <a:t> Ph.D. www.chipps.com</a:t>
            </a:r>
            <a:endParaRPr lang="en-US" dirty="0"/>
          </a:p>
        </p:txBody>
      </p:sp>
    </p:spTree>
    <p:extLst>
      <p:ext uri="{BB962C8B-B14F-4D97-AF65-F5344CB8AC3E}">
        <p14:creationId xmlns:p14="http://schemas.microsoft.com/office/powerpoint/2010/main" val="17164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79875" name="Slide Number Placeholder 5"/>
          <p:cNvSpPr>
            <a:spLocks noGrp="1"/>
          </p:cNvSpPr>
          <p:nvPr>
            <p:ph type="sldNum" sz="quarter" idx="12"/>
          </p:nvPr>
        </p:nvSpPr>
        <p:spPr>
          <a:noFill/>
        </p:spPr>
        <p:txBody>
          <a:bodyPr/>
          <a:lstStyle/>
          <a:p>
            <a:fld id="{24B07E3A-C2A4-4C5B-AD27-2336B3085674}" type="slidenum">
              <a:rPr lang="en-US" smtClean="0"/>
              <a:pPr/>
              <a:t>10</a:t>
            </a:fld>
            <a:endParaRPr lang="en-US" dirty="0" smtClean="0"/>
          </a:p>
        </p:txBody>
      </p:sp>
      <p:sp>
        <p:nvSpPr>
          <p:cNvPr id="79876"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p>
        </p:txBody>
      </p:sp>
      <p:sp>
        <p:nvSpPr>
          <p:cNvPr id="79877" name="Rectangle 3"/>
          <p:cNvSpPr>
            <a:spLocks noGrp="1" noChangeArrowheads="1"/>
          </p:cNvSpPr>
          <p:nvPr>
            <p:ph type="body" idx="1"/>
          </p:nvPr>
        </p:nvSpPr>
        <p:spPr/>
        <p:txBody>
          <a:bodyPr/>
          <a:lstStyle/>
          <a:p>
            <a:pPr eaLnBrk="1" hangingPunct="1"/>
            <a:r>
              <a:rPr lang="en-US" dirty="0" smtClean="0">
                <a:cs typeface="Times New Roman" pitchFamily="18" charset="0"/>
              </a:rPr>
              <a:t>Typically a packet will come in one of the serial interfaces</a:t>
            </a:r>
          </a:p>
          <a:p>
            <a:pPr eaLnBrk="1" hangingPunct="1"/>
            <a:r>
              <a:rPr lang="en-US" dirty="0" smtClean="0">
                <a:cs typeface="Times New Roman" pitchFamily="18" charset="0"/>
              </a:rPr>
              <a:t>The router must then decide whether it goes to the LAN interface - the AUI port in this case - goes back out the other serial interface because it belongs somewhere else, or should be dropped because the router does not know what to do with it</a:t>
            </a:r>
          </a:p>
          <a:p>
            <a:pPr eaLnBrk="1" hangingPunct="1"/>
            <a:r>
              <a:rPr lang="en-US" dirty="0" smtClean="0">
                <a:cs typeface="Times New Roman" pitchFamily="18" charset="0"/>
              </a:rPr>
              <a:t>In detail this process proceeds this way</a:t>
            </a:r>
          </a:p>
        </p:txBody>
      </p:sp>
    </p:spTree>
    <p:extLst>
      <p:ext uri="{BB962C8B-B14F-4D97-AF65-F5344CB8AC3E}">
        <p14:creationId xmlns:p14="http://schemas.microsoft.com/office/powerpoint/2010/main" val="232233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80899" name="Slide Number Placeholder 5"/>
          <p:cNvSpPr>
            <a:spLocks noGrp="1"/>
          </p:cNvSpPr>
          <p:nvPr>
            <p:ph type="sldNum" sz="quarter" idx="12"/>
          </p:nvPr>
        </p:nvSpPr>
        <p:spPr>
          <a:noFill/>
        </p:spPr>
        <p:txBody>
          <a:bodyPr/>
          <a:lstStyle/>
          <a:p>
            <a:fld id="{2531B807-B10A-4F9D-BF8C-C31DD5A1DD30}" type="slidenum">
              <a:rPr lang="en-US" smtClean="0"/>
              <a:pPr/>
              <a:t>11</a:t>
            </a:fld>
            <a:endParaRPr lang="en-US" dirty="0" smtClean="0"/>
          </a:p>
        </p:txBody>
      </p:sp>
      <p:sp>
        <p:nvSpPr>
          <p:cNvPr id="80900"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p>
        </p:txBody>
      </p:sp>
      <p:sp>
        <p:nvSpPr>
          <p:cNvPr id="80901" name="Rectangle 3"/>
          <p:cNvSpPr>
            <a:spLocks noGrp="1" noChangeArrowheads="1"/>
          </p:cNvSpPr>
          <p:nvPr>
            <p:ph type="body" idx="1"/>
          </p:nvPr>
        </p:nvSpPr>
        <p:spPr/>
        <p:txBody>
          <a:bodyPr/>
          <a:lstStyle/>
          <a:p>
            <a:pPr eaLnBrk="1" hangingPunct="1"/>
            <a:r>
              <a:rPr lang="en-US" dirty="0" smtClean="0">
                <a:cs typeface="Times New Roman" pitchFamily="18" charset="0"/>
              </a:rPr>
              <a:t>The data-link level identifier in the frame's destination address is examined</a:t>
            </a:r>
          </a:p>
          <a:p>
            <a:pPr eaLnBrk="1" hangingPunct="1"/>
            <a:r>
              <a:rPr lang="en-US" dirty="0" smtClean="0">
                <a:cs typeface="Times New Roman" pitchFamily="18" charset="0"/>
              </a:rPr>
              <a:t>If it contains either the identifier of the router's interface or a broadcast identifier, the router removes the packet from the frame and passes the packet to the network layer</a:t>
            </a:r>
          </a:p>
          <a:p>
            <a:pPr eaLnBrk="1" hangingPunct="1"/>
            <a:r>
              <a:rPr lang="en-US" dirty="0" smtClean="0">
                <a:cs typeface="Times New Roman" pitchFamily="18" charset="0"/>
              </a:rPr>
              <a:t>At the network layer the destination of the packet is examined</a:t>
            </a:r>
          </a:p>
        </p:txBody>
      </p:sp>
    </p:spTree>
    <p:extLst>
      <p:ext uri="{BB962C8B-B14F-4D97-AF65-F5344CB8AC3E}">
        <p14:creationId xmlns:p14="http://schemas.microsoft.com/office/powerpoint/2010/main" val="2391619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81923" name="Slide Number Placeholder 5"/>
          <p:cNvSpPr>
            <a:spLocks noGrp="1"/>
          </p:cNvSpPr>
          <p:nvPr>
            <p:ph type="sldNum" sz="quarter" idx="12"/>
          </p:nvPr>
        </p:nvSpPr>
        <p:spPr>
          <a:noFill/>
        </p:spPr>
        <p:txBody>
          <a:bodyPr/>
          <a:lstStyle/>
          <a:p>
            <a:fld id="{DAEA514A-B574-4FB3-970D-05572ACE3AF6}" type="slidenum">
              <a:rPr lang="en-US" smtClean="0"/>
              <a:pPr/>
              <a:t>12</a:t>
            </a:fld>
            <a:endParaRPr lang="en-US" dirty="0" smtClean="0"/>
          </a:p>
        </p:txBody>
      </p:sp>
      <p:sp>
        <p:nvSpPr>
          <p:cNvPr id="81924"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p>
        </p:txBody>
      </p:sp>
      <p:sp>
        <p:nvSpPr>
          <p:cNvPr id="81925" name="Rectangle 3"/>
          <p:cNvSpPr>
            <a:spLocks noGrp="1" noChangeArrowheads="1"/>
          </p:cNvSpPr>
          <p:nvPr>
            <p:ph type="body" idx="1"/>
          </p:nvPr>
        </p:nvSpPr>
        <p:spPr/>
        <p:txBody>
          <a:bodyPr/>
          <a:lstStyle/>
          <a:p>
            <a:pPr eaLnBrk="1" hangingPunct="1"/>
            <a:r>
              <a:rPr lang="en-US" dirty="0" smtClean="0">
                <a:cs typeface="Times New Roman" pitchFamily="18" charset="0"/>
              </a:rPr>
              <a:t>If the destination address is either the IP address of the router's interface or an all hosts broadcast address, the protocol field of the packet is examined and the data is switched to the appropriate local</a:t>
            </a:r>
            <a:r>
              <a:rPr lang="en-US" baseline="0" dirty="0" smtClean="0">
                <a:cs typeface="Times New Roman" pitchFamily="18" charset="0"/>
              </a:rPr>
              <a:t> network</a:t>
            </a:r>
            <a:endParaRPr lang="en-US" dirty="0" smtClean="0"/>
          </a:p>
          <a:p>
            <a:pPr eaLnBrk="1" hangingPunct="1"/>
            <a:r>
              <a:rPr lang="en-US" dirty="0" smtClean="0">
                <a:cs typeface="Times New Roman" pitchFamily="18" charset="0"/>
              </a:rPr>
              <a:t>However, if none of this applies to a frame, then the frame does not belong here</a:t>
            </a:r>
          </a:p>
        </p:txBody>
      </p:sp>
    </p:spTree>
    <p:extLst>
      <p:ext uri="{BB962C8B-B14F-4D97-AF65-F5344CB8AC3E}">
        <p14:creationId xmlns:p14="http://schemas.microsoft.com/office/powerpoint/2010/main" val="1483230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82947" name="Slide Number Placeholder 5"/>
          <p:cNvSpPr>
            <a:spLocks noGrp="1"/>
          </p:cNvSpPr>
          <p:nvPr>
            <p:ph type="sldNum" sz="quarter" idx="12"/>
          </p:nvPr>
        </p:nvSpPr>
        <p:spPr>
          <a:noFill/>
        </p:spPr>
        <p:txBody>
          <a:bodyPr/>
          <a:lstStyle/>
          <a:p>
            <a:fld id="{1AADB897-E9F7-450E-9E35-49831C6C6DC2}" type="slidenum">
              <a:rPr lang="en-US" smtClean="0"/>
              <a:pPr/>
              <a:t>13</a:t>
            </a:fld>
            <a:endParaRPr lang="en-US" dirty="0" smtClean="0"/>
          </a:p>
        </p:txBody>
      </p:sp>
      <p:sp>
        <p:nvSpPr>
          <p:cNvPr id="82948" name="Rectangle 2"/>
          <p:cNvSpPr>
            <a:spLocks noGrp="1" noChangeArrowheads="1"/>
          </p:cNvSpPr>
          <p:nvPr>
            <p:ph type="title"/>
          </p:nvPr>
        </p:nvSpPr>
        <p:spPr/>
        <p:txBody>
          <a:bodyPr/>
          <a:lstStyle/>
          <a:p>
            <a:pPr eaLnBrk="1" hangingPunct="1"/>
            <a:r>
              <a:rPr lang="en-US" dirty="0" smtClean="0"/>
              <a:t>How a Router Handles Frames</a:t>
            </a:r>
          </a:p>
        </p:txBody>
      </p:sp>
      <p:sp>
        <p:nvSpPr>
          <p:cNvPr id="82949" name="Rectangle 3"/>
          <p:cNvSpPr>
            <a:spLocks noGrp="1" noChangeArrowheads="1"/>
          </p:cNvSpPr>
          <p:nvPr>
            <p:ph type="body" idx="1"/>
          </p:nvPr>
        </p:nvSpPr>
        <p:spPr/>
        <p:txBody>
          <a:bodyPr/>
          <a:lstStyle/>
          <a:p>
            <a:pPr eaLnBrk="1" hangingPunct="1"/>
            <a:r>
              <a:rPr lang="en-US" dirty="0" smtClean="0">
                <a:cs typeface="Times New Roman" pitchFamily="18" charset="0"/>
              </a:rPr>
              <a:t>It should be somewhere else</a:t>
            </a:r>
          </a:p>
          <a:p>
            <a:pPr eaLnBrk="1" hangingPunct="1"/>
            <a:r>
              <a:rPr lang="en-US" dirty="0" smtClean="0">
                <a:cs typeface="Times New Roman" pitchFamily="18" charset="0"/>
              </a:rPr>
              <a:t>So, routing is required</a:t>
            </a:r>
          </a:p>
          <a:p>
            <a:pPr eaLnBrk="1" hangingPunct="1"/>
            <a:r>
              <a:rPr lang="en-US" dirty="0" smtClean="0">
                <a:cs typeface="Times New Roman" pitchFamily="18" charset="0"/>
              </a:rPr>
              <a:t>If routing is required, the router will look in the routing table for the correct route</a:t>
            </a:r>
          </a:p>
          <a:p>
            <a:pPr eaLnBrk="1" hangingPunct="1"/>
            <a:r>
              <a:rPr lang="en-US" dirty="0" smtClean="0">
                <a:cs typeface="Times New Roman" pitchFamily="18" charset="0"/>
              </a:rPr>
              <a:t>A route table entry must contain at least two things</a:t>
            </a:r>
          </a:p>
          <a:p>
            <a:pPr lvl="1" eaLnBrk="1" hangingPunct="1"/>
            <a:r>
              <a:rPr lang="en-US" dirty="0" smtClean="0">
                <a:cs typeface="Times New Roman" pitchFamily="18" charset="0"/>
              </a:rPr>
              <a:t>A destination address</a:t>
            </a:r>
          </a:p>
          <a:p>
            <a:pPr lvl="1" eaLnBrk="1" hangingPunct="1"/>
            <a:r>
              <a:rPr lang="en-US" dirty="0" smtClean="0">
                <a:cs typeface="Times New Roman" pitchFamily="18" charset="0"/>
              </a:rPr>
              <a:t>A pointer to the destination</a:t>
            </a:r>
          </a:p>
        </p:txBody>
      </p:sp>
    </p:spTree>
    <p:extLst>
      <p:ext uri="{BB962C8B-B14F-4D97-AF65-F5344CB8AC3E}">
        <p14:creationId xmlns:p14="http://schemas.microsoft.com/office/powerpoint/2010/main" val="70771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83971" name="Slide Number Placeholder 5"/>
          <p:cNvSpPr>
            <a:spLocks noGrp="1"/>
          </p:cNvSpPr>
          <p:nvPr>
            <p:ph type="sldNum" sz="quarter" idx="12"/>
          </p:nvPr>
        </p:nvSpPr>
        <p:spPr>
          <a:noFill/>
        </p:spPr>
        <p:txBody>
          <a:bodyPr/>
          <a:lstStyle/>
          <a:p>
            <a:fld id="{17F451C4-8C54-4804-8AD5-5ECE9DDCAF40}" type="slidenum">
              <a:rPr lang="en-US" smtClean="0"/>
              <a:pPr/>
              <a:t>14</a:t>
            </a:fld>
            <a:endParaRPr lang="en-US" dirty="0" smtClean="0"/>
          </a:p>
        </p:txBody>
      </p:sp>
      <p:sp>
        <p:nvSpPr>
          <p:cNvPr id="83972"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p>
        </p:txBody>
      </p:sp>
      <p:sp>
        <p:nvSpPr>
          <p:cNvPr id="83973" name="Rectangle 3"/>
          <p:cNvSpPr>
            <a:spLocks noGrp="1" noChangeArrowheads="1"/>
          </p:cNvSpPr>
          <p:nvPr>
            <p:ph type="body" idx="1"/>
          </p:nvPr>
        </p:nvSpPr>
        <p:spPr/>
        <p:txBody>
          <a:bodyPr/>
          <a:lstStyle/>
          <a:p>
            <a:pPr eaLnBrk="1" hangingPunct="1"/>
            <a:r>
              <a:rPr lang="en-US" dirty="0" smtClean="0">
                <a:cs typeface="Times New Roman" pitchFamily="18" charset="0"/>
              </a:rPr>
              <a:t>The destination address is an address of a network the router can reach</a:t>
            </a:r>
          </a:p>
          <a:p>
            <a:pPr eaLnBrk="1" hangingPunct="1"/>
            <a:r>
              <a:rPr lang="en-US" dirty="0" smtClean="0">
                <a:cs typeface="Times New Roman" pitchFamily="18" charset="0"/>
              </a:rPr>
              <a:t>The pointer will indicate the way to this point is through a directly attached interface or the address of another router on a directly connected network</a:t>
            </a:r>
          </a:p>
          <a:p>
            <a:pPr eaLnBrk="1" hangingPunct="1"/>
            <a:r>
              <a:rPr lang="en-US" dirty="0" smtClean="0">
                <a:cs typeface="Times New Roman" pitchFamily="18" charset="0"/>
              </a:rPr>
              <a:t>That router is the next hop router since it is one hop closer to the destination</a:t>
            </a:r>
          </a:p>
        </p:txBody>
      </p:sp>
    </p:spTree>
    <p:extLst>
      <p:ext uri="{BB962C8B-B14F-4D97-AF65-F5344CB8AC3E}">
        <p14:creationId xmlns:p14="http://schemas.microsoft.com/office/powerpoint/2010/main" val="1368293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dirty="0" smtClean="0"/>
              <a:t>How a Router Handles Frames</a:t>
            </a:r>
          </a:p>
        </p:txBody>
      </p:sp>
      <p:sp>
        <p:nvSpPr>
          <p:cNvPr id="84995" name="Content Placeholder 2"/>
          <p:cNvSpPr>
            <a:spLocks noGrp="1"/>
          </p:cNvSpPr>
          <p:nvPr>
            <p:ph idx="1"/>
          </p:nvPr>
        </p:nvSpPr>
        <p:spPr/>
        <p:txBody>
          <a:bodyPr/>
          <a:lstStyle/>
          <a:p>
            <a:pPr eaLnBrk="1" hangingPunct="1"/>
            <a:r>
              <a:rPr lang="en-US" dirty="0" smtClean="0">
                <a:cs typeface="Times New Roman" pitchFamily="18" charset="0"/>
              </a:rPr>
              <a:t>If nothing can be found in the routing table, the packet is dropped and a Destination Unreachable message is sent back</a:t>
            </a:r>
            <a:endParaRPr lang="en-US" dirty="0" smtClean="0"/>
          </a:p>
        </p:txBody>
      </p:sp>
      <p:sp>
        <p:nvSpPr>
          <p:cNvPr id="84996" name="Footer Placeholder 3"/>
          <p:cNvSpPr>
            <a:spLocks noGrp="1"/>
          </p:cNvSpPr>
          <p:nvPr>
            <p:ph type="ftr" sz="quarter" idx="11"/>
          </p:nvPr>
        </p:nvSpPr>
        <p:spPr>
          <a:noFill/>
        </p:spPr>
        <p:txBody>
          <a:bodyPr/>
          <a:lstStyle/>
          <a:p>
            <a:r>
              <a:rPr lang="en-US" dirty="0" smtClean="0"/>
              <a:t>Copyright 2008-2011 Kenneth M. Chipps Ph.D. www.chipps.com</a:t>
            </a:r>
          </a:p>
        </p:txBody>
      </p:sp>
      <p:sp>
        <p:nvSpPr>
          <p:cNvPr id="84997" name="Slide Number Placeholder 4"/>
          <p:cNvSpPr>
            <a:spLocks noGrp="1"/>
          </p:cNvSpPr>
          <p:nvPr>
            <p:ph type="sldNum" sz="quarter" idx="12"/>
          </p:nvPr>
        </p:nvSpPr>
        <p:spPr>
          <a:noFill/>
        </p:spPr>
        <p:txBody>
          <a:bodyPr/>
          <a:lstStyle/>
          <a:p>
            <a:fld id="{DAC6C642-E30B-496F-9A0B-6A97C083CD3B}" type="slidenum">
              <a:rPr lang="en-US" smtClean="0"/>
              <a:pPr/>
              <a:t>15</a:t>
            </a:fld>
            <a:endParaRPr lang="en-US" dirty="0" smtClean="0"/>
          </a:p>
        </p:txBody>
      </p:sp>
    </p:spTree>
    <p:extLst>
      <p:ext uri="{BB962C8B-B14F-4D97-AF65-F5344CB8AC3E}">
        <p14:creationId xmlns:p14="http://schemas.microsoft.com/office/powerpoint/2010/main" val="1845934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Networks</a:t>
            </a:r>
            <a:endParaRPr lang="en-US" dirty="0"/>
          </a:p>
        </p:txBody>
      </p:sp>
      <p:sp>
        <p:nvSpPr>
          <p:cNvPr id="3" name="Content Placeholder 2"/>
          <p:cNvSpPr>
            <a:spLocks noGrp="1"/>
          </p:cNvSpPr>
          <p:nvPr>
            <p:ph idx="1"/>
          </p:nvPr>
        </p:nvSpPr>
        <p:spPr/>
        <p:txBody>
          <a:bodyPr/>
          <a:lstStyle/>
          <a:p>
            <a:r>
              <a:rPr lang="en-US" dirty="0" smtClean="0"/>
              <a:t>When a network is not directly connected to one</a:t>
            </a:r>
            <a:r>
              <a:rPr lang="en-US" baseline="0" dirty="0" smtClean="0"/>
              <a:t> of the router’s interfaces an entry must be made into the routing table to tell the router how to reach this remote network</a:t>
            </a:r>
          </a:p>
          <a:p>
            <a:r>
              <a:rPr lang="en-US" baseline="0" dirty="0" smtClean="0"/>
              <a:t>This entry can be done manually for each remote network using a static route or automatically by a dynamic routing protocol</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16</a:t>
            </a:fld>
            <a:endParaRPr lang="en-US" dirty="0"/>
          </a:p>
        </p:txBody>
      </p:sp>
    </p:spTree>
    <p:extLst>
      <p:ext uri="{BB962C8B-B14F-4D97-AF65-F5344CB8AC3E}">
        <p14:creationId xmlns:p14="http://schemas.microsoft.com/office/powerpoint/2010/main" val="1293635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Routes</a:t>
            </a:r>
            <a:endParaRPr lang="en-US" dirty="0"/>
          </a:p>
        </p:txBody>
      </p:sp>
      <p:sp>
        <p:nvSpPr>
          <p:cNvPr id="3" name="Content Placeholder 2"/>
          <p:cNvSpPr>
            <a:spLocks noGrp="1"/>
          </p:cNvSpPr>
          <p:nvPr>
            <p:ph idx="1"/>
          </p:nvPr>
        </p:nvSpPr>
        <p:spPr/>
        <p:txBody>
          <a:bodyPr/>
          <a:lstStyle/>
          <a:p>
            <a:r>
              <a:rPr lang="en-US" dirty="0" smtClean="0"/>
              <a:t>A static route</a:t>
            </a:r>
            <a:r>
              <a:rPr lang="en-US" baseline="0" dirty="0" smtClean="0"/>
              <a:t> is added to the routing table by an administrator typing on a keyboard</a:t>
            </a:r>
          </a:p>
          <a:p>
            <a:r>
              <a:rPr lang="en-US" baseline="0" dirty="0" smtClean="0"/>
              <a:t>Likewise this route can only be changed by an administrator typing on a keyboard</a:t>
            </a:r>
          </a:p>
          <a:p>
            <a:r>
              <a:rPr lang="en-US" baseline="0" dirty="0" smtClean="0"/>
              <a:t>Therefore these routes are only used for</a:t>
            </a:r>
          </a:p>
          <a:p>
            <a:pPr lvl="1"/>
            <a:r>
              <a:rPr lang="en-US" baseline="0" dirty="0" smtClean="0"/>
              <a:t>Very stable connections</a:t>
            </a:r>
          </a:p>
          <a:p>
            <a:pPr lvl="1"/>
            <a:r>
              <a:rPr lang="en-US" baseline="0" dirty="0" smtClean="0"/>
              <a:t>Connections where there is only one way out</a:t>
            </a:r>
          </a:p>
          <a:p>
            <a:pPr lvl="0"/>
            <a:r>
              <a:rPr lang="en-US" dirty="0" smtClean="0"/>
              <a:t>An S means a static route</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17</a:t>
            </a:fld>
            <a:endParaRPr lang="en-US" dirty="0"/>
          </a:p>
        </p:txBody>
      </p:sp>
    </p:spTree>
    <p:extLst>
      <p:ext uri="{BB962C8B-B14F-4D97-AF65-F5344CB8AC3E}">
        <p14:creationId xmlns:p14="http://schemas.microsoft.com/office/powerpoint/2010/main" val="1257989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Route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18</a:t>
            </a:fld>
            <a:endParaRPr lang="en-US" dirty="0"/>
          </a:p>
        </p:txBody>
      </p:sp>
      <p:pic>
        <p:nvPicPr>
          <p:cNvPr id="97282" name="Picture 2"/>
          <p:cNvPicPr>
            <a:picLocks noChangeAspect="1" noChangeArrowheads="1"/>
          </p:cNvPicPr>
          <p:nvPr/>
        </p:nvPicPr>
        <p:blipFill>
          <a:blip r:embed="rId2" cstate="print"/>
          <a:srcRect l="38750" t="23958" r="6250" b="17708"/>
          <a:stretch>
            <a:fillRect/>
          </a:stretch>
        </p:blipFill>
        <p:spPr bwMode="auto">
          <a:xfrm>
            <a:off x="1012371" y="1600200"/>
            <a:ext cx="7064829" cy="4495800"/>
          </a:xfrm>
          <a:prstGeom prst="rect">
            <a:avLst/>
          </a:prstGeom>
          <a:noFill/>
          <a:ln w="9525">
            <a:noFill/>
            <a:miter lim="800000"/>
            <a:headEnd/>
            <a:tailEnd/>
          </a:ln>
          <a:effectLst/>
        </p:spPr>
      </p:pic>
    </p:spTree>
    <p:extLst>
      <p:ext uri="{BB962C8B-B14F-4D97-AF65-F5344CB8AC3E}">
        <p14:creationId xmlns:p14="http://schemas.microsoft.com/office/powerpoint/2010/main" val="3336991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pPr rtl="0" eaLnBrk="0" fontAlgn="base" hangingPunct="0"/>
            <a:r>
              <a:rPr lang="en-US" sz="3200" dirty="0" smtClean="0">
                <a:solidFill>
                  <a:schemeClr val="tx1"/>
                </a:solidFill>
                <a:latin typeface="+mn-lt"/>
                <a:ea typeface="+mn-ea"/>
                <a:cs typeface="+mn-cs"/>
              </a:rPr>
              <a:t>Start Packet</a:t>
            </a:r>
            <a:r>
              <a:rPr lang="en-US" sz="3200" baseline="0" dirty="0" smtClean="0">
                <a:solidFill>
                  <a:schemeClr val="tx1"/>
                </a:solidFill>
                <a:latin typeface="+mn-lt"/>
                <a:ea typeface="+mn-ea"/>
                <a:cs typeface="+mn-cs"/>
              </a:rPr>
              <a:t> Tracer</a:t>
            </a:r>
            <a:endParaRPr lang="en-US" sz="3200" dirty="0" smtClean="0"/>
          </a:p>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3200" dirty="0" smtClean="0">
                <a:solidFill>
                  <a:schemeClr val="tx1"/>
                </a:solidFill>
                <a:latin typeface="+mn-lt"/>
                <a:ea typeface="+mn-ea"/>
                <a:cs typeface="+mn-cs"/>
              </a:rPr>
              <a:t>Do Packet Tracer Activity 1.3.2.2</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19</a:t>
            </a:fld>
            <a:endParaRPr lang="en-US" dirty="0"/>
          </a:p>
        </p:txBody>
      </p:sp>
    </p:spTree>
    <p:extLst>
      <p:ext uri="{BB962C8B-B14F-4D97-AF65-F5344CB8AC3E}">
        <p14:creationId xmlns:p14="http://schemas.microsoft.com/office/powerpoint/2010/main" val="4276895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t>Learn how a routing table operates</a:t>
            </a:r>
          </a:p>
        </p:txBody>
      </p:sp>
      <p:sp>
        <p:nvSpPr>
          <p:cNvPr id="4" name="Footer Placeholder 3"/>
          <p:cNvSpPr>
            <a:spLocks noGrp="1"/>
          </p:cNvSpPr>
          <p:nvPr>
            <p:ph type="ftr" sz="quarter" idx="11"/>
          </p:nvPr>
        </p:nvSpPr>
        <p:spPr>
          <a:xfrm>
            <a:off x="2667000" y="6245225"/>
            <a:ext cx="3733800" cy="476250"/>
          </a:xfrm>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pPr rtl="0" eaLnBrk="0" fontAlgn="base" hangingPunct="0"/>
            <a:r>
              <a:rPr lang="en-US" sz="3200" dirty="0" smtClean="0">
                <a:solidFill>
                  <a:schemeClr val="tx1"/>
                </a:solidFill>
                <a:latin typeface="+mn-lt"/>
                <a:ea typeface="+mn-ea"/>
                <a:cs typeface="+mn-cs"/>
              </a:rPr>
              <a:t>Start Packet</a:t>
            </a:r>
            <a:r>
              <a:rPr lang="en-US" sz="3200" baseline="0" dirty="0" smtClean="0">
                <a:solidFill>
                  <a:schemeClr val="tx1"/>
                </a:solidFill>
                <a:latin typeface="+mn-lt"/>
                <a:ea typeface="+mn-ea"/>
                <a:cs typeface="+mn-cs"/>
              </a:rPr>
              <a:t> Tracer</a:t>
            </a:r>
          </a:p>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3200" dirty="0" smtClean="0">
                <a:solidFill>
                  <a:schemeClr val="tx1"/>
                </a:solidFill>
                <a:latin typeface="+mn-lt"/>
                <a:ea typeface="+mn-ea"/>
                <a:cs typeface="+mn-cs"/>
              </a:rPr>
              <a:t>Do Packet Tracer Activity 1.3.3.2</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20</a:t>
            </a:fld>
            <a:endParaRPr lang="en-US" dirty="0"/>
          </a:p>
        </p:txBody>
      </p:sp>
    </p:spTree>
    <p:extLst>
      <p:ext uri="{BB962C8B-B14F-4D97-AF65-F5344CB8AC3E}">
        <p14:creationId xmlns:p14="http://schemas.microsoft.com/office/powerpoint/2010/main" val="1651949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t>
            </a:r>
            <a:r>
              <a:rPr lang="en-US" baseline="0" dirty="0" smtClean="0"/>
              <a:t> Routes</a:t>
            </a:r>
            <a:endParaRPr lang="en-US" dirty="0"/>
          </a:p>
        </p:txBody>
      </p:sp>
      <p:sp>
        <p:nvSpPr>
          <p:cNvPr id="3" name="Content Placeholder 2"/>
          <p:cNvSpPr>
            <a:spLocks noGrp="1"/>
          </p:cNvSpPr>
          <p:nvPr>
            <p:ph idx="1"/>
          </p:nvPr>
        </p:nvSpPr>
        <p:spPr/>
        <p:txBody>
          <a:bodyPr/>
          <a:lstStyle/>
          <a:p>
            <a:r>
              <a:rPr lang="en-US" dirty="0" smtClean="0"/>
              <a:t>A dynamic route is a route learned by talking to other routers</a:t>
            </a:r>
          </a:p>
          <a:p>
            <a:r>
              <a:rPr lang="en-US" dirty="0" smtClean="0"/>
              <a:t>These routes come and go automatically</a:t>
            </a:r>
            <a:r>
              <a:rPr lang="en-US" baseline="0" dirty="0" smtClean="0"/>
              <a:t> without the administrator having to do anything</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21</a:t>
            </a:fld>
            <a:endParaRPr lang="en-US" dirty="0"/>
          </a:p>
        </p:txBody>
      </p:sp>
    </p:spTree>
    <p:extLst>
      <p:ext uri="{BB962C8B-B14F-4D97-AF65-F5344CB8AC3E}">
        <p14:creationId xmlns:p14="http://schemas.microsoft.com/office/powerpoint/2010/main" val="1733565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Routes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22</a:t>
            </a:fld>
            <a:endParaRPr lang="en-US" dirty="0"/>
          </a:p>
        </p:txBody>
      </p:sp>
      <p:pic>
        <p:nvPicPr>
          <p:cNvPr id="98306" name="Picture 2"/>
          <p:cNvPicPr>
            <a:picLocks noChangeAspect="1" noChangeArrowheads="1"/>
          </p:cNvPicPr>
          <p:nvPr/>
        </p:nvPicPr>
        <p:blipFill>
          <a:blip r:embed="rId2" cstate="print"/>
          <a:srcRect l="39375" t="23958" r="6875" b="18750"/>
          <a:stretch>
            <a:fillRect/>
          </a:stretch>
        </p:blipFill>
        <p:spPr bwMode="auto">
          <a:xfrm>
            <a:off x="990600" y="1600200"/>
            <a:ext cx="7086600" cy="4532128"/>
          </a:xfrm>
          <a:prstGeom prst="rect">
            <a:avLst/>
          </a:prstGeom>
          <a:noFill/>
          <a:ln w="9525">
            <a:noFill/>
            <a:miter lim="800000"/>
            <a:headEnd/>
            <a:tailEnd/>
          </a:ln>
          <a:effectLst/>
        </p:spPr>
      </p:pic>
    </p:spTree>
    <p:extLst>
      <p:ext uri="{BB962C8B-B14F-4D97-AF65-F5344CB8AC3E}">
        <p14:creationId xmlns:p14="http://schemas.microsoft.com/office/powerpoint/2010/main" val="2949129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a:t>
            </a:r>
            <a:r>
              <a:rPr lang="en-US" baseline="0" dirty="0" smtClean="0"/>
              <a:t> the Routing Table</a:t>
            </a:r>
            <a:endParaRPr lang="en-US" dirty="0"/>
          </a:p>
        </p:txBody>
      </p:sp>
      <p:sp>
        <p:nvSpPr>
          <p:cNvPr id="3" name="Content Placeholder 2"/>
          <p:cNvSpPr>
            <a:spLocks noGrp="1"/>
          </p:cNvSpPr>
          <p:nvPr>
            <p:ph idx="1"/>
          </p:nvPr>
        </p:nvSpPr>
        <p:spPr/>
        <p:txBody>
          <a:bodyPr/>
          <a:lstStyle/>
          <a:p>
            <a:r>
              <a:rPr lang="en-US" dirty="0" smtClean="0"/>
              <a:t>As Cisco points out in their lecture material for this course there are three basic principles</a:t>
            </a:r>
            <a:r>
              <a:rPr lang="en-US" baseline="0" dirty="0" smtClean="0"/>
              <a:t> </a:t>
            </a:r>
            <a:r>
              <a:rPr lang="en-US" dirty="0" smtClean="0"/>
              <a:t>that will help you understand, configure, and troubleshoot routing issues</a:t>
            </a:r>
          </a:p>
          <a:p>
            <a:pPr lvl="1"/>
            <a:r>
              <a:rPr lang="en-US" dirty="0" smtClean="0"/>
              <a:t>These principles are from Alex Zinin's book, Cisco IP Routing</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23</a:t>
            </a:fld>
            <a:endParaRPr lang="en-US" dirty="0"/>
          </a:p>
        </p:txBody>
      </p:sp>
    </p:spTree>
    <p:extLst>
      <p:ext uri="{BB962C8B-B14F-4D97-AF65-F5344CB8AC3E}">
        <p14:creationId xmlns:p14="http://schemas.microsoft.com/office/powerpoint/2010/main" val="2916328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Routing Table</a:t>
            </a:r>
            <a:endParaRPr lang="en-US" dirty="0"/>
          </a:p>
        </p:txBody>
      </p:sp>
      <p:sp>
        <p:nvSpPr>
          <p:cNvPr id="3" name="Content Placeholder 2"/>
          <p:cNvSpPr>
            <a:spLocks noGrp="1"/>
          </p:cNvSpPr>
          <p:nvPr>
            <p:ph idx="1"/>
          </p:nvPr>
        </p:nvSpPr>
        <p:spPr/>
        <p:txBody>
          <a:bodyPr/>
          <a:lstStyle/>
          <a:p>
            <a:pPr lvl="1"/>
            <a:r>
              <a:rPr lang="en-US" dirty="0" smtClean="0"/>
              <a:t>Every router makes its decision alone, based on the information it has in its own routing table</a:t>
            </a:r>
          </a:p>
          <a:p>
            <a:pPr lvl="1"/>
            <a:r>
              <a:rPr lang="en-US" dirty="0" smtClean="0"/>
              <a:t>The fact that one router has certain information in its routing table does not mean that other routers have the same information</a:t>
            </a:r>
          </a:p>
          <a:p>
            <a:pPr lvl="1"/>
            <a:r>
              <a:rPr lang="en-US" dirty="0" smtClean="0"/>
              <a:t>Routing information about a path from one network to another does not provide routing information about the reverse, or return, path</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24</a:t>
            </a:fld>
            <a:endParaRPr lang="en-US" dirty="0"/>
          </a:p>
        </p:txBody>
      </p:sp>
    </p:spTree>
    <p:extLst>
      <p:ext uri="{BB962C8B-B14F-4D97-AF65-F5344CB8AC3E}">
        <p14:creationId xmlns:p14="http://schemas.microsoft.com/office/powerpoint/2010/main" val="1033036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Footer Placeholder 2"/>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25</a:t>
            </a:fld>
            <a:endParaRPr lang="en-US" dirty="0"/>
          </a:p>
        </p:txBody>
      </p:sp>
      <p:sp>
        <p:nvSpPr>
          <p:cNvPr id="5" name="Text Placeholder 4"/>
          <p:cNvSpPr>
            <a:spLocks noGrp="1"/>
          </p:cNvSpPr>
          <p:nvPr>
            <p:ph type="body" idx="4294967295"/>
          </p:nvPr>
        </p:nvSpPr>
        <p:spPr/>
        <p:txBody>
          <a:bodyPr/>
          <a:lstStyle/>
          <a:p>
            <a:r>
              <a:rPr lang="en-US" dirty="0" smtClean="0"/>
              <a:t>Start Packet</a:t>
            </a:r>
            <a:r>
              <a:rPr lang="en-US" baseline="0" dirty="0" smtClean="0"/>
              <a:t> Tracer</a:t>
            </a:r>
          </a:p>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3200" dirty="0" smtClean="0">
                <a:solidFill>
                  <a:schemeClr val="tx1"/>
                </a:solidFill>
                <a:latin typeface="+mn-lt"/>
                <a:ea typeface="+mn-ea"/>
                <a:cs typeface="+mn-cs"/>
              </a:rPr>
              <a:t>Do Packet Tracer Activity 1.3.3.4</a:t>
            </a:r>
          </a:p>
        </p:txBody>
      </p:sp>
    </p:spTree>
    <p:extLst>
      <p:ext uri="{BB962C8B-B14F-4D97-AF65-F5344CB8AC3E}">
        <p14:creationId xmlns:p14="http://schemas.microsoft.com/office/powerpoint/2010/main" val="1665785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Asymmetric Routing</a:t>
            </a:r>
            <a:endParaRPr lang="en-US" dirty="0"/>
          </a:p>
        </p:txBody>
      </p:sp>
      <p:sp>
        <p:nvSpPr>
          <p:cNvPr id="3" name="Content Placeholder 2"/>
          <p:cNvSpPr>
            <a:spLocks noGrp="1"/>
          </p:cNvSpPr>
          <p:nvPr>
            <p:ph idx="1"/>
          </p:nvPr>
        </p:nvSpPr>
        <p:spPr/>
        <p:txBody>
          <a:bodyPr/>
          <a:lstStyle/>
          <a:p>
            <a:r>
              <a:rPr lang="en-US" dirty="0" smtClean="0"/>
              <a:t>A route is one way</a:t>
            </a:r>
          </a:p>
          <a:p>
            <a:r>
              <a:rPr lang="en-US" dirty="0" smtClean="0"/>
              <a:t>The ability of a packet to go from point A to point B says nothing about the ability of a packet to go from point</a:t>
            </a:r>
            <a:r>
              <a:rPr lang="en-US" baseline="0" dirty="0" smtClean="0"/>
              <a:t> B to point A</a:t>
            </a:r>
          </a:p>
          <a:p>
            <a:r>
              <a:rPr lang="en-US" baseline="0" dirty="0" smtClean="0"/>
              <a:t>As such routing may be asymmetrical where </a:t>
            </a:r>
            <a:r>
              <a:rPr lang="en-US" dirty="0" smtClean="0"/>
              <a:t>a packet may take one route from point A to point</a:t>
            </a:r>
          </a:p>
          <a:p>
            <a:r>
              <a:rPr lang="en-US" dirty="0" smtClean="0"/>
              <a:t>Then</a:t>
            </a:r>
            <a:r>
              <a:rPr lang="en-US" baseline="0" dirty="0" smtClean="0"/>
              <a:t> it may take an entirely different route from point B back to point A</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26</a:t>
            </a:fld>
            <a:endParaRPr lang="en-US" dirty="0"/>
          </a:p>
        </p:txBody>
      </p:sp>
    </p:spTree>
    <p:extLst>
      <p:ext uri="{BB962C8B-B14F-4D97-AF65-F5344CB8AC3E}">
        <p14:creationId xmlns:p14="http://schemas.microsoft.com/office/powerpoint/2010/main" val="621913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Balancing</a:t>
            </a:r>
            <a:endParaRPr lang="en-US" dirty="0"/>
          </a:p>
        </p:txBody>
      </p:sp>
      <p:sp>
        <p:nvSpPr>
          <p:cNvPr id="3" name="Content Placeholder 2"/>
          <p:cNvSpPr>
            <a:spLocks noGrp="1"/>
          </p:cNvSpPr>
          <p:nvPr>
            <p:ph idx="1"/>
          </p:nvPr>
        </p:nvSpPr>
        <p:spPr/>
        <p:txBody>
          <a:bodyPr/>
          <a:lstStyle/>
          <a:p>
            <a:r>
              <a:rPr lang="en-US" dirty="0" smtClean="0"/>
              <a:t>If two equal cost paths exist in a routing table the router can make use of both by performing load</a:t>
            </a:r>
            <a:r>
              <a:rPr lang="en-US" baseline="0" dirty="0" smtClean="0"/>
              <a:t> balancing</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27</a:t>
            </a:fld>
            <a:endParaRPr lang="en-US" dirty="0"/>
          </a:p>
        </p:txBody>
      </p:sp>
    </p:spTree>
    <p:extLst>
      <p:ext uri="{BB962C8B-B14F-4D97-AF65-F5344CB8AC3E}">
        <p14:creationId xmlns:p14="http://schemas.microsoft.com/office/powerpoint/2010/main" val="1734022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Table</a:t>
            </a:r>
            <a:r>
              <a:rPr lang="en-US" baseline="0" dirty="0" smtClean="0"/>
              <a:t> Structure</a:t>
            </a:r>
            <a:endParaRPr lang="en-US" dirty="0"/>
          </a:p>
        </p:txBody>
      </p:sp>
      <p:sp>
        <p:nvSpPr>
          <p:cNvPr id="3" name="Content Placeholder 2"/>
          <p:cNvSpPr>
            <a:spLocks noGrp="1"/>
          </p:cNvSpPr>
          <p:nvPr>
            <p:ph idx="1"/>
          </p:nvPr>
        </p:nvSpPr>
        <p:spPr/>
        <p:txBody>
          <a:bodyPr/>
          <a:lstStyle/>
          <a:p>
            <a:r>
              <a:rPr lang="en-US" dirty="0" smtClean="0"/>
              <a:t>As mentioned a routing table can contain any of three</a:t>
            </a:r>
            <a:r>
              <a:rPr lang="en-US" baseline="0" dirty="0" smtClean="0"/>
              <a:t> different type of routes</a:t>
            </a:r>
          </a:p>
          <a:p>
            <a:pPr lvl="1"/>
            <a:r>
              <a:rPr lang="en-US" dirty="0" smtClean="0"/>
              <a:t>Directly connected</a:t>
            </a:r>
          </a:p>
          <a:p>
            <a:pPr lvl="1"/>
            <a:r>
              <a:rPr lang="en-US" dirty="0" smtClean="0"/>
              <a:t>Static</a:t>
            </a:r>
          </a:p>
          <a:p>
            <a:pPr lvl="1"/>
            <a:r>
              <a:rPr lang="en-US" dirty="0" smtClean="0"/>
              <a:t>Dynamic</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28</a:t>
            </a:fld>
            <a:endParaRPr lang="en-US" dirty="0"/>
          </a:p>
        </p:txBody>
      </p:sp>
    </p:spTree>
    <p:extLst>
      <p:ext uri="{BB962C8B-B14F-4D97-AF65-F5344CB8AC3E}">
        <p14:creationId xmlns:p14="http://schemas.microsoft.com/office/powerpoint/2010/main" val="3096197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Content Placeholder 2"/>
          <p:cNvSpPr>
            <a:spLocks noGrp="1"/>
          </p:cNvSpPr>
          <p:nvPr>
            <p:ph idx="1"/>
          </p:nvPr>
        </p:nvSpPr>
        <p:spPr/>
        <p:txBody>
          <a:bodyPr/>
          <a:lstStyle/>
          <a:p>
            <a:r>
              <a:rPr lang="en-US" dirty="0" smtClean="0"/>
              <a:t>Let’s look at a routing table</a:t>
            </a:r>
          </a:p>
          <a:p>
            <a:r>
              <a:rPr lang="en-US" dirty="0" smtClean="0"/>
              <a:t>Here is the network</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29</a:t>
            </a:fld>
            <a:endParaRPr lang="en-US" dirty="0"/>
          </a:p>
        </p:txBody>
      </p:sp>
    </p:spTree>
    <p:extLst>
      <p:ext uri="{BB962C8B-B14F-4D97-AF65-F5344CB8AC3E}">
        <p14:creationId xmlns:p14="http://schemas.microsoft.com/office/powerpoint/2010/main" val="383988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Footer Placeholder 2"/>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3</a:t>
            </a:fld>
            <a:endParaRPr lang="en-US" dirty="0"/>
          </a:p>
        </p:txBody>
      </p:sp>
      <p:sp>
        <p:nvSpPr>
          <p:cNvPr id="5" name="Text Placeholder 4"/>
          <p:cNvSpPr>
            <a:spLocks noGrp="1"/>
          </p:cNvSpPr>
          <p:nvPr>
            <p:ph type="body" idx="4294967295"/>
          </p:nvPr>
        </p:nvSpPr>
        <p:spPr/>
        <p:txBody>
          <a:bodyPr/>
          <a:lstStyle/>
          <a:p>
            <a:r>
              <a:rPr lang="en-US" dirty="0" smtClean="0"/>
              <a:t>To do its job of path determination and switching the router uses its routing table</a:t>
            </a:r>
          </a:p>
          <a:p>
            <a:r>
              <a:rPr lang="en-US" dirty="0" smtClean="0"/>
              <a:t>The routing table is a database held</a:t>
            </a:r>
            <a:r>
              <a:rPr lang="en-US" baseline="0" dirty="0" smtClean="0"/>
              <a:t> in RAM</a:t>
            </a:r>
          </a:p>
          <a:p>
            <a:r>
              <a:rPr lang="en-US" baseline="0" dirty="0" smtClean="0"/>
              <a:t>This database stores information on the directly connected routes as well as routes to other networks learned by the network administrator informing the router about a route or by talking to other routers</a:t>
            </a:r>
          </a:p>
        </p:txBody>
      </p:sp>
    </p:spTree>
    <p:extLst>
      <p:ext uri="{BB962C8B-B14F-4D97-AF65-F5344CB8AC3E}">
        <p14:creationId xmlns:p14="http://schemas.microsoft.com/office/powerpoint/2010/main" val="2961636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30</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92" t="31944" r="28819" b="21065"/>
          <a:stretch/>
        </p:blipFill>
        <p:spPr bwMode="auto">
          <a:xfrm>
            <a:off x="1232393" y="1600199"/>
            <a:ext cx="6616207" cy="453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867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a:t>
            </a:r>
            <a:r>
              <a:rPr lang="en-US" baseline="0" dirty="0" smtClean="0"/>
              <a:t> Table</a:t>
            </a:r>
            <a:endParaRPr lang="en-US" dirty="0"/>
          </a:p>
        </p:txBody>
      </p:sp>
      <p:sp>
        <p:nvSpPr>
          <p:cNvPr id="3" name="Content Placeholder 2"/>
          <p:cNvSpPr>
            <a:spLocks noGrp="1"/>
          </p:cNvSpPr>
          <p:nvPr>
            <p:ph idx="1"/>
          </p:nvPr>
        </p:nvSpPr>
        <p:spPr/>
        <p:txBody>
          <a:bodyPr/>
          <a:lstStyle/>
          <a:p>
            <a:r>
              <a:rPr lang="en-US" dirty="0" smtClean="0"/>
              <a:t>Let’s examine the routing table for Router 3</a:t>
            </a:r>
          </a:p>
          <a:p>
            <a:r>
              <a:rPr lang="en-US" dirty="0" smtClean="0"/>
              <a:t>As</a:t>
            </a:r>
            <a:r>
              <a:rPr lang="en-US" baseline="0" dirty="0" smtClean="0"/>
              <a:t> you can see on the diagram Router 3 knows about networks 2 and 3 as these are directly connected to it</a:t>
            </a:r>
          </a:p>
          <a:p>
            <a:r>
              <a:rPr lang="en-US" baseline="0" dirty="0" smtClean="0"/>
              <a:t>Network 2 exists between Router 3 and Router 2</a:t>
            </a:r>
          </a:p>
          <a:p>
            <a:r>
              <a:rPr lang="en-US" baseline="0" dirty="0" smtClean="0"/>
              <a:t>Network 3 exists between Router 3 and Router 4</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31</a:t>
            </a:fld>
            <a:endParaRPr lang="en-US" dirty="0"/>
          </a:p>
        </p:txBody>
      </p:sp>
    </p:spTree>
    <p:extLst>
      <p:ext uri="{BB962C8B-B14F-4D97-AF65-F5344CB8AC3E}">
        <p14:creationId xmlns:p14="http://schemas.microsoft.com/office/powerpoint/2010/main" val="1303908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Content Placeholder 2"/>
          <p:cNvSpPr>
            <a:spLocks noGrp="1"/>
          </p:cNvSpPr>
          <p:nvPr>
            <p:ph idx="1"/>
          </p:nvPr>
        </p:nvSpPr>
        <p:spPr/>
        <p:txBody>
          <a:bodyPr/>
          <a:lstStyle/>
          <a:p>
            <a:r>
              <a:rPr lang="en-US" dirty="0" smtClean="0"/>
              <a:t>Router 3 has no knowledge of networks 1, 4, 5, 6, and 7 as they are all on the other side of one or more other routers</a:t>
            </a:r>
          </a:p>
          <a:p>
            <a:r>
              <a:rPr lang="en-US" dirty="0" smtClean="0"/>
              <a:t>Here is the routing table for Router 3</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32</a:t>
            </a:fld>
            <a:endParaRPr lang="en-US" dirty="0"/>
          </a:p>
        </p:txBody>
      </p:sp>
    </p:spTree>
    <p:extLst>
      <p:ext uri="{BB962C8B-B14F-4D97-AF65-F5344CB8AC3E}">
        <p14:creationId xmlns:p14="http://schemas.microsoft.com/office/powerpoint/2010/main" val="858107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33</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76" t="38426" r="25000" b="19676"/>
          <a:stretch/>
        </p:blipFill>
        <p:spPr bwMode="auto">
          <a:xfrm>
            <a:off x="541811" y="1600197"/>
            <a:ext cx="8144989" cy="453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12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Content Placeholder 2"/>
          <p:cNvSpPr>
            <a:spLocks noGrp="1"/>
          </p:cNvSpPr>
          <p:nvPr>
            <p:ph idx="1"/>
          </p:nvPr>
        </p:nvSpPr>
        <p:spPr/>
        <p:txBody>
          <a:bodyPr/>
          <a:lstStyle/>
          <a:p>
            <a:r>
              <a:rPr lang="en-US" dirty="0" smtClean="0"/>
              <a:t>As the routing</a:t>
            </a:r>
            <a:r>
              <a:rPr lang="en-US" baseline="0" dirty="0" smtClean="0"/>
              <a:t> table shows networks 1 and 2 are reached by going out of port serial 0/0/1</a:t>
            </a:r>
          </a:p>
          <a:p>
            <a:r>
              <a:rPr lang="en-US" baseline="0" dirty="0" smtClean="0"/>
              <a:t>While networks 3, 4, 5, 6, and 7 are reached by going out of the serial 0/0/0 port</a:t>
            </a:r>
          </a:p>
          <a:p>
            <a:r>
              <a:rPr lang="en-US" baseline="0" dirty="0" smtClean="0"/>
              <a:t>In this case each of these is reached by use of a static route as the S shows</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34</a:t>
            </a:fld>
            <a:endParaRPr lang="en-US" dirty="0"/>
          </a:p>
        </p:txBody>
      </p:sp>
    </p:spTree>
    <p:extLst>
      <p:ext uri="{BB962C8B-B14F-4D97-AF65-F5344CB8AC3E}">
        <p14:creationId xmlns:p14="http://schemas.microsoft.com/office/powerpoint/2010/main" val="2793295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Content Placeholder 2"/>
          <p:cNvSpPr>
            <a:spLocks noGrp="1"/>
          </p:cNvSpPr>
          <p:nvPr>
            <p:ph idx="1"/>
          </p:nvPr>
        </p:nvSpPr>
        <p:spPr/>
        <p:txBody>
          <a:bodyPr/>
          <a:lstStyle/>
          <a:p>
            <a:r>
              <a:rPr lang="en-US" baseline="0" dirty="0" smtClean="0"/>
              <a:t>With the C indicating the directly connected networks</a:t>
            </a:r>
          </a:p>
          <a:p>
            <a:r>
              <a:rPr lang="en-US" baseline="0" dirty="0" smtClean="0"/>
              <a:t>What if the remote networks were learned from a dynamic routing protocol</a:t>
            </a:r>
          </a:p>
          <a:p>
            <a:r>
              <a:rPr lang="en-US" baseline="0" dirty="0" smtClean="0"/>
              <a:t>Let’s see what the routing table would look like if RIP was the routing protocol used</a:t>
            </a:r>
          </a:p>
          <a:p>
            <a:r>
              <a:rPr lang="en-US" baseline="0" dirty="0" smtClean="0"/>
              <a:t>This view is from Router 6</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35</a:t>
            </a:fld>
            <a:endParaRPr lang="en-US" dirty="0"/>
          </a:p>
        </p:txBody>
      </p:sp>
    </p:spTree>
    <p:extLst>
      <p:ext uri="{BB962C8B-B14F-4D97-AF65-F5344CB8AC3E}">
        <p14:creationId xmlns:p14="http://schemas.microsoft.com/office/powerpoint/2010/main" val="4183209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a:t>
            </a:r>
            <a:r>
              <a:rPr lang="en-US" baseline="0" dirty="0" smtClean="0"/>
              <a:t> Table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36</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79" t="44907" r="32465" b="18653"/>
          <a:stretch/>
        </p:blipFill>
        <p:spPr bwMode="auto">
          <a:xfrm>
            <a:off x="457200" y="1600200"/>
            <a:ext cx="8278516" cy="407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619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Content Placeholder 2"/>
          <p:cNvSpPr>
            <a:spLocks noGrp="1"/>
          </p:cNvSpPr>
          <p:nvPr>
            <p:ph idx="1"/>
          </p:nvPr>
        </p:nvSpPr>
        <p:spPr/>
        <p:txBody>
          <a:bodyPr/>
          <a:lstStyle/>
          <a:p>
            <a:r>
              <a:rPr lang="en-US" dirty="0" smtClean="0"/>
              <a:t>The R in the table indicating those routes learned through the RIP dynamic routing protocol</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37</a:t>
            </a:fld>
            <a:endParaRPr lang="en-US" dirty="0"/>
          </a:p>
        </p:txBody>
      </p:sp>
    </p:spTree>
    <p:extLst>
      <p:ext uri="{BB962C8B-B14F-4D97-AF65-F5344CB8AC3E}">
        <p14:creationId xmlns:p14="http://schemas.microsoft.com/office/powerpoint/2010/main" val="626952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a:t>
            </a:r>
            <a:r>
              <a:rPr lang="en-US" baseline="0" dirty="0" smtClean="0"/>
              <a:t> Table Structure</a:t>
            </a:r>
            <a:endParaRPr lang="en-US" dirty="0"/>
          </a:p>
        </p:txBody>
      </p:sp>
      <p:sp>
        <p:nvSpPr>
          <p:cNvPr id="3" name="Content Placeholder 2"/>
          <p:cNvSpPr>
            <a:spLocks noGrp="1"/>
          </p:cNvSpPr>
          <p:nvPr>
            <p:ph idx="1"/>
          </p:nvPr>
        </p:nvSpPr>
        <p:spPr/>
        <p:txBody>
          <a:bodyPr/>
          <a:lstStyle/>
          <a:p>
            <a:r>
              <a:rPr lang="en-US" dirty="0" smtClean="0"/>
              <a:t>A route</a:t>
            </a:r>
            <a:r>
              <a:rPr lang="en-US" baseline="0" dirty="0" smtClean="0"/>
              <a:t> in a Cisco routing table can be one of two types</a:t>
            </a:r>
          </a:p>
          <a:p>
            <a:pPr lvl="1"/>
            <a:r>
              <a:rPr lang="en-US" dirty="0" smtClean="0"/>
              <a:t>Level 1</a:t>
            </a:r>
          </a:p>
          <a:p>
            <a:pPr lvl="2"/>
            <a:r>
              <a:rPr lang="en-US" dirty="0" smtClean="0"/>
              <a:t>These have a subnet mask equal to or less than</a:t>
            </a:r>
            <a:r>
              <a:rPr lang="en-US" baseline="0" dirty="0" smtClean="0"/>
              <a:t> the classful mask of the network address</a:t>
            </a:r>
            <a:endParaRPr lang="en-US" dirty="0" smtClean="0"/>
          </a:p>
          <a:p>
            <a:pPr lvl="1"/>
            <a:r>
              <a:rPr lang="en-US" dirty="0" smtClean="0"/>
              <a:t>Level 2</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Routes</a:t>
            </a:r>
            <a:endParaRPr lang="en-US" dirty="0"/>
          </a:p>
        </p:txBody>
      </p:sp>
      <p:sp>
        <p:nvSpPr>
          <p:cNvPr id="3" name="Content Placeholder 2"/>
          <p:cNvSpPr>
            <a:spLocks noGrp="1"/>
          </p:cNvSpPr>
          <p:nvPr>
            <p:ph idx="1"/>
          </p:nvPr>
        </p:nvSpPr>
        <p:spPr/>
        <p:txBody>
          <a:bodyPr/>
          <a:lstStyle/>
          <a:p>
            <a:r>
              <a:rPr lang="en-US" dirty="0" smtClean="0"/>
              <a:t>A level 1 route can function as</a:t>
            </a:r>
          </a:p>
          <a:p>
            <a:pPr lvl="1"/>
            <a:r>
              <a:rPr lang="en-US" dirty="0" smtClean="0"/>
              <a:t>Default route</a:t>
            </a:r>
          </a:p>
          <a:p>
            <a:pPr lvl="1"/>
            <a:r>
              <a:rPr lang="en-US" dirty="0" smtClean="0"/>
              <a:t>Supernet route</a:t>
            </a:r>
          </a:p>
          <a:p>
            <a:pPr lvl="1"/>
            <a:r>
              <a:rPr lang="en-US" dirty="0" smtClean="0"/>
              <a:t>Network route</a:t>
            </a:r>
          </a:p>
          <a:p>
            <a:pPr lvl="0"/>
            <a:r>
              <a:rPr lang="en-US" dirty="0" smtClean="0"/>
              <a:t>A level 1 ultimate route is one that includes either</a:t>
            </a:r>
          </a:p>
          <a:p>
            <a:pPr lvl="1"/>
            <a:r>
              <a:rPr lang="en-US" dirty="0" smtClean="0"/>
              <a:t>A next hop address</a:t>
            </a:r>
          </a:p>
          <a:p>
            <a:pPr lvl="1"/>
            <a:r>
              <a:rPr lang="en-US" dirty="0" smtClean="0"/>
              <a:t>An</a:t>
            </a:r>
            <a:r>
              <a:rPr lang="en-US" baseline="0" dirty="0" smtClean="0"/>
              <a:t> exit interface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 Table</a:t>
            </a:r>
            <a:endParaRPr lang="en-US" dirty="0"/>
          </a:p>
        </p:txBody>
      </p:sp>
      <p:sp>
        <p:nvSpPr>
          <p:cNvPr id="3" name="Footer Placeholder 2"/>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4</a:t>
            </a:fld>
            <a:endParaRPr lang="en-US" dirty="0"/>
          </a:p>
        </p:txBody>
      </p:sp>
      <p:sp>
        <p:nvSpPr>
          <p:cNvPr id="5" name="Text Placeholder 4"/>
          <p:cNvSpPr>
            <a:spLocks noGrp="1"/>
          </p:cNvSpPr>
          <p:nvPr>
            <p:ph type="body" idx="4294967295"/>
          </p:nvPr>
        </p:nvSpPr>
        <p:spPr/>
        <p:txBody>
          <a:bodyPr/>
          <a:lstStyle/>
          <a:p>
            <a:r>
              <a:rPr lang="en-US" baseline="0" dirty="0" smtClean="0"/>
              <a:t>A directly connected network is one that has a cable directly attached to the router</a:t>
            </a:r>
          </a:p>
          <a:p>
            <a:r>
              <a:rPr lang="en-US" baseline="0" dirty="0" smtClean="0"/>
              <a:t>For local area networks these appear on activation in the IOS</a:t>
            </a:r>
          </a:p>
          <a:p>
            <a:r>
              <a:rPr lang="en-US" baseline="0" dirty="0" smtClean="0"/>
              <a:t>The others are advertised one after another using a network command of one sort or the other</a:t>
            </a:r>
          </a:p>
          <a:p>
            <a:r>
              <a:rPr lang="en-US" baseline="0" dirty="0" smtClean="0"/>
              <a:t>These networks then appear in the table</a:t>
            </a:r>
          </a:p>
        </p:txBody>
      </p:sp>
    </p:spTree>
    <p:extLst>
      <p:ext uri="{BB962C8B-B14F-4D97-AF65-F5344CB8AC3E}">
        <p14:creationId xmlns:p14="http://schemas.microsoft.com/office/powerpoint/2010/main" val="3026400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t>
            </a:r>
            <a:r>
              <a:rPr lang="en-US" baseline="0" dirty="0" smtClean="0"/>
              <a:t> and Child Routes</a:t>
            </a:r>
            <a:endParaRPr lang="en-US" dirty="0"/>
          </a:p>
        </p:txBody>
      </p:sp>
      <p:sp>
        <p:nvSpPr>
          <p:cNvPr id="3" name="Content Placeholder 2"/>
          <p:cNvSpPr>
            <a:spLocks noGrp="1"/>
          </p:cNvSpPr>
          <p:nvPr>
            <p:ph idx="1"/>
          </p:nvPr>
        </p:nvSpPr>
        <p:spPr/>
        <p:txBody>
          <a:bodyPr/>
          <a:lstStyle/>
          <a:p>
            <a:pPr lvl="0"/>
            <a:r>
              <a:rPr lang="en-US" sz="3200" b="0" dirty="0" smtClean="0">
                <a:solidFill>
                  <a:schemeClr val="tx1"/>
                </a:solidFill>
                <a:latin typeface="+mn-lt"/>
                <a:ea typeface="+mn-ea"/>
                <a:cs typeface="+mn-cs"/>
              </a:rPr>
              <a:t>A level 1 route can also be a parent route</a:t>
            </a:r>
          </a:p>
          <a:p>
            <a:pPr lvl="1" rtl="0" fontAlgn="base"/>
            <a:r>
              <a:rPr lang="en-US" sz="2800" b="0" dirty="0" smtClean="0">
                <a:solidFill>
                  <a:schemeClr val="tx1"/>
                </a:solidFill>
                <a:latin typeface="+mn-lt"/>
                <a:ea typeface="+mn-ea"/>
                <a:cs typeface="+mn-cs"/>
              </a:rPr>
              <a:t>A parent route does not contain either a next hop IP address or exit interface information</a:t>
            </a:r>
          </a:p>
          <a:p>
            <a:pPr rtl="0" fontAlgn="base"/>
            <a:r>
              <a:rPr lang="en-US" sz="3200" b="0" dirty="0" smtClean="0">
                <a:solidFill>
                  <a:schemeClr val="tx1"/>
                </a:solidFill>
                <a:latin typeface="+mn-lt"/>
                <a:ea typeface="+mn-ea"/>
                <a:cs typeface="+mn-cs"/>
              </a:rPr>
              <a:t>A parent route</a:t>
            </a:r>
            <a:r>
              <a:rPr lang="en-US" sz="3200" b="0" baseline="0" dirty="0" smtClean="0">
                <a:solidFill>
                  <a:schemeClr val="tx1"/>
                </a:solidFill>
                <a:latin typeface="+mn-lt"/>
                <a:ea typeface="+mn-ea"/>
                <a:cs typeface="+mn-cs"/>
              </a:rPr>
              <a:t> is created </a:t>
            </a:r>
            <a:r>
              <a:rPr lang="en-US" sz="3200" b="0" dirty="0" smtClean="0">
                <a:solidFill>
                  <a:schemeClr val="tx1"/>
                </a:solidFill>
                <a:latin typeface="+mn-lt"/>
                <a:ea typeface="+mn-ea"/>
                <a:cs typeface="+mn-cs"/>
              </a:rPr>
              <a:t>any time a subnet is added to the routing table</a:t>
            </a:r>
            <a:endParaRPr lang="en-US" b="0" dirty="0" smtClean="0"/>
          </a:p>
          <a:p>
            <a:pPr rtl="0" fontAlgn="base"/>
            <a:r>
              <a:rPr lang="en-US" sz="3200" b="0" dirty="0" smtClean="0">
                <a:solidFill>
                  <a:schemeClr val="tx1"/>
                </a:solidFill>
                <a:latin typeface="+mn-lt"/>
                <a:ea typeface="+mn-ea"/>
                <a:cs typeface="+mn-cs"/>
              </a:rPr>
              <a:t>Child routes are level 2 routes</a:t>
            </a:r>
            <a:endParaRPr lang="en-US" b="0" dirty="0" smtClean="0"/>
          </a:p>
          <a:p>
            <a:pPr rtl="0" fontAlgn="base"/>
            <a:r>
              <a:rPr lang="en-US" sz="3200" b="0" dirty="0" smtClean="0">
                <a:solidFill>
                  <a:schemeClr val="tx1"/>
                </a:solidFill>
                <a:latin typeface="+mn-lt"/>
                <a:ea typeface="+mn-ea"/>
                <a:cs typeface="+mn-cs"/>
              </a:rPr>
              <a:t>Child routes are a subnet of a classful network address</a:t>
            </a:r>
            <a:endParaRPr lang="en-US" b="0" dirty="0" smtClean="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Routes</a:t>
            </a:r>
            <a:endParaRPr lang="en-US" dirty="0"/>
          </a:p>
        </p:txBody>
      </p:sp>
      <p:sp>
        <p:nvSpPr>
          <p:cNvPr id="3" name="Content Placeholder 2"/>
          <p:cNvSpPr>
            <a:spLocks noGrp="1"/>
          </p:cNvSpPr>
          <p:nvPr>
            <p:ph idx="1"/>
          </p:nvPr>
        </p:nvSpPr>
        <p:spPr/>
        <p:txBody>
          <a:bodyPr/>
          <a:lstStyle/>
          <a:p>
            <a:pPr rtl="0" fontAlgn="base"/>
            <a:r>
              <a:rPr lang="en-US" sz="3200" dirty="0" smtClean="0">
                <a:solidFill>
                  <a:schemeClr val="tx1"/>
                </a:solidFill>
                <a:latin typeface="+mn-lt"/>
                <a:ea typeface="+mn-ea"/>
                <a:cs typeface="+mn-cs"/>
              </a:rPr>
              <a:t>Level 2 child routes contain the route source and the network address of the route</a:t>
            </a:r>
            <a:endParaRPr lang="en-US" sz="3200" dirty="0" smtClean="0"/>
          </a:p>
          <a:p>
            <a:pPr rtl="0" fontAlgn="base"/>
            <a:r>
              <a:rPr lang="en-US" sz="3200" b="0" dirty="0" smtClean="0">
                <a:solidFill>
                  <a:schemeClr val="tx1"/>
                </a:solidFill>
                <a:latin typeface="+mn-lt"/>
                <a:ea typeface="+mn-ea"/>
                <a:cs typeface="+mn-cs"/>
              </a:rPr>
              <a:t>Level 2 child routes are also considered ultimate routes as they contain the next hop address or exit interface or both</a:t>
            </a:r>
            <a:endParaRPr lang="en-US" b="0" dirty="0" smtClean="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and Child Routes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42</a:t>
            </a:fld>
            <a:endParaRPr lang="en-US" dirty="0"/>
          </a:p>
        </p:txBody>
      </p:sp>
      <p:pic>
        <p:nvPicPr>
          <p:cNvPr id="6" name="Picture 4"/>
          <p:cNvPicPr>
            <a:picLocks noChangeAspect="1" noChangeArrowheads="1"/>
          </p:cNvPicPr>
          <p:nvPr/>
        </p:nvPicPr>
        <p:blipFill>
          <a:blip r:embed="rId2" cstate="print"/>
          <a:srcRect/>
          <a:stretch>
            <a:fillRect/>
          </a:stretch>
        </p:blipFill>
        <p:spPr bwMode="auto">
          <a:xfrm>
            <a:off x="685800" y="1600199"/>
            <a:ext cx="7848600" cy="4531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Lookup Process</a:t>
            </a:r>
            <a:endParaRPr lang="en-US" dirty="0"/>
          </a:p>
        </p:txBody>
      </p:sp>
      <p:sp>
        <p:nvSpPr>
          <p:cNvPr id="3" name="Content Placeholder 2"/>
          <p:cNvSpPr>
            <a:spLocks noGrp="1"/>
          </p:cNvSpPr>
          <p:nvPr>
            <p:ph idx="1"/>
          </p:nvPr>
        </p:nvSpPr>
        <p:spPr/>
        <p:txBody>
          <a:bodyPr/>
          <a:lstStyle/>
          <a:p>
            <a:r>
              <a:rPr lang="en-US" dirty="0" smtClean="0"/>
              <a:t>The route lookup process proceeds this way</a:t>
            </a:r>
          </a:p>
          <a:p>
            <a:pPr lvl="1" rtl="0" fontAlgn="base"/>
            <a:r>
              <a:rPr lang="en-US" sz="2800" b="0" dirty="0" smtClean="0">
                <a:solidFill>
                  <a:schemeClr val="tx1"/>
                </a:solidFill>
                <a:latin typeface="+mn-lt"/>
                <a:ea typeface="+mn-ea"/>
                <a:cs typeface="+mn-cs"/>
              </a:rPr>
              <a:t>Examine the level 1 routes</a:t>
            </a:r>
          </a:p>
          <a:p>
            <a:pPr lvl="2" rtl="0" fontAlgn="base"/>
            <a:r>
              <a:rPr lang="en-US" sz="2400" b="0" dirty="0" smtClean="0">
                <a:solidFill>
                  <a:schemeClr val="tx1"/>
                </a:solidFill>
                <a:latin typeface="+mn-lt"/>
                <a:ea typeface="+mn-ea"/>
                <a:cs typeface="+mn-cs"/>
              </a:rPr>
              <a:t>If the best match is a level 1 ultimate route and is not a parent route this route is used to forward packet</a:t>
            </a:r>
            <a:endParaRPr lang="en-US" sz="2400" b="0" dirty="0" smtClean="0"/>
          </a:p>
          <a:p>
            <a:pPr lvl="1" rtl="0" fontAlgn="base"/>
            <a:r>
              <a:rPr lang="en-US" sz="2800" b="0" dirty="0" smtClean="0">
                <a:solidFill>
                  <a:schemeClr val="tx1"/>
                </a:solidFill>
                <a:latin typeface="+mn-lt"/>
                <a:ea typeface="+mn-ea"/>
                <a:cs typeface="+mn-cs"/>
              </a:rPr>
              <a:t>Examine the level 2 child routes</a:t>
            </a:r>
          </a:p>
          <a:p>
            <a:pPr lvl="2" rtl="0" fontAlgn="base"/>
            <a:r>
              <a:rPr lang="en-US" sz="2400" b="0" dirty="0" smtClean="0">
                <a:solidFill>
                  <a:schemeClr val="tx1"/>
                </a:solidFill>
                <a:latin typeface="+mn-lt"/>
                <a:ea typeface="+mn-ea"/>
                <a:cs typeface="+mn-cs"/>
              </a:rPr>
              <a:t>If there is a match with a level 2 child route then that subnet is used to forward the packet</a:t>
            </a:r>
            <a:endParaRPr lang="en-US" sz="2400" b="0" dirty="0" smtClean="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Lookup Process</a:t>
            </a:r>
            <a:endParaRPr lang="en-US" dirty="0"/>
          </a:p>
        </p:txBody>
      </p:sp>
      <p:sp>
        <p:nvSpPr>
          <p:cNvPr id="3" name="Content Placeholder 2"/>
          <p:cNvSpPr>
            <a:spLocks noGrp="1"/>
          </p:cNvSpPr>
          <p:nvPr>
            <p:ph idx="1"/>
          </p:nvPr>
        </p:nvSpPr>
        <p:spPr/>
        <p:txBody>
          <a:bodyPr/>
          <a:lstStyle/>
          <a:p>
            <a:pPr lvl="1" rtl="0" fontAlgn="base"/>
            <a:r>
              <a:rPr lang="en-US" sz="2800" dirty="0" smtClean="0">
                <a:solidFill>
                  <a:schemeClr val="tx1"/>
                </a:solidFill>
                <a:latin typeface="+mn-lt"/>
                <a:ea typeface="+mn-ea"/>
                <a:cs typeface="+mn-cs"/>
              </a:rPr>
              <a:t>If no match is made</a:t>
            </a:r>
            <a:r>
              <a:rPr lang="en-US" sz="2800" baseline="0" dirty="0" smtClean="0">
                <a:solidFill>
                  <a:schemeClr val="tx1"/>
                </a:solidFill>
                <a:latin typeface="+mn-lt"/>
                <a:ea typeface="+mn-ea"/>
                <a:cs typeface="+mn-cs"/>
              </a:rPr>
              <a:t> </a:t>
            </a:r>
            <a:r>
              <a:rPr lang="en-US" sz="2800" dirty="0" smtClean="0">
                <a:solidFill>
                  <a:schemeClr val="tx1"/>
                </a:solidFill>
                <a:latin typeface="+mn-lt"/>
                <a:ea typeface="+mn-ea"/>
                <a:cs typeface="+mn-cs"/>
              </a:rPr>
              <a:t>then the routing behavior type must be determined</a:t>
            </a:r>
            <a:endParaRPr lang="en-US" sz="2800" dirty="0" smtClean="0"/>
          </a:p>
          <a:p>
            <a:pPr rtl="0" fontAlgn="base"/>
            <a:r>
              <a:rPr lang="en-US" sz="3200" b="0" dirty="0" smtClean="0">
                <a:solidFill>
                  <a:schemeClr val="tx1"/>
                </a:solidFill>
                <a:latin typeface="+mn-lt"/>
                <a:ea typeface="+mn-ea"/>
                <a:cs typeface="+mn-cs"/>
              </a:rPr>
              <a:t>The</a:t>
            </a:r>
            <a:r>
              <a:rPr lang="en-US" sz="3200" b="0" baseline="0" dirty="0" smtClean="0">
                <a:solidFill>
                  <a:schemeClr val="tx1"/>
                </a:solidFill>
                <a:latin typeface="+mn-lt"/>
                <a:ea typeface="+mn-ea"/>
                <a:cs typeface="+mn-cs"/>
              </a:rPr>
              <a:t> r</a:t>
            </a:r>
            <a:r>
              <a:rPr lang="en-US" sz="3200" b="0" dirty="0" smtClean="0">
                <a:solidFill>
                  <a:schemeClr val="tx1"/>
                </a:solidFill>
                <a:latin typeface="+mn-lt"/>
                <a:ea typeface="+mn-ea"/>
                <a:cs typeface="+mn-cs"/>
              </a:rPr>
              <a:t>outer determines if it should</a:t>
            </a:r>
            <a:r>
              <a:rPr lang="en-US" sz="3200" b="0" baseline="0" dirty="0" smtClean="0">
                <a:solidFill>
                  <a:schemeClr val="tx1"/>
                </a:solidFill>
                <a:latin typeface="+mn-lt"/>
                <a:ea typeface="+mn-ea"/>
                <a:cs typeface="+mn-cs"/>
              </a:rPr>
              <a:t> use </a:t>
            </a:r>
            <a:r>
              <a:rPr lang="en-US" sz="3200" b="0" dirty="0" smtClean="0">
                <a:solidFill>
                  <a:schemeClr val="tx1"/>
                </a:solidFill>
                <a:latin typeface="+mn-lt"/>
                <a:ea typeface="+mn-ea"/>
                <a:cs typeface="+mn-cs"/>
              </a:rPr>
              <a:t>classful or classless routing behavior</a:t>
            </a:r>
          </a:p>
          <a:p>
            <a:pPr lvl="1" rtl="0" fontAlgn="base"/>
            <a:r>
              <a:rPr lang="en-US" sz="2800" dirty="0" smtClean="0">
                <a:solidFill>
                  <a:schemeClr val="tx1"/>
                </a:solidFill>
                <a:latin typeface="+mn-lt"/>
                <a:ea typeface="+mn-ea"/>
                <a:cs typeface="+mn-cs"/>
              </a:rPr>
              <a:t>If classful, then the packet is dropped</a:t>
            </a:r>
          </a:p>
          <a:p>
            <a:pPr lvl="1" rtl="0" fontAlgn="base"/>
            <a:r>
              <a:rPr lang="en-US" sz="2800" dirty="0" smtClean="0">
                <a:solidFill>
                  <a:schemeClr val="tx1"/>
                </a:solidFill>
                <a:latin typeface="+mn-lt"/>
                <a:ea typeface="+mn-ea"/>
                <a:cs typeface="+mn-cs"/>
              </a:rPr>
              <a:t>If classless, then router searches the level one supernet and default routes</a:t>
            </a:r>
          </a:p>
          <a:p>
            <a:pPr lvl="2" rtl="0" fontAlgn="base"/>
            <a:r>
              <a:rPr lang="en-US" sz="2400" dirty="0" smtClean="0">
                <a:solidFill>
                  <a:schemeClr val="tx1"/>
                </a:solidFill>
                <a:latin typeface="+mn-lt"/>
                <a:ea typeface="+mn-ea"/>
                <a:cs typeface="+mn-cs"/>
              </a:rPr>
              <a:t>If there is a level 1 supernet or default route match, then the packet is forwarded</a:t>
            </a:r>
          </a:p>
          <a:p>
            <a:pPr lvl="2" rtl="0" fontAlgn="base"/>
            <a:r>
              <a:rPr lang="en-US" sz="2400" dirty="0" smtClean="0">
                <a:solidFill>
                  <a:schemeClr val="tx1"/>
                </a:solidFill>
                <a:latin typeface="+mn-lt"/>
                <a:ea typeface="+mn-ea"/>
                <a:cs typeface="+mn-cs"/>
              </a:rPr>
              <a:t>If not, the packet is dropped</a:t>
            </a:r>
            <a:endParaRPr lang="en-US" sz="2400"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Lookup Process</a:t>
            </a:r>
            <a:endParaRPr lang="en-US" dirty="0"/>
          </a:p>
        </p:txBody>
      </p:sp>
      <p:sp>
        <p:nvSpPr>
          <p:cNvPr id="3" name="Content Placeholder 2"/>
          <p:cNvSpPr>
            <a:spLocks noGrp="1"/>
          </p:cNvSpPr>
          <p:nvPr>
            <p:ph idx="1"/>
          </p:nvPr>
        </p:nvSpPr>
        <p:spPr/>
        <p:txBody>
          <a:bodyPr/>
          <a:lstStyle/>
          <a:p>
            <a:pPr lvl="0" rtl="0" fontAlgn="base"/>
            <a:r>
              <a:rPr lang="en-US" sz="3200" dirty="0" smtClean="0">
                <a:solidFill>
                  <a:schemeClr val="tx1"/>
                </a:solidFill>
                <a:latin typeface="+mn-lt"/>
                <a:ea typeface="+mn-ea"/>
                <a:cs typeface="+mn-cs"/>
              </a:rPr>
              <a:t>The default routing behavior is ip classless</a:t>
            </a:r>
          </a:p>
          <a:p>
            <a:pPr rtl="0" fontAlgn="base"/>
            <a:r>
              <a:rPr lang="en-US" sz="3200" dirty="0" smtClean="0">
                <a:solidFill>
                  <a:schemeClr val="tx1"/>
                </a:solidFill>
                <a:latin typeface="+mn-lt"/>
                <a:ea typeface="+mn-ea"/>
                <a:cs typeface="+mn-cs"/>
              </a:rPr>
              <a:t>Classless routing behavior works for</a:t>
            </a:r>
          </a:p>
          <a:p>
            <a:pPr lvl="1" rtl="0" fontAlgn="base"/>
            <a:r>
              <a:rPr lang="en-US" sz="2800" dirty="0" smtClean="0">
                <a:solidFill>
                  <a:schemeClr val="tx1"/>
                </a:solidFill>
                <a:latin typeface="+mn-lt"/>
                <a:ea typeface="+mn-ea"/>
                <a:cs typeface="+mn-cs"/>
              </a:rPr>
              <a:t>Discontiguous networks</a:t>
            </a:r>
          </a:p>
          <a:p>
            <a:pPr lvl="1" rtl="0" fontAlgn="base"/>
            <a:r>
              <a:rPr lang="en-US" sz="2800" dirty="0" smtClean="0">
                <a:solidFill>
                  <a:schemeClr val="tx1"/>
                </a:solidFill>
                <a:latin typeface="+mn-lt"/>
                <a:ea typeface="+mn-ea"/>
                <a:cs typeface="+mn-cs"/>
              </a:rPr>
              <a:t>CIDR supernets</a:t>
            </a:r>
          </a:p>
          <a:p>
            <a:pPr lvl="0" rtl="0" fontAlgn="base"/>
            <a:r>
              <a:rPr lang="en-US" sz="3200" dirty="0" smtClean="0">
                <a:solidFill>
                  <a:schemeClr val="tx1"/>
                </a:solidFill>
                <a:latin typeface="+mn-lt"/>
                <a:ea typeface="+mn-ea"/>
                <a:cs typeface="+mn-cs"/>
              </a:rPr>
              <a:t>Level 1 routes are searched</a:t>
            </a:r>
            <a:endParaRPr lang="en-US" dirty="0" smtClean="0"/>
          </a:p>
          <a:p>
            <a:pPr lvl="1" rtl="0" fontAlgn="base"/>
            <a:r>
              <a:rPr lang="en-US" sz="2800" dirty="0" smtClean="0">
                <a:solidFill>
                  <a:schemeClr val="tx1"/>
                </a:solidFill>
                <a:latin typeface="+mn-lt"/>
                <a:ea typeface="+mn-ea"/>
                <a:cs typeface="+mn-cs"/>
              </a:rPr>
              <a:t>Supernet routes are checked first</a:t>
            </a:r>
            <a:endParaRPr lang="en-US" dirty="0" smtClean="0"/>
          </a:p>
          <a:p>
            <a:pPr lvl="2" rtl="0" fontAlgn="base"/>
            <a:r>
              <a:rPr lang="en-US" sz="2400" dirty="0" smtClean="0">
                <a:solidFill>
                  <a:schemeClr val="tx1"/>
                </a:solidFill>
                <a:latin typeface="+mn-lt"/>
                <a:ea typeface="+mn-ea"/>
                <a:cs typeface="+mn-cs"/>
              </a:rPr>
              <a:t>If a match exists then forward packet</a:t>
            </a:r>
            <a:endParaRPr lang="en-US" dirty="0" smtClean="0"/>
          </a:p>
          <a:p>
            <a:pPr lvl="1" rtl="0" fontAlgn="base"/>
            <a:r>
              <a:rPr lang="en-US" sz="2800" dirty="0" smtClean="0">
                <a:solidFill>
                  <a:schemeClr val="tx1"/>
                </a:solidFill>
                <a:latin typeface="+mn-lt"/>
                <a:ea typeface="+mn-ea"/>
                <a:cs typeface="+mn-cs"/>
              </a:rPr>
              <a:t>Default routes are checked second</a:t>
            </a:r>
            <a:endParaRPr lang="en-US" dirty="0" smtClean="0"/>
          </a:p>
          <a:p>
            <a:pPr lvl="2" rtl="0" fontAlgn="base"/>
            <a:r>
              <a:rPr lang="en-US" sz="2400" dirty="0" smtClean="0">
                <a:solidFill>
                  <a:schemeClr val="tx1"/>
                </a:solidFill>
                <a:latin typeface="+mn-lt"/>
                <a:ea typeface="+mn-ea"/>
                <a:cs typeface="+mn-cs"/>
              </a:rPr>
              <a:t>If no match or default route then drop packet</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Lookup Process</a:t>
            </a:r>
            <a:endParaRPr lang="en-US" dirty="0"/>
          </a:p>
        </p:txBody>
      </p:sp>
      <p:sp>
        <p:nvSpPr>
          <p:cNvPr id="3" name="Content Placeholder 2"/>
          <p:cNvSpPr>
            <a:spLocks noGrp="1"/>
          </p:cNvSpPr>
          <p:nvPr>
            <p:ph idx="1"/>
          </p:nvPr>
        </p:nvSpPr>
        <p:spPr/>
        <p:txBody>
          <a:bodyPr/>
          <a:lstStyle/>
          <a:p>
            <a:r>
              <a:rPr lang="en-US" dirty="0" smtClean="0"/>
              <a:t>If</a:t>
            </a:r>
            <a:r>
              <a:rPr lang="en-US" baseline="0" dirty="0" smtClean="0"/>
              <a:t> no match is found, then a match with fewer bits is attempted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Match</a:t>
            </a:r>
            <a:endParaRPr lang="en-US" dirty="0"/>
          </a:p>
        </p:txBody>
      </p:sp>
      <p:sp>
        <p:nvSpPr>
          <p:cNvPr id="3" name="Content Placeholder 2"/>
          <p:cNvSpPr>
            <a:spLocks noGrp="1"/>
          </p:cNvSpPr>
          <p:nvPr>
            <p:ph idx="1"/>
          </p:nvPr>
        </p:nvSpPr>
        <p:spPr/>
        <p:txBody>
          <a:bodyPr/>
          <a:lstStyle/>
          <a:p>
            <a:pPr rtl="0" fontAlgn="base"/>
            <a:r>
              <a:rPr lang="en-US" sz="3200" b="0" dirty="0" smtClean="0">
                <a:solidFill>
                  <a:schemeClr val="tx1"/>
                </a:solidFill>
                <a:latin typeface="+mn-lt"/>
                <a:ea typeface="+mn-ea"/>
                <a:cs typeface="+mn-cs"/>
              </a:rPr>
              <a:t>The best match is also known as the longest match </a:t>
            </a:r>
            <a:endParaRPr lang="en-US" sz="3200" b="0" dirty="0" smtClean="0"/>
          </a:p>
          <a:p>
            <a:pPr rtl="0" fontAlgn="base"/>
            <a:r>
              <a:rPr lang="en-US" sz="3200" b="0" dirty="0" smtClean="0">
                <a:solidFill>
                  <a:schemeClr val="tx1"/>
                </a:solidFill>
                <a:latin typeface="+mn-lt"/>
                <a:ea typeface="+mn-ea"/>
                <a:cs typeface="+mn-cs"/>
              </a:rPr>
              <a:t>The best match is the one that matches</a:t>
            </a:r>
            <a:r>
              <a:rPr lang="en-US" sz="3200" b="0" baseline="0" dirty="0" smtClean="0">
                <a:solidFill>
                  <a:schemeClr val="tx1"/>
                </a:solidFill>
                <a:latin typeface="+mn-lt"/>
                <a:ea typeface="+mn-ea"/>
                <a:cs typeface="+mn-cs"/>
              </a:rPr>
              <a:t> the most bits from the left to the right when matching the destination address to the routing table</a:t>
            </a:r>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Match</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48</a:t>
            </a:fld>
            <a:endParaRPr lang="en-US" dirty="0"/>
          </a:p>
        </p:txBody>
      </p:sp>
      <p:pic>
        <p:nvPicPr>
          <p:cNvPr id="6" name="Picture 4"/>
          <p:cNvPicPr>
            <a:picLocks noChangeAspect="1" noChangeArrowheads="1"/>
          </p:cNvPicPr>
          <p:nvPr/>
        </p:nvPicPr>
        <p:blipFill>
          <a:blip r:embed="rId2" cstate="print"/>
          <a:srcRect/>
          <a:stretch>
            <a:fillRect/>
          </a:stretch>
        </p:blipFill>
        <p:spPr bwMode="auto">
          <a:xfrm>
            <a:off x="457200" y="1600200"/>
            <a:ext cx="8231666"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Routing</a:t>
            </a:r>
            <a:r>
              <a:rPr lang="en-US" baseline="0" dirty="0" smtClean="0"/>
              <a:t> Table</a:t>
            </a:r>
            <a:endParaRPr lang="en-US" dirty="0"/>
          </a:p>
        </p:txBody>
      </p:sp>
      <p:sp>
        <p:nvSpPr>
          <p:cNvPr id="3" name="Footer Placeholder 2"/>
          <p:cNvSpPr>
            <a:spLocks noGrp="1"/>
          </p:cNvSpPr>
          <p:nvPr>
            <p:ph type="ftr" sz="quarter" idx="11"/>
          </p:nvPr>
        </p:nvSpPr>
        <p:spPr/>
        <p:txBody>
          <a:bodyPr/>
          <a:lstStyle/>
          <a:p>
            <a:pPr>
              <a:defRPr/>
            </a:pPr>
            <a:r>
              <a:rPr lang="en-US" dirty="0" smtClean="0"/>
              <a:t>Copyright 2008-2011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a:t>
            </a:fld>
            <a:endParaRPr lang="en-US" dirty="0"/>
          </a:p>
        </p:txBody>
      </p:sp>
      <p:sp>
        <p:nvSpPr>
          <p:cNvPr id="5" name="Text Placeholder 4"/>
          <p:cNvSpPr>
            <a:spLocks noGrp="1"/>
          </p:cNvSpPr>
          <p:nvPr>
            <p:ph type="body" idx="4294967295"/>
          </p:nvPr>
        </p:nvSpPr>
        <p:spPr/>
        <p:txBody>
          <a:bodyPr/>
          <a:lstStyle/>
          <a:p>
            <a:r>
              <a:rPr lang="en-US" dirty="0" smtClean="0"/>
              <a:t>Also in the routing table are networks learned from other routers</a:t>
            </a:r>
          </a:p>
          <a:p>
            <a:r>
              <a:rPr lang="en-US" dirty="0" smtClean="0"/>
              <a:t>These remote</a:t>
            </a:r>
            <a:r>
              <a:rPr lang="en-US" baseline="0" dirty="0" smtClean="0"/>
              <a:t> networks are not directly connected to the router</a:t>
            </a:r>
          </a:p>
          <a:p>
            <a:r>
              <a:rPr lang="en-US" baseline="0" dirty="0" smtClean="0"/>
              <a:t>They may only be reached by sending a packet through at least one more router</a:t>
            </a:r>
          </a:p>
          <a:p>
            <a:r>
              <a:rPr lang="en-US" baseline="0" dirty="0" smtClean="0"/>
              <a:t>These routes are learned by the router through a static route or from a dynamic routing protocol</a:t>
            </a:r>
            <a:endParaRPr lang="en-US" dirty="0"/>
          </a:p>
        </p:txBody>
      </p:sp>
    </p:spTree>
    <p:extLst>
      <p:ext uri="{BB962C8B-B14F-4D97-AF65-F5344CB8AC3E}">
        <p14:creationId xmlns:p14="http://schemas.microsoft.com/office/powerpoint/2010/main" val="198462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75779" name="Slide Number Placeholder 5"/>
          <p:cNvSpPr>
            <a:spLocks noGrp="1"/>
          </p:cNvSpPr>
          <p:nvPr>
            <p:ph type="sldNum" sz="quarter" idx="12"/>
          </p:nvPr>
        </p:nvSpPr>
        <p:spPr>
          <a:noFill/>
        </p:spPr>
        <p:txBody>
          <a:bodyPr/>
          <a:lstStyle/>
          <a:p>
            <a:fld id="{24B0F618-016F-4778-820F-9320CBD24C79}" type="slidenum">
              <a:rPr lang="en-US" smtClean="0"/>
              <a:pPr/>
              <a:t>6</a:t>
            </a:fld>
            <a:endParaRPr lang="en-US" dirty="0" smtClean="0"/>
          </a:p>
        </p:txBody>
      </p:sp>
      <p:sp>
        <p:nvSpPr>
          <p:cNvPr id="75780"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p>
        </p:txBody>
      </p:sp>
      <p:sp>
        <p:nvSpPr>
          <p:cNvPr id="75781" name="Rectangle 3"/>
          <p:cNvSpPr>
            <a:spLocks noGrp="1" noChangeArrowheads="1"/>
          </p:cNvSpPr>
          <p:nvPr>
            <p:ph type="body" idx="1"/>
          </p:nvPr>
        </p:nvSpPr>
        <p:spPr/>
        <p:txBody>
          <a:bodyPr/>
          <a:lstStyle/>
          <a:p>
            <a:pPr eaLnBrk="1" hangingPunct="1"/>
            <a:r>
              <a:rPr lang="en-US" dirty="0" smtClean="0">
                <a:cs typeface="Times New Roman" pitchFamily="18" charset="0"/>
              </a:rPr>
              <a:t>To understand what goes on in building, maintaining, and using a routing table let's first look at what a router does when a frame arrives at one of its interfaces</a:t>
            </a:r>
          </a:p>
          <a:p>
            <a:pPr eaLnBrk="1" hangingPunct="1"/>
            <a:r>
              <a:rPr lang="en-US" dirty="0" smtClean="0">
                <a:cs typeface="Times New Roman" pitchFamily="18" charset="0"/>
              </a:rPr>
              <a:t>Recall that a router looks like this in its basic form</a:t>
            </a:r>
          </a:p>
        </p:txBody>
      </p:sp>
    </p:spTree>
    <p:extLst>
      <p:ext uri="{BB962C8B-B14F-4D97-AF65-F5344CB8AC3E}">
        <p14:creationId xmlns:p14="http://schemas.microsoft.com/office/powerpoint/2010/main" val="3663674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76803" name="Slide Number Placeholder 5"/>
          <p:cNvSpPr>
            <a:spLocks noGrp="1"/>
          </p:cNvSpPr>
          <p:nvPr>
            <p:ph type="sldNum" sz="quarter" idx="12"/>
          </p:nvPr>
        </p:nvSpPr>
        <p:spPr>
          <a:noFill/>
        </p:spPr>
        <p:txBody>
          <a:bodyPr/>
          <a:lstStyle/>
          <a:p>
            <a:fld id="{608DEC1A-3F06-41C5-A8D2-D79B5335AFDB}" type="slidenum">
              <a:rPr lang="en-US" smtClean="0"/>
              <a:pPr/>
              <a:t>7</a:t>
            </a:fld>
            <a:endParaRPr lang="en-US" dirty="0" smtClean="0"/>
          </a:p>
        </p:txBody>
      </p:sp>
      <p:sp>
        <p:nvSpPr>
          <p:cNvPr id="76804"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p>
        </p:txBody>
      </p:sp>
      <p:sp>
        <p:nvSpPr>
          <p:cNvPr id="76805" name="Rectangle 3"/>
          <p:cNvSpPr>
            <a:spLocks noGrp="1" noChangeArrowheads="1"/>
          </p:cNvSpPr>
          <p:nvPr>
            <p:ph type="body" idx="1"/>
          </p:nvPr>
        </p:nvSpPr>
        <p:spPr/>
        <p:txBody>
          <a:bodyPr/>
          <a:lstStyle/>
          <a:p>
            <a:pPr eaLnBrk="1" hangingPunct="1"/>
            <a:r>
              <a:rPr lang="en-US" dirty="0" smtClean="0">
                <a:cs typeface="Times New Roman" pitchFamily="18" charset="0"/>
              </a:rPr>
              <a:t>This is the front of a medium sized router</a:t>
            </a:r>
          </a:p>
        </p:txBody>
      </p:sp>
      <p:pic>
        <p:nvPicPr>
          <p:cNvPr id="76806" name="Picture 4" descr="Cisco2500RouterFront"/>
          <p:cNvPicPr>
            <a:picLocks noChangeAspect="1" noChangeArrowheads="1"/>
          </p:cNvPicPr>
          <p:nvPr/>
        </p:nvPicPr>
        <p:blipFill>
          <a:blip r:embed="rId2" cstate="print"/>
          <a:srcRect t="13200" b="14197"/>
          <a:stretch>
            <a:fillRect/>
          </a:stretch>
        </p:blipFill>
        <p:spPr bwMode="auto">
          <a:xfrm>
            <a:off x="1066800" y="2362200"/>
            <a:ext cx="6934200" cy="3352800"/>
          </a:xfrm>
          <a:prstGeom prst="rect">
            <a:avLst/>
          </a:prstGeom>
          <a:noFill/>
          <a:ln w="9525">
            <a:noFill/>
            <a:miter lim="800000"/>
            <a:headEnd/>
            <a:tailEnd/>
          </a:ln>
        </p:spPr>
      </p:pic>
    </p:spTree>
    <p:extLst>
      <p:ext uri="{BB962C8B-B14F-4D97-AF65-F5344CB8AC3E}">
        <p14:creationId xmlns:p14="http://schemas.microsoft.com/office/powerpoint/2010/main" val="2284978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77827" name="Slide Number Placeholder 5"/>
          <p:cNvSpPr>
            <a:spLocks noGrp="1"/>
          </p:cNvSpPr>
          <p:nvPr>
            <p:ph type="sldNum" sz="quarter" idx="12"/>
          </p:nvPr>
        </p:nvSpPr>
        <p:spPr>
          <a:noFill/>
        </p:spPr>
        <p:txBody>
          <a:bodyPr/>
          <a:lstStyle/>
          <a:p>
            <a:fld id="{79A00E59-D8F6-4402-80B5-EC83A6868D5C}" type="slidenum">
              <a:rPr lang="en-US" smtClean="0"/>
              <a:pPr/>
              <a:t>8</a:t>
            </a:fld>
            <a:endParaRPr lang="en-US" dirty="0" smtClean="0"/>
          </a:p>
        </p:txBody>
      </p:sp>
      <p:sp>
        <p:nvSpPr>
          <p:cNvPr id="77828"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endParaRPr lang="en-US" dirty="0" smtClean="0"/>
          </a:p>
        </p:txBody>
      </p:sp>
      <p:sp>
        <p:nvSpPr>
          <p:cNvPr id="77829" name="Rectangle 3"/>
          <p:cNvSpPr>
            <a:spLocks noGrp="1" noChangeArrowheads="1"/>
          </p:cNvSpPr>
          <p:nvPr>
            <p:ph type="body" idx="1"/>
          </p:nvPr>
        </p:nvSpPr>
        <p:spPr/>
        <p:txBody>
          <a:bodyPr/>
          <a:lstStyle/>
          <a:p>
            <a:pPr eaLnBrk="1" hangingPunct="1"/>
            <a:r>
              <a:rPr lang="en-US" dirty="0" smtClean="0"/>
              <a:t>This is the back of a medium sized router</a:t>
            </a:r>
          </a:p>
        </p:txBody>
      </p:sp>
      <p:pic>
        <p:nvPicPr>
          <p:cNvPr id="77830" name="Picture 4" descr="Cisco2500RouterBack"/>
          <p:cNvPicPr>
            <a:picLocks noChangeAspect="1" noChangeArrowheads="1"/>
          </p:cNvPicPr>
          <p:nvPr/>
        </p:nvPicPr>
        <p:blipFill>
          <a:blip r:embed="rId2" cstate="print"/>
          <a:srcRect t="18132" r="5559" b="10989"/>
          <a:stretch>
            <a:fillRect/>
          </a:stretch>
        </p:blipFill>
        <p:spPr bwMode="auto">
          <a:xfrm>
            <a:off x="1066800" y="2362200"/>
            <a:ext cx="7010400" cy="3505200"/>
          </a:xfrm>
          <a:prstGeom prst="rect">
            <a:avLst/>
          </a:prstGeom>
          <a:noFill/>
          <a:ln w="9525">
            <a:noFill/>
            <a:miter lim="800000"/>
            <a:headEnd/>
            <a:tailEnd/>
          </a:ln>
        </p:spPr>
      </p:pic>
    </p:spTree>
    <p:extLst>
      <p:ext uri="{BB962C8B-B14F-4D97-AF65-F5344CB8AC3E}">
        <p14:creationId xmlns:p14="http://schemas.microsoft.com/office/powerpoint/2010/main" val="3369707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p:spPr>
        <p:txBody>
          <a:bodyPr/>
          <a:lstStyle/>
          <a:p>
            <a:r>
              <a:rPr lang="en-US" dirty="0" smtClean="0"/>
              <a:t>Copyright 2008-2011 Kenneth M. Chipps Ph.D. www.chipps.com</a:t>
            </a:r>
          </a:p>
        </p:txBody>
      </p:sp>
      <p:sp>
        <p:nvSpPr>
          <p:cNvPr id="78851" name="Slide Number Placeholder 5"/>
          <p:cNvSpPr>
            <a:spLocks noGrp="1"/>
          </p:cNvSpPr>
          <p:nvPr>
            <p:ph type="sldNum" sz="quarter" idx="12"/>
          </p:nvPr>
        </p:nvSpPr>
        <p:spPr>
          <a:noFill/>
        </p:spPr>
        <p:txBody>
          <a:bodyPr/>
          <a:lstStyle/>
          <a:p>
            <a:fld id="{9782D46C-3C5A-4BF1-A148-B7CA1A9F16DA}" type="slidenum">
              <a:rPr lang="en-US" smtClean="0"/>
              <a:pPr/>
              <a:t>9</a:t>
            </a:fld>
            <a:endParaRPr lang="en-US" dirty="0" smtClean="0"/>
          </a:p>
        </p:txBody>
      </p:sp>
      <p:sp>
        <p:nvSpPr>
          <p:cNvPr id="78852" name="Rectangle 2"/>
          <p:cNvSpPr>
            <a:spLocks noGrp="1" noChangeArrowheads="1"/>
          </p:cNvSpPr>
          <p:nvPr>
            <p:ph type="title"/>
          </p:nvPr>
        </p:nvSpPr>
        <p:spPr/>
        <p:txBody>
          <a:bodyPr/>
          <a:lstStyle/>
          <a:p>
            <a:pPr eaLnBrk="1" hangingPunct="1"/>
            <a:r>
              <a:rPr lang="en-US" dirty="0" smtClean="0">
                <a:cs typeface="Times New Roman" pitchFamily="18" charset="0"/>
              </a:rPr>
              <a:t>How a Router Handles Frames</a:t>
            </a:r>
            <a:endParaRPr lang="en-US" dirty="0" smtClean="0"/>
          </a:p>
        </p:txBody>
      </p:sp>
      <p:sp>
        <p:nvSpPr>
          <p:cNvPr id="78853" name="Rectangle 3"/>
          <p:cNvSpPr>
            <a:spLocks noGrp="1" noChangeArrowheads="1"/>
          </p:cNvSpPr>
          <p:nvPr>
            <p:ph type="body" idx="1"/>
          </p:nvPr>
        </p:nvSpPr>
        <p:spPr/>
        <p:txBody>
          <a:bodyPr/>
          <a:lstStyle/>
          <a:p>
            <a:pPr eaLnBrk="1" hangingPunct="1"/>
            <a:r>
              <a:rPr lang="en-US" dirty="0" smtClean="0"/>
              <a:t>These are the interfaces of interest</a:t>
            </a:r>
          </a:p>
        </p:txBody>
      </p:sp>
      <p:pic>
        <p:nvPicPr>
          <p:cNvPr id="78854" name="Picture 4" descr="Cisco2500RouterPorts1"/>
          <p:cNvPicPr>
            <a:picLocks noChangeAspect="1" noChangeArrowheads="1"/>
          </p:cNvPicPr>
          <p:nvPr/>
        </p:nvPicPr>
        <p:blipFill>
          <a:blip r:embed="rId2" cstate="print"/>
          <a:srcRect b="25728"/>
          <a:stretch>
            <a:fillRect/>
          </a:stretch>
        </p:blipFill>
        <p:spPr bwMode="auto">
          <a:xfrm>
            <a:off x="1066800" y="2514600"/>
            <a:ext cx="6934200" cy="3432175"/>
          </a:xfrm>
          <a:prstGeom prst="rect">
            <a:avLst/>
          </a:prstGeom>
          <a:noFill/>
          <a:ln w="9525">
            <a:noFill/>
            <a:miter lim="800000"/>
            <a:headEnd/>
            <a:tailEnd/>
          </a:ln>
        </p:spPr>
      </p:pic>
      <p:sp>
        <p:nvSpPr>
          <p:cNvPr id="78855" name="Text Box 5"/>
          <p:cNvSpPr txBox="1">
            <a:spLocks noChangeArrowheads="1"/>
          </p:cNvSpPr>
          <p:nvPr/>
        </p:nvSpPr>
        <p:spPr bwMode="auto">
          <a:xfrm>
            <a:off x="1600200" y="2362200"/>
            <a:ext cx="1371600" cy="1552575"/>
          </a:xfrm>
          <a:prstGeom prst="rect">
            <a:avLst/>
          </a:prstGeom>
          <a:solidFill>
            <a:schemeClr val="bg1"/>
          </a:solidFill>
          <a:ln w="9525">
            <a:noFill/>
            <a:miter lim="800000"/>
            <a:headEnd/>
            <a:tailEnd/>
          </a:ln>
        </p:spPr>
        <p:txBody>
          <a:bodyPr>
            <a:spAutoFit/>
          </a:bodyPr>
          <a:lstStyle/>
          <a:p>
            <a:pPr algn="ctr">
              <a:spcBef>
                <a:spcPct val="50000"/>
              </a:spcBef>
            </a:pPr>
            <a:r>
              <a:rPr lang="en-US" sz="2400" dirty="0">
                <a:latin typeface="Times New Roman" pitchFamily="18" charset="0"/>
              </a:rPr>
              <a:t>AUI Ethernet LAN Interface</a:t>
            </a:r>
          </a:p>
        </p:txBody>
      </p:sp>
      <p:sp>
        <p:nvSpPr>
          <p:cNvPr id="78856" name="Text Box 6"/>
          <p:cNvSpPr txBox="1">
            <a:spLocks noChangeArrowheads="1"/>
          </p:cNvSpPr>
          <p:nvPr/>
        </p:nvSpPr>
        <p:spPr bwMode="auto">
          <a:xfrm>
            <a:off x="3657600" y="2393950"/>
            <a:ext cx="1371600" cy="1187450"/>
          </a:xfrm>
          <a:prstGeom prst="rect">
            <a:avLst/>
          </a:prstGeom>
          <a:solidFill>
            <a:schemeClr val="bg1"/>
          </a:solidFill>
          <a:ln w="9525">
            <a:noFill/>
            <a:miter lim="800000"/>
            <a:headEnd/>
            <a:tailEnd/>
          </a:ln>
        </p:spPr>
        <p:txBody>
          <a:bodyPr>
            <a:spAutoFit/>
          </a:bodyPr>
          <a:lstStyle/>
          <a:p>
            <a:pPr algn="ctr">
              <a:spcBef>
                <a:spcPct val="50000"/>
              </a:spcBef>
            </a:pPr>
            <a:r>
              <a:rPr lang="en-US" sz="2400" dirty="0">
                <a:latin typeface="Times New Roman" pitchFamily="18" charset="0"/>
              </a:rPr>
              <a:t>Serial WAN Interface</a:t>
            </a:r>
          </a:p>
        </p:txBody>
      </p:sp>
      <p:sp>
        <p:nvSpPr>
          <p:cNvPr id="78857" name="Line 7"/>
          <p:cNvSpPr>
            <a:spLocks noChangeShapeType="1"/>
          </p:cNvSpPr>
          <p:nvPr/>
        </p:nvSpPr>
        <p:spPr bwMode="auto">
          <a:xfrm>
            <a:off x="2286000" y="4038600"/>
            <a:ext cx="152400" cy="838200"/>
          </a:xfrm>
          <a:prstGeom prst="line">
            <a:avLst/>
          </a:prstGeom>
          <a:noFill/>
          <a:ln w="50800">
            <a:solidFill>
              <a:schemeClr val="bg1"/>
            </a:solidFill>
            <a:round/>
            <a:headEnd/>
            <a:tailEnd type="triangle" w="med" len="med"/>
          </a:ln>
        </p:spPr>
        <p:txBody>
          <a:bodyPr/>
          <a:lstStyle/>
          <a:p>
            <a:endParaRPr lang="en-US" dirty="0"/>
          </a:p>
        </p:txBody>
      </p:sp>
      <p:sp>
        <p:nvSpPr>
          <p:cNvPr id="78858" name="Line 8"/>
          <p:cNvSpPr>
            <a:spLocks noChangeShapeType="1"/>
          </p:cNvSpPr>
          <p:nvPr/>
        </p:nvSpPr>
        <p:spPr bwMode="auto">
          <a:xfrm>
            <a:off x="4343400" y="3810000"/>
            <a:ext cx="76200" cy="762000"/>
          </a:xfrm>
          <a:prstGeom prst="line">
            <a:avLst/>
          </a:prstGeom>
          <a:noFill/>
          <a:ln w="50800">
            <a:solidFill>
              <a:schemeClr val="bg1"/>
            </a:solidFill>
            <a:round/>
            <a:headEnd/>
            <a:tailEnd type="triangle" w="med" len="med"/>
          </a:ln>
        </p:spPr>
        <p:txBody>
          <a:bodyPr/>
          <a:lstStyle/>
          <a:p>
            <a:endParaRPr lang="en-US" dirty="0"/>
          </a:p>
        </p:txBody>
      </p:sp>
      <p:sp>
        <p:nvSpPr>
          <p:cNvPr id="78859" name="Line 9"/>
          <p:cNvSpPr>
            <a:spLocks noChangeShapeType="1"/>
          </p:cNvSpPr>
          <p:nvPr/>
        </p:nvSpPr>
        <p:spPr bwMode="auto">
          <a:xfrm>
            <a:off x="6400800" y="3810000"/>
            <a:ext cx="0" cy="685800"/>
          </a:xfrm>
          <a:prstGeom prst="line">
            <a:avLst/>
          </a:prstGeom>
          <a:noFill/>
          <a:ln w="50800">
            <a:solidFill>
              <a:schemeClr val="bg1"/>
            </a:solidFill>
            <a:round/>
            <a:headEnd/>
            <a:tailEnd type="triangle" w="med" len="med"/>
          </a:ln>
        </p:spPr>
        <p:txBody>
          <a:bodyPr/>
          <a:lstStyle/>
          <a:p>
            <a:endParaRPr lang="en-US" dirty="0"/>
          </a:p>
        </p:txBody>
      </p:sp>
      <p:sp>
        <p:nvSpPr>
          <p:cNvPr id="78860" name="Text Box 10"/>
          <p:cNvSpPr txBox="1">
            <a:spLocks noChangeArrowheads="1"/>
          </p:cNvSpPr>
          <p:nvPr/>
        </p:nvSpPr>
        <p:spPr bwMode="auto">
          <a:xfrm>
            <a:off x="5715000" y="2470150"/>
            <a:ext cx="1371600" cy="1187450"/>
          </a:xfrm>
          <a:prstGeom prst="rect">
            <a:avLst/>
          </a:prstGeom>
          <a:solidFill>
            <a:schemeClr val="bg1"/>
          </a:solidFill>
          <a:ln w="9525">
            <a:noFill/>
            <a:miter lim="800000"/>
            <a:headEnd/>
            <a:tailEnd/>
          </a:ln>
        </p:spPr>
        <p:txBody>
          <a:bodyPr>
            <a:spAutoFit/>
          </a:bodyPr>
          <a:lstStyle/>
          <a:p>
            <a:pPr algn="ctr">
              <a:spcBef>
                <a:spcPct val="50000"/>
              </a:spcBef>
            </a:pPr>
            <a:r>
              <a:rPr lang="en-US" sz="2400" dirty="0">
                <a:latin typeface="Times New Roman" pitchFamily="18" charset="0"/>
              </a:rPr>
              <a:t>Serial WAN Interface</a:t>
            </a:r>
          </a:p>
        </p:txBody>
      </p:sp>
    </p:spTree>
    <p:extLst>
      <p:ext uri="{BB962C8B-B14F-4D97-AF65-F5344CB8AC3E}">
        <p14:creationId xmlns:p14="http://schemas.microsoft.com/office/powerpoint/2010/main" val="2237806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11090</TotalTime>
  <Words>2138</Words>
  <Application>Microsoft Office PowerPoint</Application>
  <PresentationFormat>On-screen Show (4:3)</PresentationFormat>
  <Paragraphs>271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CiscoAcademy</vt:lpstr>
      <vt:lpstr>The Routing Table</vt:lpstr>
      <vt:lpstr>Objectives</vt:lpstr>
      <vt:lpstr>The Routing Table</vt:lpstr>
      <vt:lpstr>The Routing Table</vt:lpstr>
      <vt:lpstr>The Routing Table</vt:lpstr>
      <vt:lpstr>How a Router Handles Frames</vt:lpstr>
      <vt:lpstr>How a Router Handles Frames</vt:lpstr>
      <vt:lpstr>How a Router Handles Frames</vt:lpstr>
      <vt:lpstr>How a Router Handles Frames</vt:lpstr>
      <vt:lpstr>How a Router Handles Frames</vt:lpstr>
      <vt:lpstr>How a Router Handles Frames</vt:lpstr>
      <vt:lpstr>How a Router Handles Frames</vt:lpstr>
      <vt:lpstr>How a Router Handles Frames</vt:lpstr>
      <vt:lpstr>How a Router Handles Frames</vt:lpstr>
      <vt:lpstr>How a Router Handles Frames</vt:lpstr>
      <vt:lpstr>Remote Networks</vt:lpstr>
      <vt:lpstr>Static Routes</vt:lpstr>
      <vt:lpstr>Static Route</vt:lpstr>
      <vt:lpstr>Lab</vt:lpstr>
      <vt:lpstr>Lab</vt:lpstr>
      <vt:lpstr>Dynamic Routes</vt:lpstr>
      <vt:lpstr>Dynamic Routes</vt:lpstr>
      <vt:lpstr>Using the Routing Table</vt:lpstr>
      <vt:lpstr>Using the Routing Table</vt:lpstr>
      <vt:lpstr>Lab</vt:lpstr>
      <vt:lpstr>Asymmetric Routing</vt:lpstr>
      <vt:lpstr>Load Balancing</vt:lpstr>
      <vt:lpstr>Routing Table Structure</vt:lpstr>
      <vt:lpstr>The Routing Table</vt:lpstr>
      <vt:lpstr>The Routing Table</vt:lpstr>
      <vt:lpstr>The Routing Table</vt:lpstr>
      <vt:lpstr>The Routing Table</vt:lpstr>
      <vt:lpstr>The Routing Table</vt:lpstr>
      <vt:lpstr>The Routing Table</vt:lpstr>
      <vt:lpstr>The Routing Table</vt:lpstr>
      <vt:lpstr>The Routing Table</vt:lpstr>
      <vt:lpstr>The Routing Table</vt:lpstr>
      <vt:lpstr>Routing Table Structure</vt:lpstr>
      <vt:lpstr>Level 1 Routes</vt:lpstr>
      <vt:lpstr>Parent and Child Routes</vt:lpstr>
      <vt:lpstr>Level 2 Routes</vt:lpstr>
      <vt:lpstr>Parent and Child Routes</vt:lpstr>
      <vt:lpstr>Route Lookup Process</vt:lpstr>
      <vt:lpstr>Route Lookup Process</vt:lpstr>
      <vt:lpstr>Route Lookup Process</vt:lpstr>
      <vt:lpstr>Route Lookup Process</vt:lpstr>
      <vt:lpstr>The Best Match</vt:lpstr>
      <vt:lpstr>The Best Match</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Routing Table</dc:title>
  <dc:creator>Kenneth M. Chipps Ph.D.</dc:creator>
  <cp:lastModifiedBy>Kenneth M. Chipps Ph.D.</cp:lastModifiedBy>
  <cp:revision>224</cp:revision>
  <dcterms:created xsi:type="dcterms:W3CDTF">2003-05-01T16:03:04Z</dcterms:created>
  <dcterms:modified xsi:type="dcterms:W3CDTF">2015-06-10T15:30:32Z</dcterms:modified>
</cp:coreProperties>
</file>