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sldIdLst>
    <p:sldId id="551" r:id="rId2"/>
    <p:sldId id="494" r:id="rId3"/>
    <p:sldId id="511" r:id="rId4"/>
    <p:sldId id="497" r:id="rId5"/>
    <p:sldId id="498" r:id="rId6"/>
    <p:sldId id="499" r:id="rId7"/>
    <p:sldId id="500" r:id="rId8"/>
    <p:sldId id="501" r:id="rId9"/>
    <p:sldId id="504" r:id="rId10"/>
    <p:sldId id="502" r:id="rId11"/>
    <p:sldId id="503" r:id="rId12"/>
    <p:sldId id="505" r:id="rId13"/>
    <p:sldId id="516" r:id="rId14"/>
    <p:sldId id="507" r:id="rId15"/>
    <p:sldId id="519" r:id="rId16"/>
    <p:sldId id="525" r:id="rId17"/>
    <p:sldId id="542" r:id="rId18"/>
    <p:sldId id="547" r:id="rId19"/>
    <p:sldId id="526" r:id="rId20"/>
    <p:sldId id="543" r:id="rId21"/>
    <p:sldId id="544" r:id="rId22"/>
    <p:sldId id="545" r:id="rId23"/>
    <p:sldId id="546" r:id="rId24"/>
    <p:sldId id="527" r:id="rId25"/>
    <p:sldId id="548" r:id="rId26"/>
    <p:sldId id="549" r:id="rId27"/>
    <p:sldId id="550" r:id="rId28"/>
    <p:sldId id="528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08" r:id="rId38"/>
    <p:sldId id="509" r:id="rId39"/>
    <p:sldId id="510" r:id="rId40"/>
    <p:sldId id="518" r:id="rId41"/>
    <p:sldId id="51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4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17C9F8-6F60-4546-A11C-6BF616766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6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0D99-A8E9-451F-BB7E-604471D52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8C0B-0F9C-4E67-B182-29CC711EE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5EFB-A2DB-4C9D-9E61-8A715E58E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60FE-66B0-40EE-A525-1DB84F59D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FBA-E63A-4554-AFA0-79D65B192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E3D8-E2DB-452F-B617-668688925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6013-2053-46BF-B5AF-A2CFBC96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2BD-FCC1-465F-B935-242FD8534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395-398D-4EBD-B935-18DA01AD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59E5-2BB9-4FC2-8A9C-C1D624CDB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7DE3-4388-4086-8021-81C8419E2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53D2-E510-43FC-AA7A-8006655CB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586-734D-49C3-BCB8-6C58DF1A0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E448D4-E664-4CAB-A123-F9ADC9E9A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RIP Version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2011.06.06</a:t>
            </a:r>
            <a:endParaRPr lang="en-US" sz="2400" dirty="0" smtClean="0"/>
          </a:p>
          <a:p>
            <a:r>
              <a:rPr lang="en-US" sz="2400" dirty="0" smtClean="0"/>
              <a:t>1.2.0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9E-2404-4367-A734-1461D95241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1148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smtClean="0"/>
              <a:t>2008-2011 </a:t>
            </a:r>
            <a:r>
              <a:rPr lang="en-US" dirty="0" smtClean="0"/>
              <a:t>Kenneth M. </a:t>
            </a:r>
            <a:r>
              <a:rPr lang="en-US" dirty="0" err="1" smtClean="0"/>
              <a:t>Chipps</a:t>
            </a:r>
            <a:r>
              <a:rPr lang="en-US" dirty="0" smtClean="0"/>
              <a:t> Ph.D. www.chipps.com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RIP Configuration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RIP network command matches an interface IP address, the IOS enables RIP on that interface</a:t>
            </a:r>
          </a:p>
          <a:p>
            <a:r>
              <a:rPr lang="en-US" dirty="0" smtClean="0"/>
              <a:t>When RIP is enabled on an interface, three actions related to that interface are carried out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E63C4-EA48-4D03-B2D1-440D589F0D67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RIP Configuration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starts sending RIP updates out the interface</a:t>
            </a:r>
          </a:p>
          <a:p>
            <a:r>
              <a:rPr lang="en-US" dirty="0" smtClean="0"/>
              <a:t>It starts listening for RIP updates coming in that interface from some other router</a:t>
            </a:r>
          </a:p>
          <a:p>
            <a:r>
              <a:rPr lang="en-US" dirty="0" smtClean="0"/>
              <a:t>It starts advertising a route to reach the subnet attached to the interface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C7673-3229-4B51-827B-E2EC2444EF44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AA588-3550-44B6-A734-5CD53619172F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Preventing Routing Updates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command passive-interface is used to prevent routers from sending routing updates thorough an interface</a:t>
            </a:r>
          </a:p>
          <a:p>
            <a:pPr eaLnBrk="1" hangingPunct="1"/>
            <a:r>
              <a:rPr lang="en-US" dirty="0" smtClean="0"/>
              <a:t>This is to prevent devices from learning about routes you would prefer they not know about</a:t>
            </a:r>
          </a:p>
          <a:p>
            <a:pPr eaLnBrk="1" hangingPunct="1"/>
            <a:r>
              <a:rPr lang="en-US" dirty="0" smtClean="0"/>
              <a:t>This disables the sending out of RIP updates from that interface, but the router still receives updates through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</a:t>
            </a:r>
            <a:r>
              <a:rPr lang="en-US" baseline="0" dirty="0" smtClean="0"/>
              <a:t> Routing Updates</a:t>
            </a:r>
            <a:endParaRPr lang="en-US" dirty="0"/>
          </a:p>
        </p:txBody>
      </p:sp>
      <p:pic>
        <p:nvPicPr>
          <p:cNvPr id="12288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9300" y="1524000"/>
            <a:ext cx="5307013" cy="4505325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0EA12-F6C4-4D15-9D35-1B505498970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Load Balancing with RIP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RIP can do simple load balancing using up to six equal cost paths</a:t>
            </a:r>
          </a:p>
          <a:p>
            <a:pPr eaLnBrk="1" hangingPunct="1"/>
            <a:r>
              <a:rPr lang="en-US" dirty="0" smtClean="0"/>
              <a:t>It uses the round robin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 c</a:t>
            </a:r>
            <a:r>
              <a:rPr lang="en-US" baseline="0" dirty="0" smtClean="0"/>
              <a:t>apture file showing the RIP process</a:t>
            </a:r>
          </a:p>
          <a:p>
            <a:r>
              <a:rPr lang="en-US" baseline="0" dirty="0" smtClean="0"/>
              <a:t>Download this file</a:t>
            </a:r>
          </a:p>
          <a:p>
            <a:pPr lvl="1"/>
            <a:r>
              <a:rPr lang="en-US" dirty="0" smtClean="0"/>
              <a:t>HDLC with </a:t>
            </a:r>
            <a:r>
              <a:rPr lang="en-US" smtClean="0"/>
              <a:t>RIP.cap</a:t>
            </a:r>
            <a:endParaRPr lang="en-US" dirty="0" smtClean="0"/>
          </a:p>
          <a:p>
            <a:pPr lvl="0"/>
            <a:r>
              <a:rPr lang="en-US" dirty="0" smtClean="0"/>
              <a:t>Open it in Wireshark by double-clicking</a:t>
            </a:r>
            <a:r>
              <a:rPr lang="en-US" baseline="0" dirty="0" smtClean="0"/>
              <a:t>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frame 1</a:t>
            </a:r>
          </a:p>
          <a:p>
            <a:r>
              <a:rPr lang="en-US" dirty="0" smtClean="0"/>
              <a:t>Looking at the frame list we can see that in frames 2, 3, and 4 the router at 192.168.2.1 has had RIP enabled on it</a:t>
            </a:r>
          </a:p>
          <a:p>
            <a:r>
              <a:rPr lang="en-US" dirty="0" smtClean="0"/>
              <a:t>We know this as it sends out two</a:t>
            </a:r>
            <a:r>
              <a:rPr lang="en-US" baseline="0" dirty="0" smtClean="0"/>
              <a:t> RIP Requests to the multicast RIP address of 224.0.0.9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1194816" y="1600200"/>
            <a:ext cx="6729984" cy="44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What it is saying is</a:t>
            </a:r>
          </a:p>
          <a:p>
            <a:pPr lvl="1"/>
            <a:r>
              <a:rPr lang="en-US" dirty="0" smtClean="0"/>
              <a:t>Is there anyone at the other</a:t>
            </a:r>
            <a:r>
              <a:rPr lang="en-US" baseline="0" dirty="0" smtClean="0"/>
              <a:t> end of this link that is alive and speaks RIP Version 2</a:t>
            </a:r>
          </a:p>
          <a:p>
            <a:pPr lvl="0"/>
            <a:r>
              <a:rPr lang="en-US" dirty="0" smtClean="0"/>
              <a:t>A</a:t>
            </a:r>
            <a:r>
              <a:rPr lang="en-US" baseline="0" dirty="0" smtClean="0"/>
              <a:t> short time later it says</a:t>
            </a:r>
          </a:p>
          <a:p>
            <a:pPr lvl="1"/>
            <a:r>
              <a:rPr lang="en-US" dirty="0" smtClean="0"/>
              <a:t>Well in any event I speak RIP</a:t>
            </a:r>
          </a:p>
          <a:p>
            <a:pPr lvl="1"/>
            <a:r>
              <a:rPr lang="en-US" dirty="0" smtClean="0"/>
              <a:t>Besides the network I am on, the 192.168.2.0 network,</a:t>
            </a:r>
            <a:r>
              <a:rPr lang="en-US" baseline="0" dirty="0" smtClean="0"/>
              <a:t> I also know where the 192.168.10 network lives</a:t>
            </a:r>
          </a:p>
          <a:p>
            <a:pPr lvl="0"/>
            <a:r>
              <a:rPr lang="en-US" dirty="0" smtClean="0"/>
              <a:t>Let’s look at these three frames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219200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RIP</a:t>
            </a:r>
            <a:r>
              <a:rPr lang="en-US" baseline="0" dirty="0" smtClean="0"/>
              <a:t> Version 2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219200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9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1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frames</a:t>
            </a:r>
            <a:r>
              <a:rPr lang="en-US" baseline="0" dirty="0" smtClean="0"/>
              <a:t> 10 and 11</a:t>
            </a:r>
          </a:p>
          <a:p>
            <a:r>
              <a:rPr lang="en-US" baseline="0" dirty="0" smtClean="0"/>
              <a:t>The router at the other end of the link, 192.168.2.2, wakes up and does the same thing</a:t>
            </a:r>
          </a:p>
          <a:p>
            <a:r>
              <a:rPr lang="en-US" baseline="0" dirty="0" smtClean="0"/>
              <a:t>However, in between the two RIP Requests and its RIP Response, its neighbor at 192.168.2.1, says in frames 12 and 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Great, a friend let me tell you about the networks I know about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219200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219200" y="1627139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14 192.168.2.2 says</a:t>
            </a:r>
          </a:p>
          <a:p>
            <a:pPr lvl="1"/>
            <a:r>
              <a:rPr lang="en-US" dirty="0" smtClean="0"/>
              <a:t>Here is who I know about</a:t>
            </a:r>
          </a:p>
          <a:p>
            <a:pPr lvl="1"/>
            <a:r>
              <a:rPr lang="en-US" dirty="0" smtClean="0"/>
              <a:t>Which is the 192.168.2.0 and 192.168.3.0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1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r>
              <a:rPr lang="en-US" baseline="0" dirty="0" smtClean="0"/>
              <a:t> of 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distance vector routing protocol</a:t>
            </a:r>
          </a:p>
          <a:p>
            <a:r>
              <a:rPr lang="en-US" dirty="0" smtClean="0"/>
              <a:t>Hop count is</a:t>
            </a:r>
            <a:r>
              <a:rPr lang="en-US" baseline="0" dirty="0" smtClean="0"/>
              <a:t> the only metric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 quiets down until frames 22, 23, 24, and 25 where</a:t>
            </a:r>
            <a:r>
              <a:rPr lang="en-US" baseline="0" dirty="0" smtClean="0"/>
              <a:t> 192.168.2.1 says to anybody listening on 224.0.0.9</a:t>
            </a:r>
          </a:p>
          <a:p>
            <a:pPr lvl="1"/>
            <a:r>
              <a:rPr lang="en-US" dirty="0" smtClean="0"/>
              <a:t>What’s going on</a:t>
            </a:r>
          </a:p>
          <a:p>
            <a:pPr lvl="0"/>
            <a:r>
              <a:rPr lang="en-US" dirty="0" smtClean="0"/>
              <a:t>192.168.2.2 answers</a:t>
            </a:r>
          </a:p>
          <a:p>
            <a:pPr lvl="1"/>
            <a:r>
              <a:rPr lang="en-US" dirty="0" smtClean="0"/>
              <a:t>I am still here</a:t>
            </a:r>
          </a:p>
          <a:p>
            <a:pPr lvl="1"/>
            <a:r>
              <a:rPr lang="en-US" dirty="0" smtClean="0"/>
              <a:t>Nothing changed,</a:t>
            </a:r>
            <a:r>
              <a:rPr lang="en-US" baseline="0" dirty="0" smtClean="0"/>
              <a:t> see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219200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/>
        </p:blipFill>
        <p:spPr bwMode="auto">
          <a:xfrm>
            <a:off x="1219200" y="1600200"/>
            <a:ext cx="6729984" cy="44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frames 41, 44, 49, and 53 we see RIP sending it’s routing table every 30 seconds even though nothing has changed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194816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</a:t>
            </a:r>
            <a:r>
              <a:rPr lang="en-US" baseline="0" dirty="0" smtClean="0"/>
              <a:t> it goes over and over like this for the rest of the capture file</a:t>
            </a:r>
          </a:p>
          <a:p>
            <a:r>
              <a:rPr lang="en-US" baseline="0" dirty="0" smtClean="0"/>
              <a:t>Notice that RIP uses the Well Known port number 520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4237E0-5BD3-407B-981B-558AD0534D97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RIP Update</a:t>
            </a:r>
          </a:p>
        </p:txBody>
      </p:sp>
      <p:sp>
        <p:nvSpPr>
          <p:cNvPr id="43013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cs typeface="Courier New" pitchFamily="49" charset="0"/>
              </a:rPr>
              <a:t>Common RIP troubleshooting commands include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cs typeface="Courier New" pitchFamily="49" charset="0"/>
              </a:rPr>
              <a:t>show ip rip database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cs typeface="Courier New" pitchFamily="49" charset="0"/>
              </a:rPr>
              <a:t>show ip protocols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cs typeface="Courier New" pitchFamily="49" charset="0"/>
              </a:rPr>
              <a:t>show ip route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cs typeface="Courier New" pitchFamily="49" charset="0"/>
              </a:rPr>
              <a:t>show ip interface brief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 smtClean="0">
                <a:cs typeface="Courier New" pitchFamily="49" charset="0"/>
              </a:rPr>
              <a:t>debug ip 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A7C14-0FFB-47A5-9AB6-483A04C8593A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403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 IP Protocols Command</a:t>
            </a:r>
          </a:p>
        </p:txBody>
      </p:sp>
      <p:pic>
        <p:nvPicPr>
          <p:cNvPr id="44037" name="Picture 1027"/>
          <p:cNvPicPr>
            <a:picLocks noChangeAspect="1" noChangeArrowheads="1"/>
          </p:cNvPicPr>
          <p:nvPr/>
        </p:nvPicPr>
        <p:blipFill>
          <a:blip r:embed="rId2" cstate="print"/>
          <a:srcRect l="3751" t="27504" r="39380" b="21252"/>
          <a:stretch>
            <a:fillRect/>
          </a:stretch>
        </p:blipFill>
        <p:spPr bwMode="auto">
          <a:xfrm>
            <a:off x="1066800" y="1587500"/>
            <a:ext cx="70104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30C22-B4E4-4DDD-98C4-ADAE5F7F544A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 IP Route Command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 cstate="print"/>
          <a:srcRect l="3751" t="27504" r="39380" b="21252"/>
          <a:stretch>
            <a:fillRect/>
          </a:stretch>
        </p:blipFill>
        <p:spPr bwMode="auto">
          <a:xfrm>
            <a:off x="1143000" y="1600200"/>
            <a:ext cx="67818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RIP V1 to V2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F6624B-2035-48DC-9918-362F7566740D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63" y="1600200"/>
            <a:ext cx="6484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Let’s look at some RIP traffic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Wireshark</a:t>
            </a:r>
          </a:p>
          <a:p>
            <a:r>
              <a:rPr lang="en-US" baseline="0" dirty="0" smtClean="0"/>
              <a:t>Open RIP_v1.pcap</a:t>
            </a:r>
          </a:p>
          <a:p>
            <a:r>
              <a:rPr lang="en-US" baseline="0" dirty="0" smtClean="0"/>
              <a:t>Examine the back and forth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2008-2011 Kenneth M. Chipps Ph.D. www.chipps.com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F59E5-2BB9-4FC2-8A9C-C1D624CDBE5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Lab 7-1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Communication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 communicates with other routers through the 224.0.0.9 multicast address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085B9-7569-4DCA-9F53-59DBAA0EA7A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31B59F76-1C48-4978-BD99-1BA14D91F83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Configuration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RIP configuration requires two configuration commands</a:t>
            </a:r>
          </a:p>
          <a:p>
            <a:pPr lvl="1"/>
            <a:r>
              <a:rPr lang="en-US" dirty="0" smtClean="0"/>
              <a:t>router rip</a:t>
            </a:r>
          </a:p>
          <a:p>
            <a:pPr lvl="1"/>
            <a:r>
              <a:rPr lang="en-US" dirty="0" smtClean="0"/>
              <a:t>network</a:t>
            </a:r>
            <a:endParaRPr lang="en-US" sz="2400" i="1" dirty="0" smtClean="0"/>
          </a:p>
          <a:p>
            <a:pPr lvl="0"/>
            <a:r>
              <a:rPr lang="en-US" dirty="0" smtClean="0"/>
              <a:t>Cisco</a:t>
            </a:r>
            <a:r>
              <a:rPr lang="en-US" baseline="0" dirty="0" smtClean="0"/>
              <a:t> insists on defaulting to version 1 so the basic RIP configuration is actually</a:t>
            </a:r>
          </a:p>
          <a:p>
            <a:pPr lvl="1"/>
            <a:r>
              <a:rPr lang="en-US" dirty="0" smtClean="0"/>
              <a:t>router rip</a:t>
            </a:r>
          </a:p>
          <a:p>
            <a:pPr lvl="1"/>
            <a:r>
              <a:rPr lang="en-US" dirty="0" smtClean="0"/>
              <a:t>version</a:t>
            </a:r>
            <a:r>
              <a:rPr lang="en-US" baseline="0" dirty="0" smtClean="0"/>
              <a:t> 2</a:t>
            </a:r>
            <a:endParaRPr lang="en-US" dirty="0" smtClean="0"/>
          </a:p>
          <a:p>
            <a:pPr lvl="1"/>
            <a:r>
              <a:rPr lang="en-US" dirty="0" smtClean="0"/>
              <a:t>network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RIP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this example, each router’s network command tells the router to start using RIP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R1 looks for any interfaces whose IP address is in Class B network 172.16.0.0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R1 sees that both its FA0/0 and S0/0 interfaces have IP addresses in network 172.16.0.0, so R1 starts sending RIP updates on both interfaces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Similarly, R2 finds that both of its interfaces match the network 172.16.0.0 command as well, because both interfaces are in network 172.16.0.0 so, R2 also begins sending RIP updates on both interfaces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As a result, R1 and R2 begin to learn routes from each other using RIP</a:t>
            </a:r>
            <a:endParaRPr lang="en-US" sz="2000" dirty="0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2F167-4A54-4A7A-B6AB-662C61183E43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RIP Configuration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C89D5-51BC-4368-A64A-8C93B5B7989C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3584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2008-2011 Kenneth M. Chipps Ph.D. www.chipps.com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1CF393-8E2D-471F-BC8A-9B6258D3E6A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RIP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 cstate="print"/>
          <a:srcRect l="3751" t="28754" r="40318" b="21252"/>
          <a:stretch>
            <a:fillRect/>
          </a:stretch>
        </p:blipFill>
        <p:spPr bwMode="auto">
          <a:xfrm>
            <a:off x="1250950" y="1600200"/>
            <a:ext cx="65976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9999</TotalTime>
  <Words>1166</Words>
  <Application>Microsoft Office PowerPoint</Application>
  <PresentationFormat>On-screen Show (4:3)</PresentationFormat>
  <Paragraphs>190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CiscoAcademy</vt:lpstr>
      <vt:lpstr>RIP Version 2</vt:lpstr>
      <vt:lpstr>Objectives</vt:lpstr>
      <vt:lpstr>Characteristics of RIP</vt:lpstr>
      <vt:lpstr>Comparing RIP V1 to V2</vt:lpstr>
      <vt:lpstr>RIP Communication</vt:lpstr>
      <vt:lpstr>RIP Configuration</vt:lpstr>
      <vt:lpstr>Basic RIP Configuration</vt:lpstr>
      <vt:lpstr>Basic RIP Configuration</vt:lpstr>
      <vt:lpstr>Configuring RIP</vt:lpstr>
      <vt:lpstr>Basic RIP Configuration</vt:lpstr>
      <vt:lpstr>Basic RIP Configuration</vt:lpstr>
      <vt:lpstr>Preventing Routing Updates</vt:lpstr>
      <vt:lpstr>Preventing Routing Updates</vt:lpstr>
      <vt:lpstr>Load Balancing with RIP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RIP Capture File</vt:lpstr>
      <vt:lpstr>Troubleshooting RIP Update</vt:lpstr>
      <vt:lpstr>Show IP Protocols Command</vt:lpstr>
      <vt:lpstr>Show IP Route Command</vt:lpstr>
      <vt:lpstr>Lab</vt:lpstr>
      <vt:lpstr>Lab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 Version 2</dc:title>
  <dc:creator>Kenneth M. Chipps Ph.D.</dc:creator>
  <cp:lastModifiedBy>Kenneth M. Chipps Ph.D.</cp:lastModifiedBy>
  <cp:revision>214</cp:revision>
  <dcterms:created xsi:type="dcterms:W3CDTF">2003-05-01T16:03:04Z</dcterms:created>
  <dcterms:modified xsi:type="dcterms:W3CDTF">2015-06-10T15:31:22Z</dcterms:modified>
</cp:coreProperties>
</file>