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40"/>
  </p:notesMasterIdLst>
  <p:sldIdLst>
    <p:sldId id="538" r:id="rId2"/>
    <p:sldId id="494" r:id="rId3"/>
    <p:sldId id="495" r:id="rId4"/>
    <p:sldId id="497" r:id="rId5"/>
    <p:sldId id="498" r:id="rId6"/>
    <p:sldId id="499" r:id="rId7"/>
    <p:sldId id="500" r:id="rId8"/>
    <p:sldId id="501" r:id="rId9"/>
    <p:sldId id="502" r:id="rId10"/>
    <p:sldId id="503" r:id="rId11"/>
    <p:sldId id="504" r:id="rId12"/>
    <p:sldId id="505" r:id="rId13"/>
    <p:sldId id="506" r:id="rId14"/>
    <p:sldId id="507" r:id="rId15"/>
    <p:sldId id="508" r:id="rId16"/>
    <p:sldId id="509" r:id="rId17"/>
    <p:sldId id="510" r:id="rId18"/>
    <p:sldId id="511" r:id="rId19"/>
    <p:sldId id="512" r:id="rId20"/>
    <p:sldId id="517" r:id="rId21"/>
    <p:sldId id="518" r:id="rId22"/>
    <p:sldId id="519" r:id="rId23"/>
    <p:sldId id="520" r:id="rId24"/>
    <p:sldId id="521" r:id="rId25"/>
    <p:sldId id="523" r:id="rId26"/>
    <p:sldId id="524" r:id="rId27"/>
    <p:sldId id="525" r:id="rId28"/>
    <p:sldId id="526" r:id="rId29"/>
    <p:sldId id="527" r:id="rId30"/>
    <p:sldId id="528" r:id="rId31"/>
    <p:sldId id="529" r:id="rId32"/>
    <p:sldId id="530" r:id="rId33"/>
    <p:sldId id="531" r:id="rId34"/>
    <p:sldId id="533" r:id="rId35"/>
    <p:sldId id="534" r:id="rId36"/>
    <p:sldId id="535" r:id="rId37"/>
    <p:sldId id="536" r:id="rId38"/>
    <p:sldId id="537"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354" autoAdjust="0"/>
  </p:normalViewPr>
  <p:slideViewPr>
    <p:cSldViewPr>
      <p:cViewPr varScale="1">
        <p:scale>
          <a:sx n="58" d="100"/>
          <a:sy n="58" d="100"/>
        </p:scale>
        <p:origin x="-768" y="-84"/>
      </p:cViewPr>
      <p:guideLst>
        <p:guide orient="horz" pos="12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atin typeface="Times New Roman" pitchFamily="18" charset="0"/>
              </a:defRPr>
            </a:lvl1pPr>
          </a:lstStyle>
          <a:p>
            <a:pPr>
              <a:defRPr/>
            </a:pPr>
            <a:endParaRPr lang="en-US" dirty="0"/>
          </a:p>
        </p:txBody>
      </p:sp>
      <p:sp>
        <p:nvSpPr>
          <p:cNvPr id="138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atin typeface="Times New Roman" pitchFamily="18" charset="0"/>
              </a:defRPr>
            </a:lvl1pPr>
          </a:lstStyle>
          <a:p>
            <a:pPr>
              <a:defRPr/>
            </a:pPr>
            <a:endParaRPr lang="en-US" dirty="0"/>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4017C9F8-6F60-4546-A11C-6BF616766406}" type="slidenum">
              <a:rPr lang="en-US"/>
              <a:pPr>
                <a:defRPr/>
              </a:pPr>
              <a:t>‹#›</a:t>
            </a:fld>
            <a:endParaRPr lang="en-US" dirty="0"/>
          </a:p>
        </p:txBody>
      </p:sp>
    </p:spTree>
    <p:extLst>
      <p:ext uri="{BB962C8B-B14F-4D97-AF65-F5344CB8AC3E}">
        <p14:creationId xmlns:p14="http://schemas.microsoft.com/office/powerpoint/2010/main" val="33923808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552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dirty="0"/>
            </a:lvl1pPr>
          </a:lstStyle>
          <a:p>
            <a:pPr>
              <a:defRPr/>
            </a:pPr>
            <a:endParaRPr lang="en-US" dirty="0"/>
          </a:p>
        </p:txBody>
      </p:sp>
      <p:sp>
        <p:nvSpPr>
          <p:cNvPr id="5" name="Rectangle 5"/>
          <p:cNvSpPr>
            <a:spLocks noGrp="1" noChangeArrowheads="1"/>
          </p:cNvSpPr>
          <p:nvPr>
            <p:ph type="ftr" sz="quarter" idx="11"/>
          </p:nvPr>
        </p:nvSpPr>
        <p:spPr>
          <a:xfrm>
            <a:off x="2667000" y="6245225"/>
            <a:ext cx="3810000" cy="476250"/>
          </a:xfrm>
        </p:spPr>
        <p:txBody>
          <a:bodyPr/>
          <a:lstStyle>
            <a:lvl1pPr>
              <a:defRPr sz="1400" dirty="0"/>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E090D99-A8E9-451F-BB7E-604471D52A4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F9E8C0B-0F9C-4E67-B182-29CC711EEE6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B105EFB-A2DB-4C9D-9E61-8A715E58E005}"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BEBC60FE-66B0-40EE-A525-1DB84F59D639}"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FCFFBA-E63A-4554-AFA0-79D65B19207D}"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Copyright 2005-2007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E7DE51B2-2387-44ED-BD41-3058A8093BF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FDAE3D8-E2DB-452F-B617-6686889251E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AD6013-2053-46BF-B5AF-A2CFBC96FF5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8D9E2BD-FCC1-465F-B935-242FD8534E2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7A365395-398D-4EBD-B935-18DA01AD780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E50F59E5-2BB9-4FC2-8A9C-C1D624CDBE5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72E7DE3-4388-4086-8021-81C8419E25E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B3E53D2-E510-43FC-AA7A-8006655CB61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5A90586-734D-49C3-BCB8-6C58DF1A0B4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5427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a:lvl1pPr>
          </a:lstStyle>
          <a:p>
            <a:pPr>
              <a:defRPr/>
            </a:pPr>
            <a:r>
              <a:rPr lang="en-US" dirty="0" smtClean="0"/>
              <a:t>Copyright 2008 Kenneth M. Chipps Ph.D. www.chipps.com</a:t>
            </a:r>
            <a:endParaRPr lang="en-US" dirty="0"/>
          </a:p>
        </p:txBody>
      </p:sp>
      <p:sp>
        <p:nvSpPr>
          <p:cNvPr id="5427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8E448D4-E664-4CAB-A123-F9ADC9E9A83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0"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1"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VLSM</a:t>
            </a:r>
            <a:r>
              <a:rPr lang="en-US" baseline="0" dirty="0" smtClean="0"/>
              <a:t> and </a:t>
            </a:r>
            <a:r>
              <a:rPr lang="en-US" baseline="0" dirty="0" err="1" smtClean="0"/>
              <a:t>CIDR</a:t>
            </a:r>
            <a:endParaRPr lang="en-US" dirty="0"/>
          </a:p>
        </p:txBody>
      </p:sp>
      <p:sp>
        <p:nvSpPr>
          <p:cNvPr id="3" name="Subtitle 2"/>
          <p:cNvSpPr>
            <a:spLocks noGrp="1"/>
          </p:cNvSpPr>
          <p:nvPr>
            <p:ph type="subTitle" idx="1"/>
          </p:nvPr>
        </p:nvSpPr>
        <p:spPr/>
        <p:txBody>
          <a:bodyPr/>
          <a:lstStyle/>
          <a:p>
            <a:r>
              <a:rPr lang="en-US" sz="2400" dirty="0" smtClean="0"/>
              <a:t>Last Update </a:t>
            </a:r>
            <a:r>
              <a:rPr lang="en-US" sz="2400" dirty="0" smtClean="0"/>
              <a:t>2008.05.02</a:t>
            </a:r>
            <a:endParaRPr lang="en-US" sz="2400" dirty="0" smtClean="0"/>
          </a:p>
          <a:p>
            <a:r>
              <a:rPr lang="en-US" sz="2400" dirty="0" smtClean="0"/>
              <a:t>1.0.0</a:t>
            </a:r>
            <a:endParaRPr lang="en-US" sz="2400" dirty="0" smtClean="0"/>
          </a:p>
        </p:txBody>
      </p:sp>
      <p:sp>
        <p:nvSpPr>
          <p:cNvPr id="4" name="Slide Number Placeholder 3"/>
          <p:cNvSpPr>
            <a:spLocks noGrp="1"/>
          </p:cNvSpPr>
          <p:nvPr>
            <p:ph type="sldNum" sz="quarter" idx="12"/>
          </p:nvPr>
        </p:nvSpPr>
        <p:spPr/>
        <p:txBody>
          <a:bodyPr/>
          <a:lstStyle/>
          <a:p>
            <a:fld id="{42EA3B9E-2404-4367-A734-1461D95241CD}" type="slidenum">
              <a:rPr lang="en-US" smtClean="0"/>
              <a:pPr/>
              <a:t>1</a:t>
            </a:fld>
            <a:endParaRPr lang="en-US" dirty="0"/>
          </a:p>
        </p:txBody>
      </p:sp>
      <p:sp>
        <p:nvSpPr>
          <p:cNvPr id="5" name="Footer Placeholder 4"/>
          <p:cNvSpPr>
            <a:spLocks noGrp="1"/>
          </p:cNvSpPr>
          <p:nvPr>
            <p:ph type="ftr" sz="quarter" idx="11"/>
          </p:nvPr>
        </p:nvSpPr>
        <p:spPr>
          <a:xfrm>
            <a:off x="2667000" y="6245225"/>
            <a:ext cx="4114800" cy="476250"/>
          </a:xfrm>
        </p:spPr>
        <p:txBody>
          <a:bodyPr/>
          <a:lstStyle/>
          <a:p>
            <a:r>
              <a:rPr lang="en-US" dirty="0" smtClean="0"/>
              <a:t>Copyright </a:t>
            </a:r>
            <a:r>
              <a:rPr lang="en-US" dirty="0" smtClean="0"/>
              <a:t>2008 </a:t>
            </a:r>
            <a:r>
              <a:rPr lang="en-US" dirty="0" smtClean="0"/>
              <a:t>Kenneth M. </a:t>
            </a:r>
            <a:r>
              <a:rPr lang="en-US" dirty="0" err="1" smtClean="0"/>
              <a:t>Chipps</a:t>
            </a:r>
            <a:r>
              <a:rPr lang="en-US" dirty="0" smtClean="0"/>
              <a:t> Ph.D. www.chipps.com</a:t>
            </a:r>
            <a:endParaRPr lang="en-US" dirty="0"/>
          </a:p>
        </p:txBody>
      </p:sp>
    </p:spTree>
    <p:extLst>
      <p:ext uri="{BB962C8B-B14F-4D97-AF65-F5344CB8AC3E}">
        <p14:creationId xmlns:p14="http://schemas.microsoft.com/office/powerpoint/2010/main" val="171644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3363" name="Slide Number Placeholder 5"/>
          <p:cNvSpPr>
            <a:spLocks noGrp="1"/>
          </p:cNvSpPr>
          <p:nvPr>
            <p:ph type="sldNum" sz="quarter" idx="12"/>
          </p:nvPr>
        </p:nvSpPr>
        <p:spPr>
          <a:noFill/>
        </p:spPr>
        <p:txBody>
          <a:bodyPr/>
          <a:lstStyle/>
          <a:p>
            <a:fld id="{AA010D63-183F-47DC-BE1F-18261458C44F}" type="slidenum">
              <a:rPr lang="en-US" smtClean="0"/>
              <a:pPr/>
              <a:t>10</a:t>
            </a:fld>
            <a:endParaRPr lang="en-US" dirty="0" smtClean="0"/>
          </a:p>
        </p:txBody>
      </p:sp>
      <p:sp>
        <p:nvSpPr>
          <p:cNvPr id="143364" name="Rectangle 2"/>
          <p:cNvSpPr>
            <a:spLocks noGrp="1" noChangeArrowheads="1"/>
          </p:cNvSpPr>
          <p:nvPr>
            <p:ph type="title"/>
          </p:nvPr>
        </p:nvSpPr>
        <p:spPr/>
        <p:txBody>
          <a:bodyPr/>
          <a:lstStyle/>
          <a:p>
            <a:pPr eaLnBrk="1" hangingPunct="1"/>
            <a:r>
              <a:rPr lang="en-US" dirty="0" smtClean="0"/>
              <a:t>Why Classful Addressing</a:t>
            </a:r>
          </a:p>
        </p:txBody>
      </p:sp>
      <p:sp>
        <p:nvSpPr>
          <p:cNvPr id="143365" name="Rectangle 3"/>
          <p:cNvSpPr>
            <a:spLocks noGrp="1" noChangeArrowheads="1"/>
          </p:cNvSpPr>
          <p:nvPr>
            <p:ph type="body" idx="1"/>
          </p:nvPr>
        </p:nvSpPr>
        <p:spPr/>
        <p:txBody>
          <a:bodyPr/>
          <a:lstStyle/>
          <a:p>
            <a:pPr eaLnBrk="1" hangingPunct="1"/>
            <a:r>
              <a:rPr lang="en-US" dirty="0" smtClean="0"/>
              <a:t>The nerds that developed TCP/IP assumed that the world as they knew it, would always be</a:t>
            </a:r>
          </a:p>
          <a:p>
            <a:pPr eaLnBrk="1" hangingPunct="1"/>
            <a:r>
              <a:rPr lang="en-US" dirty="0" smtClean="0"/>
              <a:t>What world did they know</a:t>
            </a:r>
          </a:p>
          <a:p>
            <a:pPr lvl="1" eaLnBrk="1" hangingPunct="1"/>
            <a:r>
              <a:rPr lang="en-US" dirty="0" smtClean="0"/>
              <a:t>One made up of large, expensive, terminal based, time sharing computers</a:t>
            </a:r>
          </a:p>
          <a:p>
            <a:pPr lvl="1" eaLnBrk="1" hangingPunct="1"/>
            <a:r>
              <a:rPr lang="en-US" dirty="0" smtClean="0"/>
              <a:t>One where things like a LAN and Ethernet had not deployed outside of test environments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4387" name="Slide Number Placeholder 5"/>
          <p:cNvSpPr>
            <a:spLocks noGrp="1"/>
          </p:cNvSpPr>
          <p:nvPr>
            <p:ph type="sldNum" sz="quarter" idx="12"/>
          </p:nvPr>
        </p:nvSpPr>
        <p:spPr>
          <a:noFill/>
        </p:spPr>
        <p:txBody>
          <a:bodyPr/>
          <a:lstStyle/>
          <a:p>
            <a:fld id="{E861A5FE-9BE6-4EBA-8C2B-3B8CFE7975F9}" type="slidenum">
              <a:rPr lang="en-US" smtClean="0"/>
              <a:pPr/>
              <a:t>11</a:t>
            </a:fld>
            <a:endParaRPr lang="en-US" dirty="0" smtClean="0"/>
          </a:p>
        </p:txBody>
      </p:sp>
      <p:sp>
        <p:nvSpPr>
          <p:cNvPr id="144388" name="Rectangle 2"/>
          <p:cNvSpPr>
            <a:spLocks noGrp="1" noChangeArrowheads="1"/>
          </p:cNvSpPr>
          <p:nvPr>
            <p:ph type="title"/>
          </p:nvPr>
        </p:nvSpPr>
        <p:spPr/>
        <p:txBody>
          <a:bodyPr/>
          <a:lstStyle/>
          <a:p>
            <a:pPr eaLnBrk="1" hangingPunct="1"/>
            <a:r>
              <a:rPr lang="en-US" dirty="0" smtClean="0"/>
              <a:t>Why Classful Addressing</a:t>
            </a:r>
          </a:p>
        </p:txBody>
      </p:sp>
      <p:sp>
        <p:nvSpPr>
          <p:cNvPr id="144389" name="Rectangle 3"/>
          <p:cNvSpPr>
            <a:spLocks noGrp="1" noChangeArrowheads="1"/>
          </p:cNvSpPr>
          <p:nvPr>
            <p:ph type="body" idx="1"/>
          </p:nvPr>
        </p:nvSpPr>
        <p:spPr/>
        <p:txBody>
          <a:bodyPr/>
          <a:lstStyle/>
          <a:p>
            <a:pPr lvl="1" eaLnBrk="1" hangingPunct="1"/>
            <a:r>
              <a:rPr lang="en-US" dirty="0" smtClean="0"/>
              <a:t>One where one of the most forward thinking creators of computers once said</a:t>
            </a:r>
          </a:p>
          <a:p>
            <a:pPr lvl="2" eaLnBrk="1" hangingPunct="1"/>
            <a:r>
              <a:rPr lang="en-US" dirty="0" smtClean="0"/>
              <a:t>“Why would anyone want a computer on their desk?”</a:t>
            </a:r>
          </a:p>
          <a:p>
            <a:pPr lvl="3" eaLnBrk="1" hangingPunct="1"/>
            <a:r>
              <a:rPr lang="en-US" dirty="0" smtClean="0"/>
              <a:t>Kenneth Olsen of Digital Equipment Corporation</a:t>
            </a:r>
          </a:p>
          <a:p>
            <a:pPr lvl="3" eaLnBrk="1" hangingPunct="1"/>
            <a:r>
              <a:rPr lang="en-US" dirty="0" smtClean="0"/>
              <a:t>Before Compaq – a maker of computers designed to be put on their desk - bought them out and they disappeared from the face of the earth</a:t>
            </a:r>
          </a:p>
          <a:p>
            <a:pPr eaLnBrk="1" hangingPunct="1"/>
            <a:r>
              <a:rPr lang="en-US" dirty="0" smtClean="0"/>
              <a:t>When these first networks were created, they linked directly to each other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5411" name="Slide Number Placeholder 5"/>
          <p:cNvSpPr>
            <a:spLocks noGrp="1"/>
          </p:cNvSpPr>
          <p:nvPr>
            <p:ph type="sldNum" sz="quarter" idx="12"/>
          </p:nvPr>
        </p:nvSpPr>
        <p:spPr>
          <a:noFill/>
        </p:spPr>
        <p:txBody>
          <a:bodyPr/>
          <a:lstStyle/>
          <a:p>
            <a:fld id="{88477FFF-6EC3-404B-A90B-D3EDF53718F9}" type="slidenum">
              <a:rPr lang="en-US" smtClean="0"/>
              <a:pPr/>
              <a:t>12</a:t>
            </a:fld>
            <a:endParaRPr lang="en-US" dirty="0" smtClean="0"/>
          </a:p>
        </p:txBody>
      </p:sp>
      <p:sp>
        <p:nvSpPr>
          <p:cNvPr id="145412" name="Rectangle 2"/>
          <p:cNvSpPr>
            <a:spLocks noGrp="1" noChangeArrowheads="1"/>
          </p:cNvSpPr>
          <p:nvPr>
            <p:ph type="title"/>
          </p:nvPr>
        </p:nvSpPr>
        <p:spPr/>
        <p:txBody>
          <a:bodyPr/>
          <a:lstStyle/>
          <a:p>
            <a:pPr eaLnBrk="1" hangingPunct="1"/>
            <a:r>
              <a:rPr lang="en-US" dirty="0" smtClean="0"/>
              <a:t>Why Classful Addressing</a:t>
            </a:r>
          </a:p>
        </p:txBody>
      </p:sp>
      <p:sp>
        <p:nvSpPr>
          <p:cNvPr id="145413" name="Rectangle 3"/>
          <p:cNvSpPr>
            <a:spLocks noGrp="1" noChangeArrowheads="1"/>
          </p:cNvSpPr>
          <p:nvPr>
            <p:ph type="body" idx="1"/>
          </p:nvPr>
        </p:nvSpPr>
        <p:spPr/>
        <p:txBody>
          <a:bodyPr/>
          <a:lstStyle/>
          <a:p>
            <a:pPr eaLnBrk="1" hangingPunct="1"/>
            <a:r>
              <a:rPr lang="en-US" dirty="0" smtClean="0"/>
              <a:t>Large blocks of addresses were assigned to each institution</a:t>
            </a:r>
          </a:p>
          <a:p>
            <a:pPr eaLnBrk="1" hangingPunct="1"/>
            <a:r>
              <a:rPr lang="en-US" dirty="0" smtClean="0"/>
              <a:t>For example, Stanford, like many of the first Internet sites, was allotted all addresses having a certain first octet of the IP address - 36 for Stanford - only the first 8 bits of the IP address were needed to know that a packet was destined for the Stanford network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6435" name="Slide Number Placeholder 5"/>
          <p:cNvSpPr>
            <a:spLocks noGrp="1"/>
          </p:cNvSpPr>
          <p:nvPr>
            <p:ph type="sldNum" sz="quarter" idx="12"/>
          </p:nvPr>
        </p:nvSpPr>
        <p:spPr>
          <a:noFill/>
        </p:spPr>
        <p:txBody>
          <a:bodyPr/>
          <a:lstStyle/>
          <a:p>
            <a:fld id="{114E2AC6-C69E-4C90-A939-A57529E2893B}" type="slidenum">
              <a:rPr lang="en-US" smtClean="0"/>
              <a:pPr/>
              <a:t>13</a:t>
            </a:fld>
            <a:endParaRPr lang="en-US" dirty="0" smtClean="0"/>
          </a:p>
        </p:txBody>
      </p:sp>
      <p:sp>
        <p:nvSpPr>
          <p:cNvPr id="146436" name="Rectangle 2"/>
          <p:cNvSpPr>
            <a:spLocks noGrp="1" noChangeArrowheads="1"/>
          </p:cNvSpPr>
          <p:nvPr>
            <p:ph type="title"/>
          </p:nvPr>
        </p:nvSpPr>
        <p:spPr/>
        <p:txBody>
          <a:bodyPr/>
          <a:lstStyle/>
          <a:p>
            <a:pPr eaLnBrk="1" hangingPunct="1"/>
            <a:r>
              <a:rPr lang="en-US" dirty="0" smtClean="0"/>
              <a:t>Why Classful Addressing</a:t>
            </a:r>
          </a:p>
        </p:txBody>
      </p:sp>
      <p:sp>
        <p:nvSpPr>
          <p:cNvPr id="146437" name="Rectangle 3"/>
          <p:cNvSpPr>
            <a:spLocks noGrp="1" noChangeArrowheads="1"/>
          </p:cNvSpPr>
          <p:nvPr>
            <p:ph type="body" idx="1"/>
          </p:nvPr>
        </p:nvSpPr>
        <p:spPr/>
        <p:txBody>
          <a:bodyPr/>
          <a:lstStyle/>
          <a:p>
            <a:pPr eaLnBrk="1" hangingPunct="1"/>
            <a:r>
              <a:rPr lang="en-US" dirty="0" smtClean="0"/>
              <a:t>Although it turned out to be wasteful and short-sighted, it did have advantages</a:t>
            </a:r>
          </a:p>
          <a:p>
            <a:pPr eaLnBrk="1" hangingPunct="1"/>
            <a:r>
              <a:rPr lang="en-US" dirty="0" smtClean="0"/>
              <a:t>By aggregating each site behind a large subnet, only one route in every router on the Internet was needed for each institution, regardless of whether the institution had 10 computers or 10 million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7459" name="Slide Number Placeholder 5"/>
          <p:cNvSpPr>
            <a:spLocks noGrp="1"/>
          </p:cNvSpPr>
          <p:nvPr>
            <p:ph type="sldNum" sz="quarter" idx="12"/>
          </p:nvPr>
        </p:nvSpPr>
        <p:spPr>
          <a:noFill/>
        </p:spPr>
        <p:txBody>
          <a:bodyPr/>
          <a:lstStyle/>
          <a:p>
            <a:fld id="{8CFC6F17-94A2-411A-A634-509647E5E636}" type="slidenum">
              <a:rPr lang="en-US" smtClean="0"/>
              <a:pPr/>
              <a:t>14</a:t>
            </a:fld>
            <a:endParaRPr lang="en-US" dirty="0" smtClean="0"/>
          </a:p>
        </p:txBody>
      </p:sp>
      <p:sp>
        <p:nvSpPr>
          <p:cNvPr id="147460" name="Rectangle 2"/>
          <p:cNvSpPr>
            <a:spLocks noGrp="1" noChangeArrowheads="1"/>
          </p:cNvSpPr>
          <p:nvPr>
            <p:ph type="title"/>
          </p:nvPr>
        </p:nvSpPr>
        <p:spPr/>
        <p:txBody>
          <a:bodyPr/>
          <a:lstStyle/>
          <a:p>
            <a:pPr eaLnBrk="1" hangingPunct="1"/>
            <a:r>
              <a:rPr lang="en-US" dirty="0" smtClean="0"/>
              <a:t>Why Classful Addressing</a:t>
            </a:r>
          </a:p>
        </p:txBody>
      </p:sp>
      <p:sp>
        <p:nvSpPr>
          <p:cNvPr id="147461" name="Rectangle 3"/>
          <p:cNvSpPr>
            <a:spLocks noGrp="1" noChangeArrowheads="1"/>
          </p:cNvSpPr>
          <p:nvPr>
            <p:ph type="body" idx="1"/>
          </p:nvPr>
        </p:nvSpPr>
        <p:spPr/>
        <p:txBody>
          <a:bodyPr/>
          <a:lstStyle/>
          <a:p>
            <a:pPr eaLnBrk="1" hangingPunct="1"/>
            <a:r>
              <a:rPr lang="en-US" dirty="0" smtClean="0"/>
              <a:t>ISPs didn't exist then, so each site maintained its connection to the Internet by keeping a direct link to another connected institution</a:t>
            </a:r>
          </a:p>
          <a:p>
            <a:pPr eaLnBrk="1" hangingPunct="1"/>
            <a:r>
              <a:rPr lang="en-US" dirty="0" smtClean="0"/>
              <a:t>The global routing tables only contained one route per institution, which was expected to be a total of a few hundred or thousand routes at most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8483" name="Slide Number Placeholder 5"/>
          <p:cNvSpPr>
            <a:spLocks noGrp="1"/>
          </p:cNvSpPr>
          <p:nvPr>
            <p:ph type="sldNum" sz="quarter" idx="12"/>
          </p:nvPr>
        </p:nvSpPr>
        <p:spPr>
          <a:noFill/>
        </p:spPr>
        <p:txBody>
          <a:bodyPr/>
          <a:lstStyle/>
          <a:p>
            <a:fld id="{CA6D70F1-C8ED-4C44-9D7C-53237D13B8D3}" type="slidenum">
              <a:rPr lang="en-US" smtClean="0"/>
              <a:pPr/>
              <a:t>15</a:t>
            </a:fld>
            <a:endParaRPr lang="en-US" dirty="0" smtClean="0"/>
          </a:p>
        </p:txBody>
      </p:sp>
      <p:sp>
        <p:nvSpPr>
          <p:cNvPr id="148484" name="Rectangle 2"/>
          <p:cNvSpPr>
            <a:spLocks noGrp="1" noChangeArrowheads="1"/>
          </p:cNvSpPr>
          <p:nvPr>
            <p:ph type="title"/>
          </p:nvPr>
        </p:nvSpPr>
        <p:spPr/>
        <p:txBody>
          <a:bodyPr/>
          <a:lstStyle/>
          <a:p>
            <a:pPr eaLnBrk="1" hangingPunct="1"/>
            <a:r>
              <a:rPr lang="en-US" dirty="0" smtClean="0"/>
              <a:t>Why Classful Addressing</a:t>
            </a:r>
          </a:p>
        </p:txBody>
      </p:sp>
      <p:sp>
        <p:nvSpPr>
          <p:cNvPr id="148485" name="Rectangle 3"/>
          <p:cNvSpPr>
            <a:spLocks noGrp="1" noChangeArrowheads="1"/>
          </p:cNvSpPr>
          <p:nvPr>
            <p:ph type="body" idx="1"/>
          </p:nvPr>
        </p:nvSpPr>
        <p:spPr/>
        <p:txBody>
          <a:bodyPr/>
          <a:lstStyle/>
          <a:p>
            <a:pPr eaLnBrk="1" hangingPunct="1">
              <a:lnSpc>
                <a:spcPct val="90000"/>
              </a:lnSpc>
            </a:pPr>
            <a:r>
              <a:rPr lang="en-US" dirty="0" smtClean="0"/>
              <a:t>Only having to read the first octet to determine the network also helped routers</a:t>
            </a:r>
          </a:p>
          <a:p>
            <a:pPr eaLnBrk="1" hangingPunct="1">
              <a:lnSpc>
                <a:spcPct val="90000"/>
              </a:lnSpc>
            </a:pPr>
            <a:r>
              <a:rPr lang="en-US" dirty="0" smtClean="0"/>
              <a:t>The address was defined so that by reading the first octet only, the address could be categorized by class</a:t>
            </a:r>
          </a:p>
          <a:p>
            <a:pPr eaLnBrk="1" hangingPunct="1">
              <a:lnSpc>
                <a:spcPct val="90000"/>
              </a:lnSpc>
            </a:pPr>
            <a:r>
              <a:rPr lang="en-US" dirty="0" smtClean="0"/>
              <a:t>Once categorized by class, the network portion is easy and quick to read</a:t>
            </a:r>
          </a:p>
          <a:p>
            <a:pPr eaLnBrk="1" hangingPunct="1">
              <a:lnSpc>
                <a:spcPct val="90000"/>
              </a:lnSpc>
            </a:pPr>
            <a:r>
              <a:rPr lang="en-US" dirty="0" smtClean="0"/>
              <a:t>Early routers needed as much help as they could get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9507" name="Slide Number Placeholder 5"/>
          <p:cNvSpPr>
            <a:spLocks noGrp="1"/>
          </p:cNvSpPr>
          <p:nvPr>
            <p:ph type="sldNum" sz="quarter" idx="12"/>
          </p:nvPr>
        </p:nvSpPr>
        <p:spPr>
          <a:noFill/>
        </p:spPr>
        <p:txBody>
          <a:bodyPr/>
          <a:lstStyle/>
          <a:p>
            <a:fld id="{CDBBF357-C8CB-41A1-B2CB-2F887F809D59}" type="slidenum">
              <a:rPr lang="en-US" smtClean="0"/>
              <a:pPr/>
              <a:t>16</a:t>
            </a:fld>
            <a:endParaRPr lang="en-US" dirty="0" smtClean="0"/>
          </a:p>
        </p:txBody>
      </p:sp>
      <p:sp>
        <p:nvSpPr>
          <p:cNvPr id="149508" name="Rectangle 2"/>
          <p:cNvSpPr>
            <a:spLocks noGrp="1" noChangeArrowheads="1"/>
          </p:cNvSpPr>
          <p:nvPr>
            <p:ph type="title"/>
          </p:nvPr>
        </p:nvSpPr>
        <p:spPr/>
        <p:txBody>
          <a:bodyPr/>
          <a:lstStyle/>
          <a:p>
            <a:pPr eaLnBrk="1" hangingPunct="1"/>
            <a:r>
              <a:rPr lang="en-US" dirty="0" smtClean="0"/>
              <a:t>Why Classful Addressing</a:t>
            </a:r>
          </a:p>
        </p:txBody>
      </p:sp>
      <p:sp>
        <p:nvSpPr>
          <p:cNvPr id="149509" name="Rectangle 3"/>
          <p:cNvSpPr>
            <a:spLocks noGrp="1" noChangeArrowheads="1"/>
          </p:cNvSpPr>
          <p:nvPr>
            <p:ph type="body" idx="1"/>
          </p:nvPr>
        </p:nvSpPr>
        <p:spPr/>
        <p:txBody>
          <a:bodyPr/>
          <a:lstStyle/>
          <a:p>
            <a:pPr eaLnBrk="1" hangingPunct="1"/>
            <a:r>
              <a:rPr lang="en-US" dirty="0" smtClean="0"/>
              <a:t>Routers only need know the network, they are not concerned with the specific host on that network</a:t>
            </a:r>
          </a:p>
          <a:p>
            <a:pPr eaLnBrk="1" hangingPunct="1"/>
            <a:r>
              <a:rPr lang="en-US" dirty="0" smtClean="0"/>
              <a:t>These classes were designed for different size organizations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50531" name="Slide Number Placeholder 5"/>
          <p:cNvSpPr>
            <a:spLocks noGrp="1"/>
          </p:cNvSpPr>
          <p:nvPr>
            <p:ph type="sldNum" sz="quarter" idx="12"/>
          </p:nvPr>
        </p:nvSpPr>
        <p:spPr>
          <a:noFill/>
        </p:spPr>
        <p:txBody>
          <a:bodyPr/>
          <a:lstStyle/>
          <a:p>
            <a:fld id="{4461257C-F175-42FE-B115-A0F270A96088}" type="slidenum">
              <a:rPr lang="en-US" smtClean="0"/>
              <a:pPr/>
              <a:t>17</a:t>
            </a:fld>
            <a:endParaRPr lang="en-US" dirty="0" smtClean="0"/>
          </a:p>
        </p:txBody>
      </p:sp>
      <p:sp>
        <p:nvSpPr>
          <p:cNvPr id="150532" name="Rectangle 2"/>
          <p:cNvSpPr>
            <a:spLocks noGrp="1" noChangeArrowheads="1"/>
          </p:cNvSpPr>
          <p:nvPr>
            <p:ph type="title"/>
          </p:nvPr>
        </p:nvSpPr>
        <p:spPr/>
        <p:txBody>
          <a:bodyPr/>
          <a:lstStyle/>
          <a:p>
            <a:pPr eaLnBrk="1" hangingPunct="1"/>
            <a:r>
              <a:rPr lang="en-US" dirty="0" smtClean="0"/>
              <a:t>Classful Addressing</a:t>
            </a:r>
          </a:p>
        </p:txBody>
      </p:sp>
      <p:sp>
        <p:nvSpPr>
          <p:cNvPr id="150533" name="Rectangle 3"/>
          <p:cNvSpPr>
            <a:spLocks noGrp="1" noChangeArrowheads="1"/>
          </p:cNvSpPr>
          <p:nvPr>
            <p:ph type="body" idx="1"/>
          </p:nvPr>
        </p:nvSpPr>
        <p:spPr/>
        <p:txBody>
          <a:bodyPr/>
          <a:lstStyle/>
          <a:p>
            <a:pPr lvl="1" eaLnBrk="1" hangingPunct="1">
              <a:lnSpc>
                <a:spcPct val="90000"/>
              </a:lnSpc>
            </a:pPr>
            <a:r>
              <a:rPr lang="en-US" dirty="0" smtClean="0"/>
              <a:t>Class A</a:t>
            </a:r>
          </a:p>
          <a:p>
            <a:pPr lvl="2" eaLnBrk="1" hangingPunct="1">
              <a:lnSpc>
                <a:spcPct val="90000"/>
              </a:lnSpc>
            </a:pPr>
            <a:r>
              <a:rPr lang="en-US" dirty="0" smtClean="0"/>
              <a:t>Was for large companies with many hosts</a:t>
            </a:r>
          </a:p>
          <a:p>
            <a:pPr lvl="2" eaLnBrk="1" hangingPunct="1">
              <a:lnSpc>
                <a:spcPct val="90000"/>
              </a:lnSpc>
            </a:pPr>
            <a:r>
              <a:rPr lang="en-US" dirty="0" smtClean="0"/>
              <a:t>Of which there would be few</a:t>
            </a:r>
          </a:p>
          <a:p>
            <a:pPr lvl="2" eaLnBrk="1" hangingPunct="1">
              <a:lnSpc>
                <a:spcPct val="90000"/>
              </a:lnSpc>
            </a:pPr>
            <a:r>
              <a:rPr lang="en-US" dirty="0" smtClean="0"/>
              <a:t>126 networks each with 16,774,215 hosts</a:t>
            </a:r>
          </a:p>
          <a:p>
            <a:pPr lvl="1" eaLnBrk="1" hangingPunct="1">
              <a:lnSpc>
                <a:spcPct val="90000"/>
              </a:lnSpc>
            </a:pPr>
            <a:r>
              <a:rPr lang="en-US" dirty="0" smtClean="0"/>
              <a:t>Class B</a:t>
            </a:r>
          </a:p>
          <a:p>
            <a:pPr lvl="2" eaLnBrk="1" hangingPunct="1">
              <a:lnSpc>
                <a:spcPct val="90000"/>
              </a:lnSpc>
            </a:pPr>
            <a:r>
              <a:rPr lang="en-US" dirty="0" smtClean="0"/>
              <a:t>For medium size companies</a:t>
            </a:r>
          </a:p>
          <a:p>
            <a:pPr lvl="2" eaLnBrk="1" hangingPunct="1">
              <a:lnSpc>
                <a:spcPct val="90000"/>
              </a:lnSpc>
            </a:pPr>
            <a:r>
              <a:rPr lang="en-US" dirty="0" smtClean="0"/>
              <a:t>16,385 networks each with 65,535 hosts</a:t>
            </a:r>
          </a:p>
          <a:p>
            <a:pPr lvl="1" eaLnBrk="1" hangingPunct="1">
              <a:lnSpc>
                <a:spcPct val="90000"/>
              </a:lnSpc>
            </a:pPr>
            <a:r>
              <a:rPr lang="en-US" dirty="0" smtClean="0"/>
              <a:t>Class C</a:t>
            </a:r>
          </a:p>
          <a:p>
            <a:pPr lvl="2" eaLnBrk="1" hangingPunct="1">
              <a:lnSpc>
                <a:spcPct val="90000"/>
              </a:lnSpc>
            </a:pPr>
            <a:r>
              <a:rPr lang="en-US" dirty="0" smtClean="0"/>
              <a:t>For small companies with few hosts</a:t>
            </a:r>
          </a:p>
          <a:p>
            <a:pPr lvl="2" eaLnBrk="1" hangingPunct="1">
              <a:lnSpc>
                <a:spcPct val="90000"/>
              </a:lnSpc>
            </a:pPr>
            <a:r>
              <a:rPr lang="en-US" dirty="0" smtClean="0"/>
              <a:t>Of which there would be many</a:t>
            </a:r>
          </a:p>
          <a:p>
            <a:pPr lvl="2" eaLnBrk="1" hangingPunct="1">
              <a:lnSpc>
                <a:spcPct val="90000"/>
              </a:lnSpc>
            </a:pPr>
            <a:r>
              <a:rPr lang="en-US" dirty="0" smtClean="0"/>
              <a:t>2,097,151 networks each with 254 hosts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51555" name="Slide Number Placeholder 5"/>
          <p:cNvSpPr>
            <a:spLocks noGrp="1"/>
          </p:cNvSpPr>
          <p:nvPr>
            <p:ph type="sldNum" sz="quarter" idx="12"/>
          </p:nvPr>
        </p:nvSpPr>
        <p:spPr>
          <a:noFill/>
        </p:spPr>
        <p:txBody>
          <a:bodyPr/>
          <a:lstStyle/>
          <a:p>
            <a:fld id="{E79F50CE-7515-47C8-8D14-FC6E7F6833B2}" type="slidenum">
              <a:rPr lang="en-US" smtClean="0"/>
              <a:pPr/>
              <a:t>18</a:t>
            </a:fld>
            <a:endParaRPr lang="en-US" dirty="0" smtClean="0"/>
          </a:p>
        </p:txBody>
      </p:sp>
      <p:sp>
        <p:nvSpPr>
          <p:cNvPr id="151556" name="Rectangle 2"/>
          <p:cNvSpPr>
            <a:spLocks noGrp="1" noChangeArrowheads="1"/>
          </p:cNvSpPr>
          <p:nvPr>
            <p:ph type="title"/>
          </p:nvPr>
        </p:nvSpPr>
        <p:spPr/>
        <p:txBody>
          <a:bodyPr/>
          <a:lstStyle/>
          <a:p>
            <a:pPr eaLnBrk="1" hangingPunct="1"/>
            <a:r>
              <a:rPr lang="en-US" dirty="0" smtClean="0"/>
              <a:t>Classful Addressing</a:t>
            </a:r>
          </a:p>
        </p:txBody>
      </p:sp>
      <p:graphicFrame>
        <p:nvGraphicFramePr>
          <p:cNvPr id="342019" name="Group 3"/>
          <p:cNvGraphicFramePr>
            <a:graphicFrameLocks noGrp="1"/>
          </p:cNvGraphicFramePr>
          <p:nvPr>
            <p:ph type="tbl" idx="1"/>
          </p:nvPr>
        </p:nvGraphicFramePr>
        <p:xfrm>
          <a:off x="457200" y="1600200"/>
          <a:ext cx="8193088" cy="3185160"/>
        </p:xfrm>
        <a:graphic>
          <a:graphicData uri="http://schemas.openxmlformats.org/drawingml/2006/table">
            <a:tbl>
              <a:tblPr/>
              <a:tblGrid>
                <a:gridCol w="1254125"/>
                <a:gridCol w="2000250"/>
                <a:gridCol w="1647825"/>
                <a:gridCol w="1644650"/>
                <a:gridCol w="1646238"/>
              </a:tblGrid>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Class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0 to 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8 to 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16 to 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24 to 32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NETWORK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HOST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NETWORK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HOST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NETWORK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HOST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MULTICAST ADRRESSES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EXPERIMENTAL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52579" name="Slide Number Placeholder 5"/>
          <p:cNvSpPr>
            <a:spLocks noGrp="1"/>
          </p:cNvSpPr>
          <p:nvPr>
            <p:ph type="sldNum" sz="quarter" idx="12"/>
          </p:nvPr>
        </p:nvSpPr>
        <p:spPr>
          <a:noFill/>
        </p:spPr>
        <p:txBody>
          <a:bodyPr/>
          <a:lstStyle/>
          <a:p>
            <a:fld id="{793A760C-9433-4A45-A51A-65A866A0B421}" type="slidenum">
              <a:rPr lang="en-US" smtClean="0"/>
              <a:pPr/>
              <a:t>19</a:t>
            </a:fld>
            <a:endParaRPr lang="en-US" dirty="0" smtClean="0"/>
          </a:p>
        </p:txBody>
      </p:sp>
      <p:sp>
        <p:nvSpPr>
          <p:cNvPr id="152580" name="Rectangle 2"/>
          <p:cNvSpPr>
            <a:spLocks noGrp="1" noChangeArrowheads="1"/>
          </p:cNvSpPr>
          <p:nvPr>
            <p:ph type="title"/>
          </p:nvPr>
        </p:nvSpPr>
        <p:spPr/>
        <p:txBody>
          <a:bodyPr/>
          <a:lstStyle/>
          <a:p>
            <a:pPr eaLnBrk="1" hangingPunct="1"/>
            <a:r>
              <a:rPr lang="en-US" dirty="0" smtClean="0"/>
              <a:t>Address Ranges</a:t>
            </a:r>
          </a:p>
        </p:txBody>
      </p:sp>
      <p:graphicFrame>
        <p:nvGraphicFramePr>
          <p:cNvPr id="343043" name="Group 3"/>
          <p:cNvGraphicFramePr>
            <a:graphicFrameLocks noGrp="1"/>
          </p:cNvGraphicFramePr>
          <p:nvPr>
            <p:ph type="tbl" idx="1"/>
          </p:nvPr>
        </p:nvGraphicFramePr>
        <p:xfrm>
          <a:off x="2151063" y="1600200"/>
          <a:ext cx="4841875" cy="4648200"/>
        </p:xfrm>
        <a:graphic>
          <a:graphicData uri="http://schemas.openxmlformats.org/drawingml/2006/table">
            <a:tbl>
              <a:tblPr/>
              <a:tblGrid>
                <a:gridCol w="1774825"/>
                <a:gridCol w="3067050"/>
              </a:tblGrid>
              <a:tr h="774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Class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First Octet Range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 – 126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128 – 191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192 – 223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224 – 239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240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Review VLSM and CIDR</a:t>
            </a:r>
          </a:p>
        </p:txBody>
      </p:sp>
      <p:sp>
        <p:nvSpPr>
          <p:cNvPr id="4" name="Footer Placeholder 3"/>
          <p:cNvSpPr>
            <a:spLocks noGrp="1"/>
          </p:cNvSpPr>
          <p:nvPr>
            <p:ph type="ftr" sz="quarter" idx="11"/>
          </p:nvPr>
        </p:nvSpPr>
        <p:spPr/>
        <p:txBody>
          <a:bodyPr/>
          <a:lstStyle/>
          <a:p>
            <a:pPr>
              <a:defRPr/>
            </a:pPr>
            <a:r>
              <a:rPr lang="en-US" dirty="0" smtClean="0"/>
              <a:t>Copyright 2008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57699" name="Slide Number Placeholder 5"/>
          <p:cNvSpPr>
            <a:spLocks noGrp="1"/>
          </p:cNvSpPr>
          <p:nvPr>
            <p:ph type="sldNum" sz="quarter" idx="12"/>
          </p:nvPr>
        </p:nvSpPr>
        <p:spPr>
          <a:noFill/>
        </p:spPr>
        <p:txBody>
          <a:bodyPr/>
          <a:lstStyle/>
          <a:p>
            <a:fld id="{415CC87F-27FA-492A-9FFC-DE4132FAA599}" type="slidenum">
              <a:rPr lang="en-US" smtClean="0"/>
              <a:pPr/>
              <a:t>20</a:t>
            </a:fld>
            <a:endParaRPr lang="en-US" dirty="0" smtClean="0"/>
          </a:p>
        </p:txBody>
      </p:sp>
      <p:sp>
        <p:nvSpPr>
          <p:cNvPr id="157700" name="Rectangle 2"/>
          <p:cNvSpPr>
            <a:spLocks noGrp="1" noChangeArrowheads="1"/>
          </p:cNvSpPr>
          <p:nvPr>
            <p:ph type="title"/>
          </p:nvPr>
        </p:nvSpPr>
        <p:spPr/>
        <p:txBody>
          <a:bodyPr/>
          <a:lstStyle/>
          <a:p>
            <a:pPr eaLnBrk="1" hangingPunct="1"/>
            <a:r>
              <a:rPr lang="en-US" dirty="0" smtClean="0"/>
              <a:t>Class A Address</a:t>
            </a:r>
          </a:p>
        </p:txBody>
      </p:sp>
      <p:pic>
        <p:nvPicPr>
          <p:cNvPr id="157701" name="Picture 3" descr="924c"/>
          <p:cNvPicPr>
            <a:picLocks noChangeAspect="1" noChangeArrowheads="1"/>
          </p:cNvPicPr>
          <p:nvPr/>
        </p:nvPicPr>
        <p:blipFill>
          <a:blip r:embed="rId2" cstate="print"/>
          <a:srcRect/>
          <a:stretch>
            <a:fillRect/>
          </a:stretch>
        </p:blipFill>
        <p:spPr bwMode="auto">
          <a:xfrm>
            <a:off x="1066800" y="1600200"/>
            <a:ext cx="6918325" cy="3335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58723" name="Slide Number Placeholder 5"/>
          <p:cNvSpPr>
            <a:spLocks noGrp="1"/>
          </p:cNvSpPr>
          <p:nvPr>
            <p:ph type="sldNum" sz="quarter" idx="12"/>
          </p:nvPr>
        </p:nvSpPr>
        <p:spPr>
          <a:noFill/>
        </p:spPr>
        <p:txBody>
          <a:bodyPr/>
          <a:lstStyle/>
          <a:p>
            <a:fld id="{2712BE9E-FBF1-4D6E-AAC7-14E4CEAB002B}" type="slidenum">
              <a:rPr lang="en-US" smtClean="0"/>
              <a:pPr/>
              <a:t>21</a:t>
            </a:fld>
            <a:endParaRPr lang="en-US" dirty="0" smtClean="0"/>
          </a:p>
        </p:txBody>
      </p:sp>
      <p:sp>
        <p:nvSpPr>
          <p:cNvPr id="158724" name="Rectangle 2"/>
          <p:cNvSpPr>
            <a:spLocks noGrp="1" noChangeArrowheads="1"/>
          </p:cNvSpPr>
          <p:nvPr>
            <p:ph type="title"/>
          </p:nvPr>
        </p:nvSpPr>
        <p:spPr/>
        <p:txBody>
          <a:bodyPr/>
          <a:lstStyle/>
          <a:p>
            <a:pPr eaLnBrk="1" hangingPunct="1"/>
            <a:r>
              <a:rPr lang="en-US" dirty="0" smtClean="0"/>
              <a:t>Class B Address</a:t>
            </a:r>
          </a:p>
        </p:txBody>
      </p:sp>
      <p:pic>
        <p:nvPicPr>
          <p:cNvPr id="158725" name="Picture 3" descr="924d"/>
          <p:cNvPicPr>
            <a:picLocks noChangeAspect="1" noChangeArrowheads="1"/>
          </p:cNvPicPr>
          <p:nvPr/>
        </p:nvPicPr>
        <p:blipFill>
          <a:blip r:embed="rId2" cstate="print"/>
          <a:srcRect/>
          <a:stretch>
            <a:fillRect/>
          </a:stretch>
        </p:blipFill>
        <p:spPr bwMode="auto">
          <a:xfrm>
            <a:off x="1143000" y="1600200"/>
            <a:ext cx="6781800" cy="3095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59747" name="Slide Number Placeholder 5"/>
          <p:cNvSpPr>
            <a:spLocks noGrp="1"/>
          </p:cNvSpPr>
          <p:nvPr>
            <p:ph type="sldNum" sz="quarter" idx="12"/>
          </p:nvPr>
        </p:nvSpPr>
        <p:spPr>
          <a:noFill/>
        </p:spPr>
        <p:txBody>
          <a:bodyPr/>
          <a:lstStyle/>
          <a:p>
            <a:fld id="{38FF06BA-00E0-4D13-9D13-3ECAF2FA002A}" type="slidenum">
              <a:rPr lang="en-US" smtClean="0"/>
              <a:pPr/>
              <a:t>22</a:t>
            </a:fld>
            <a:endParaRPr lang="en-US" dirty="0" smtClean="0"/>
          </a:p>
        </p:txBody>
      </p:sp>
      <p:sp>
        <p:nvSpPr>
          <p:cNvPr id="159748" name="Rectangle 2"/>
          <p:cNvSpPr>
            <a:spLocks noGrp="1" noChangeArrowheads="1"/>
          </p:cNvSpPr>
          <p:nvPr>
            <p:ph type="title"/>
          </p:nvPr>
        </p:nvSpPr>
        <p:spPr/>
        <p:txBody>
          <a:bodyPr/>
          <a:lstStyle/>
          <a:p>
            <a:pPr eaLnBrk="1" hangingPunct="1"/>
            <a:r>
              <a:rPr lang="en-US" dirty="0" smtClean="0"/>
              <a:t>Class C Address</a:t>
            </a:r>
          </a:p>
        </p:txBody>
      </p:sp>
      <p:pic>
        <p:nvPicPr>
          <p:cNvPr id="159749" name="Picture 3" descr="924e"/>
          <p:cNvPicPr>
            <a:picLocks noChangeAspect="1" noChangeArrowheads="1"/>
          </p:cNvPicPr>
          <p:nvPr/>
        </p:nvPicPr>
        <p:blipFill>
          <a:blip r:embed="rId2" cstate="print"/>
          <a:srcRect/>
          <a:stretch>
            <a:fillRect/>
          </a:stretch>
        </p:blipFill>
        <p:spPr bwMode="auto">
          <a:xfrm>
            <a:off x="990600" y="1600200"/>
            <a:ext cx="7124700" cy="3460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60771" name="Slide Number Placeholder 5"/>
          <p:cNvSpPr>
            <a:spLocks noGrp="1"/>
          </p:cNvSpPr>
          <p:nvPr>
            <p:ph type="sldNum" sz="quarter" idx="12"/>
          </p:nvPr>
        </p:nvSpPr>
        <p:spPr>
          <a:noFill/>
        </p:spPr>
        <p:txBody>
          <a:bodyPr/>
          <a:lstStyle/>
          <a:p>
            <a:fld id="{26A73C85-E1CA-44B3-BD97-18F4B58E1B75}" type="slidenum">
              <a:rPr lang="en-US" smtClean="0"/>
              <a:pPr/>
              <a:t>23</a:t>
            </a:fld>
            <a:endParaRPr lang="en-US" dirty="0" smtClean="0"/>
          </a:p>
        </p:txBody>
      </p:sp>
      <p:sp>
        <p:nvSpPr>
          <p:cNvPr id="160772" name="Rectangle 2"/>
          <p:cNvSpPr>
            <a:spLocks noGrp="1" noChangeArrowheads="1"/>
          </p:cNvSpPr>
          <p:nvPr>
            <p:ph type="title"/>
          </p:nvPr>
        </p:nvSpPr>
        <p:spPr/>
        <p:txBody>
          <a:bodyPr/>
          <a:lstStyle/>
          <a:p>
            <a:pPr eaLnBrk="1" hangingPunct="1"/>
            <a:r>
              <a:rPr lang="en-US" dirty="0" smtClean="0"/>
              <a:t>Class D Address</a:t>
            </a:r>
          </a:p>
        </p:txBody>
      </p:sp>
      <p:pic>
        <p:nvPicPr>
          <p:cNvPr id="160773" name="Picture 3" descr="924f"/>
          <p:cNvPicPr>
            <a:picLocks noChangeAspect="1" noChangeArrowheads="1"/>
          </p:cNvPicPr>
          <p:nvPr/>
        </p:nvPicPr>
        <p:blipFill>
          <a:blip r:embed="rId2" cstate="print"/>
          <a:srcRect/>
          <a:stretch>
            <a:fillRect/>
          </a:stretch>
        </p:blipFill>
        <p:spPr bwMode="auto">
          <a:xfrm>
            <a:off x="1600200" y="1600200"/>
            <a:ext cx="5851525" cy="294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61795" name="Slide Number Placeholder 5"/>
          <p:cNvSpPr>
            <a:spLocks noGrp="1"/>
          </p:cNvSpPr>
          <p:nvPr>
            <p:ph type="sldNum" sz="quarter" idx="12"/>
          </p:nvPr>
        </p:nvSpPr>
        <p:spPr>
          <a:noFill/>
        </p:spPr>
        <p:txBody>
          <a:bodyPr/>
          <a:lstStyle/>
          <a:p>
            <a:fld id="{F0E6C8B3-EA5D-430E-9636-11DA607B744D}" type="slidenum">
              <a:rPr lang="en-US" smtClean="0"/>
              <a:pPr/>
              <a:t>24</a:t>
            </a:fld>
            <a:endParaRPr lang="en-US" dirty="0" smtClean="0"/>
          </a:p>
        </p:txBody>
      </p:sp>
      <p:sp>
        <p:nvSpPr>
          <p:cNvPr id="161796" name="Rectangle 2"/>
          <p:cNvSpPr>
            <a:spLocks noGrp="1" noChangeArrowheads="1"/>
          </p:cNvSpPr>
          <p:nvPr>
            <p:ph type="title"/>
          </p:nvPr>
        </p:nvSpPr>
        <p:spPr/>
        <p:txBody>
          <a:bodyPr/>
          <a:lstStyle/>
          <a:p>
            <a:pPr eaLnBrk="1" hangingPunct="1"/>
            <a:r>
              <a:rPr lang="en-US" dirty="0" smtClean="0"/>
              <a:t>Class E Address</a:t>
            </a:r>
          </a:p>
        </p:txBody>
      </p:sp>
      <p:pic>
        <p:nvPicPr>
          <p:cNvPr id="161797" name="Picture 3" descr="924g"/>
          <p:cNvPicPr>
            <a:picLocks noChangeAspect="1" noChangeArrowheads="1"/>
          </p:cNvPicPr>
          <p:nvPr/>
        </p:nvPicPr>
        <p:blipFill>
          <a:blip r:embed="rId2" cstate="print"/>
          <a:srcRect/>
          <a:stretch>
            <a:fillRect/>
          </a:stretch>
        </p:blipFill>
        <p:spPr bwMode="auto">
          <a:xfrm>
            <a:off x="1609725" y="1600200"/>
            <a:ext cx="5781675" cy="3143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5123" name="Slide Number Placeholder 5"/>
          <p:cNvSpPr>
            <a:spLocks noGrp="1"/>
          </p:cNvSpPr>
          <p:nvPr>
            <p:ph type="sldNum" sz="quarter" idx="12"/>
          </p:nvPr>
        </p:nvSpPr>
        <p:spPr>
          <a:noFill/>
        </p:spPr>
        <p:txBody>
          <a:bodyPr/>
          <a:lstStyle/>
          <a:p>
            <a:fld id="{96A459A9-86C8-47F1-8755-6EE7244517B5}" type="slidenum">
              <a:rPr lang="en-US"/>
              <a:pPr/>
              <a:t>25</a:t>
            </a:fld>
            <a:endParaRPr lang="en-US" dirty="0"/>
          </a:p>
        </p:txBody>
      </p:sp>
      <p:sp>
        <p:nvSpPr>
          <p:cNvPr id="5124" name="Rectangle 2"/>
          <p:cNvSpPr>
            <a:spLocks noGrp="1" noChangeArrowheads="1"/>
          </p:cNvSpPr>
          <p:nvPr>
            <p:ph type="title"/>
          </p:nvPr>
        </p:nvSpPr>
        <p:spPr/>
        <p:txBody>
          <a:bodyPr/>
          <a:lstStyle/>
          <a:p>
            <a:pPr eaLnBrk="1" hangingPunct="1"/>
            <a:r>
              <a:rPr lang="en-US" dirty="0" smtClean="0"/>
              <a:t>What is CIDR</a:t>
            </a:r>
          </a:p>
        </p:txBody>
      </p:sp>
      <p:sp>
        <p:nvSpPr>
          <p:cNvPr id="5125" name="Rectangle 3"/>
          <p:cNvSpPr>
            <a:spLocks noGrp="1" noChangeArrowheads="1"/>
          </p:cNvSpPr>
          <p:nvPr>
            <p:ph type="body" idx="1"/>
          </p:nvPr>
        </p:nvSpPr>
        <p:spPr/>
        <p:txBody>
          <a:bodyPr/>
          <a:lstStyle/>
          <a:p>
            <a:pPr eaLnBrk="1" hangingPunct="1"/>
            <a:r>
              <a:rPr lang="en-US" dirty="0" smtClean="0"/>
              <a:t>By 1993 or so it became clear that subnetting alone would not prevent address exhaustion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6147" name="Slide Number Placeholder 5"/>
          <p:cNvSpPr>
            <a:spLocks noGrp="1"/>
          </p:cNvSpPr>
          <p:nvPr>
            <p:ph type="sldNum" sz="quarter" idx="12"/>
          </p:nvPr>
        </p:nvSpPr>
        <p:spPr>
          <a:noFill/>
        </p:spPr>
        <p:txBody>
          <a:bodyPr/>
          <a:lstStyle/>
          <a:p>
            <a:fld id="{052B60B9-2B3D-4E6E-82FD-2D62A655C92C}" type="slidenum">
              <a:rPr lang="en-US"/>
              <a:pPr/>
              <a:t>26</a:t>
            </a:fld>
            <a:endParaRPr lang="en-US" dirty="0"/>
          </a:p>
        </p:txBody>
      </p:sp>
      <p:sp>
        <p:nvSpPr>
          <p:cNvPr id="6148" name="Rectangle 2"/>
          <p:cNvSpPr>
            <a:spLocks noGrp="1" noChangeArrowheads="1"/>
          </p:cNvSpPr>
          <p:nvPr>
            <p:ph type="title"/>
          </p:nvPr>
        </p:nvSpPr>
        <p:spPr/>
        <p:txBody>
          <a:bodyPr/>
          <a:lstStyle/>
          <a:p>
            <a:pPr eaLnBrk="1" hangingPunct="1"/>
            <a:r>
              <a:rPr lang="en-US" dirty="0" smtClean="0"/>
              <a:t>What is CIDR</a:t>
            </a:r>
          </a:p>
        </p:txBody>
      </p:sp>
      <p:sp>
        <p:nvSpPr>
          <p:cNvPr id="6149" name="Rectangle 3"/>
          <p:cNvSpPr>
            <a:spLocks noGrp="1" noChangeArrowheads="1"/>
          </p:cNvSpPr>
          <p:nvPr>
            <p:ph type="body" idx="1"/>
          </p:nvPr>
        </p:nvSpPr>
        <p:spPr/>
        <p:txBody>
          <a:bodyPr/>
          <a:lstStyle/>
          <a:p>
            <a:pPr eaLnBrk="1" hangingPunct="1">
              <a:lnSpc>
                <a:spcPct val="90000"/>
              </a:lnSpc>
            </a:pPr>
            <a:r>
              <a:rPr lang="en-US" dirty="0" smtClean="0"/>
              <a:t>So CIDR was developed to</a:t>
            </a:r>
          </a:p>
          <a:p>
            <a:pPr lvl="1" eaLnBrk="1" hangingPunct="1">
              <a:lnSpc>
                <a:spcPct val="90000"/>
              </a:lnSpc>
            </a:pPr>
            <a:r>
              <a:rPr lang="en-US" dirty="0" smtClean="0"/>
              <a:t>Prevent the immediate exhaustion of addresses</a:t>
            </a:r>
          </a:p>
          <a:p>
            <a:pPr lvl="1" eaLnBrk="1" hangingPunct="1">
              <a:lnSpc>
                <a:spcPct val="90000"/>
              </a:lnSpc>
            </a:pPr>
            <a:r>
              <a:rPr lang="en-US" dirty="0" smtClean="0"/>
              <a:t>Ease the load on routers</a:t>
            </a:r>
          </a:p>
          <a:p>
            <a:pPr lvl="2" eaLnBrk="1" hangingPunct="1">
              <a:lnSpc>
                <a:spcPct val="90000"/>
              </a:lnSpc>
            </a:pPr>
            <a:r>
              <a:rPr lang="en-US" dirty="0" smtClean="0"/>
              <a:t>Without CIDR Internet routing tables would be even larger than they are</a:t>
            </a:r>
          </a:p>
          <a:p>
            <a:pPr lvl="2" eaLnBrk="1" hangingPunct="1">
              <a:lnSpc>
                <a:spcPct val="90000"/>
              </a:lnSpc>
            </a:pPr>
            <a:r>
              <a:rPr lang="en-US" dirty="0" smtClean="0"/>
              <a:t>Even more important is the number of updates all of these routes generate</a:t>
            </a:r>
          </a:p>
          <a:p>
            <a:pPr lvl="2" eaLnBrk="1" hangingPunct="1">
              <a:lnSpc>
                <a:spcPct val="90000"/>
              </a:lnSpc>
            </a:pPr>
            <a:r>
              <a:rPr lang="en-US" dirty="0" smtClean="0"/>
              <a:t>Further all of this churning means convergence is slower</a:t>
            </a:r>
          </a:p>
          <a:p>
            <a:pPr marL="1143000" marR="0" lvl="2" indent="-228600" algn="l" defTabSz="914400" rtl="0" eaLnBrk="1" fontAlgn="base" latinLnBrk="0" hangingPunct="1">
              <a:lnSpc>
                <a:spcPct val="90000"/>
              </a:lnSpc>
              <a:spcBef>
                <a:spcPct val="20000"/>
              </a:spcBef>
              <a:spcAft>
                <a:spcPct val="0"/>
              </a:spcAft>
              <a:buClrTx/>
              <a:buSzTx/>
              <a:buFontTx/>
              <a:buChar char="•"/>
              <a:tabLst/>
              <a:defRPr/>
            </a:pPr>
            <a:r>
              <a:rPr lang="en-US" sz="2400" dirty="0" smtClean="0">
                <a:solidFill>
                  <a:schemeClr val="tx1"/>
                </a:solidFill>
                <a:latin typeface="+mn-lt"/>
              </a:rPr>
              <a:t>To see the current size of the BGP routing table go to http://bgp.potaroo.net</a:t>
            </a:r>
            <a:endParaRPr lang="en-US" sz="24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7171" name="Slide Number Placeholder 5"/>
          <p:cNvSpPr>
            <a:spLocks noGrp="1"/>
          </p:cNvSpPr>
          <p:nvPr>
            <p:ph type="sldNum" sz="quarter" idx="12"/>
          </p:nvPr>
        </p:nvSpPr>
        <p:spPr>
          <a:noFill/>
        </p:spPr>
        <p:txBody>
          <a:bodyPr/>
          <a:lstStyle/>
          <a:p>
            <a:fld id="{0A25C5CF-1491-4487-8714-3848A3C6F4EF}" type="slidenum">
              <a:rPr lang="en-US"/>
              <a:pPr/>
              <a:t>27</a:t>
            </a:fld>
            <a:endParaRPr lang="en-US" dirty="0"/>
          </a:p>
        </p:txBody>
      </p:sp>
      <p:sp>
        <p:nvSpPr>
          <p:cNvPr id="7172" name="Rectangle 2"/>
          <p:cNvSpPr>
            <a:spLocks noGrp="1" noChangeArrowheads="1"/>
          </p:cNvSpPr>
          <p:nvPr>
            <p:ph type="title"/>
          </p:nvPr>
        </p:nvSpPr>
        <p:spPr/>
        <p:txBody>
          <a:bodyPr/>
          <a:lstStyle/>
          <a:p>
            <a:pPr eaLnBrk="1" hangingPunct="1"/>
            <a:r>
              <a:rPr lang="en-US" dirty="0" smtClean="0"/>
              <a:t>What is CIDR</a:t>
            </a:r>
          </a:p>
        </p:txBody>
      </p:sp>
      <p:sp>
        <p:nvSpPr>
          <p:cNvPr id="7173" name="Rectangle 3"/>
          <p:cNvSpPr>
            <a:spLocks noGrp="1" noChangeArrowheads="1"/>
          </p:cNvSpPr>
          <p:nvPr>
            <p:ph type="body" idx="1"/>
          </p:nvPr>
        </p:nvSpPr>
        <p:spPr/>
        <p:txBody>
          <a:bodyPr/>
          <a:lstStyle/>
          <a:p>
            <a:pPr lvl="1" eaLnBrk="1" hangingPunct="1"/>
            <a:r>
              <a:rPr lang="en-US" dirty="0" smtClean="0"/>
              <a:t>Allow a distribution of addresses from the regional registries to higher level ISPs, to lower level ISPs, then to end users</a:t>
            </a:r>
          </a:p>
          <a:p>
            <a:pPr lvl="2" eaLnBrk="1" hangingPunct="1"/>
            <a:r>
              <a:rPr lang="en-US" dirty="0" smtClean="0"/>
              <a:t>For example I once had control of 6 Class A addresses, yet with only 12 hosts in my entire network I certainly do not qualify for a Class A address range as used in the old scheme of things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8195" name="Slide Number Placeholder 5"/>
          <p:cNvSpPr>
            <a:spLocks noGrp="1"/>
          </p:cNvSpPr>
          <p:nvPr>
            <p:ph type="sldNum" sz="quarter" idx="12"/>
          </p:nvPr>
        </p:nvSpPr>
        <p:spPr>
          <a:noFill/>
        </p:spPr>
        <p:txBody>
          <a:bodyPr/>
          <a:lstStyle/>
          <a:p>
            <a:fld id="{99831C37-61DE-4399-8DE4-13E9CD902940}" type="slidenum">
              <a:rPr lang="en-US"/>
              <a:pPr/>
              <a:t>28</a:t>
            </a:fld>
            <a:endParaRPr lang="en-US" dirty="0"/>
          </a:p>
        </p:txBody>
      </p:sp>
      <p:sp>
        <p:nvSpPr>
          <p:cNvPr id="8196" name="Rectangle 2"/>
          <p:cNvSpPr>
            <a:spLocks noGrp="1" noChangeArrowheads="1"/>
          </p:cNvSpPr>
          <p:nvPr>
            <p:ph type="title"/>
          </p:nvPr>
        </p:nvSpPr>
        <p:spPr/>
        <p:txBody>
          <a:bodyPr/>
          <a:lstStyle/>
          <a:p>
            <a:pPr eaLnBrk="1" hangingPunct="1"/>
            <a:r>
              <a:rPr lang="en-US" dirty="0" smtClean="0"/>
              <a:t>What is CIDR</a:t>
            </a:r>
          </a:p>
        </p:txBody>
      </p:sp>
      <p:sp>
        <p:nvSpPr>
          <p:cNvPr id="8197" name="Rectangle 3"/>
          <p:cNvSpPr>
            <a:spLocks noGrp="1" noChangeArrowheads="1"/>
          </p:cNvSpPr>
          <p:nvPr>
            <p:ph type="body" idx="1"/>
          </p:nvPr>
        </p:nvSpPr>
        <p:spPr/>
        <p:txBody>
          <a:bodyPr/>
          <a:lstStyle/>
          <a:p>
            <a:pPr eaLnBrk="1" hangingPunct="1"/>
            <a:r>
              <a:rPr lang="en-US" dirty="0" smtClean="0"/>
              <a:t>CIDR – Classless Inter-Domain Routing or classless addressing eliminates the concept of address classes</a:t>
            </a:r>
          </a:p>
          <a:p>
            <a:pPr eaLnBrk="1" hangingPunct="1"/>
            <a:r>
              <a:rPr lang="en-US" dirty="0" smtClean="0"/>
              <a:t>Although shown differently, the mask operates like a standard subnet mask by delineating the end of the prefix or network portion of the address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9219" name="Slide Number Placeholder 5"/>
          <p:cNvSpPr>
            <a:spLocks noGrp="1"/>
          </p:cNvSpPr>
          <p:nvPr>
            <p:ph type="sldNum" sz="quarter" idx="12"/>
          </p:nvPr>
        </p:nvSpPr>
        <p:spPr>
          <a:noFill/>
        </p:spPr>
        <p:txBody>
          <a:bodyPr/>
          <a:lstStyle/>
          <a:p>
            <a:fld id="{BC28DB39-81C8-4A30-9B5D-ED3FC7F956EA}" type="slidenum">
              <a:rPr lang="en-US"/>
              <a:pPr/>
              <a:t>29</a:t>
            </a:fld>
            <a:endParaRPr lang="en-US" dirty="0"/>
          </a:p>
        </p:txBody>
      </p:sp>
      <p:sp>
        <p:nvSpPr>
          <p:cNvPr id="9220" name="Rectangle 2"/>
          <p:cNvSpPr>
            <a:spLocks noGrp="1" noChangeArrowheads="1"/>
          </p:cNvSpPr>
          <p:nvPr>
            <p:ph type="title"/>
          </p:nvPr>
        </p:nvSpPr>
        <p:spPr/>
        <p:txBody>
          <a:bodyPr/>
          <a:lstStyle/>
          <a:p>
            <a:pPr eaLnBrk="1" hangingPunct="1"/>
            <a:r>
              <a:rPr lang="en-US" dirty="0" smtClean="0"/>
              <a:t>What is CIDR</a:t>
            </a:r>
          </a:p>
        </p:txBody>
      </p:sp>
      <p:sp>
        <p:nvSpPr>
          <p:cNvPr id="9221" name="Rectangle 3"/>
          <p:cNvSpPr>
            <a:spLocks noGrp="1" noChangeArrowheads="1"/>
          </p:cNvSpPr>
          <p:nvPr>
            <p:ph type="body" idx="1"/>
          </p:nvPr>
        </p:nvSpPr>
        <p:spPr/>
        <p:txBody>
          <a:bodyPr/>
          <a:lstStyle/>
          <a:p>
            <a:pPr eaLnBrk="1" hangingPunct="1"/>
            <a:r>
              <a:rPr lang="en-US" dirty="0" smtClean="0"/>
              <a:t>CIDR allows routers to group routes together in order to cut down on the quantity of routing information carried by core routers</a:t>
            </a:r>
          </a:p>
          <a:p>
            <a:pPr eaLnBrk="1" hangingPunct="1"/>
            <a:r>
              <a:rPr lang="en-US" dirty="0" smtClean="0"/>
              <a:t>With CIDR several IP networks appear to networks outside the group as a single larger entity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Form of an IP Address</a:t>
            </a:r>
            <a:endParaRPr lang="en-US" dirty="0"/>
          </a:p>
        </p:txBody>
      </p:sp>
      <p:sp>
        <p:nvSpPr>
          <p:cNvPr id="3" name="Content Placeholder 2"/>
          <p:cNvSpPr>
            <a:spLocks noGrp="1"/>
          </p:cNvSpPr>
          <p:nvPr>
            <p:ph idx="1"/>
          </p:nvPr>
        </p:nvSpPr>
        <p:spPr/>
        <p:txBody>
          <a:bodyPr/>
          <a:lstStyle/>
          <a:p>
            <a:pPr eaLnBrk="1" hangingPunct="1">
              <a:lnSpc>
                <a:spcPct val="90000"/>
              </a:lnSpc>
            </a:pPr>
            <a:r>
              <a:rPr lang="en-US" dirty="0" smtClean="0"/>
              <a:t>Long ago and far away</a:t>
            </a:r>
          </a:p>
          <a:p>
            <a:pPr eaLnBrk="1" hangingPunct="1">
              <a:lnSpc>
                <a:spcPct val="90000"/>
              </a:lnSpc>
            </a:pPr>
            <a:r>
              <a:rPr lang="en-US" dirty="0" smtClean="0"/>
              <a:t>I say this since California is certainly far away from Texas, at least in a cultural sense</a:t>
            </a:r>
          </a:p>
          <a:p>
            <a:pPr eaLnBrk="1" hangingPunct="1">
              <a:lnSpc>
                <a:spcPct val="90000"/>
              </a:lnSpc>
            </a:pPr>
            <a:r>
              <a:rPr lang="en-US" dirty="0" smtClean="0"/>
              <a:t>The form of IP addresses was first developed in January 1980</a:t>
            </a:r>
          </a:p>
          <a:p>
            <a:pPr eaLnBrk="1" hangingPunct="1">
              <a:lnSpc>
                <a:spcPct val="90000"/>
              </a:lnSpc>
            </a:pPr>
            <a:r>
              <a:rPr lang="en-US" dirty="0" smtClean="0"/>
              <a:t>An IP address in its simplest form is</a:t>
            </a:r>
          </a:p>
          <a:p>
            <a:pPr lvl="1" eaLnBrk="1" hangingPunct="1">
              <a:lnSpc>
                <a:spcPct val="90000"/>
              </a:lnSpc>
            </a:pPr>
            <a:r>
              <a:rPr lang="en-US" dirty="0" smtClean="0"/>
              <a:t>network.host.host.host</a:t>
            </a:r>
          </a:p>
          <a:p>
            <a:pPr eaLnBrk="1" hangingPunct="1">
              <a:lnSpc>
                <a:spcPct val="90000"/>
              </a:lnSpc>
            </a:pPr>
            <a:r>
              <a:rPr lang="en-US" dirty="0" smtClean="0"/>
              <a:t>No classes, no subnetting, no nothing</a:t>
            </a:r>
          </a:p>
        </p:txBody>
      </p:sp>
      <p:sp>
        <p:nvSpPr>
          <p:cNvPr id="4" name="Footer Placeholder 3"/>
          <p:cNvSpPr>
            <a:spLocks noGrp="1"/>
          </p:cNvSpPr>
          <p:nvPr>
            <p:ph type="ftr" sz="quarter" idx="11"/>
          </p:nvPr>
        </p:nvSpPr>
        <p:spPr/>
        <p:txBody>
          <a:bodyPr/>
          <a:lstStyle/>
          <a:p>
            <a:pPr>
              <a:defRPr/>
            </a:pPr>
            <a:r>
              <a:rPr lang="en-US" dirty="0" smtClean="0"/>
              <a:t>Copyright 2008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CFDAE3D8-E2DB-452F-B617-6686889251E5}"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10243" name="Slide Number Placeholder 5"/>
          <p:cNvSpPr>
            <a:spLocks noGrp="1"/>
          </p:cNvSpPr>
          <p:nvPr>
            <p:ph type="sldNum" sz="quarter" idx="12"/>
          </p:nvPr>
        </p:nvSpPr>
        <p:spPr>
          <a:noFill/>
        </p:spPr>
        <p:txBody>
          <a:bodyPr/>
          <a:lstStyle/>
          <a:p>
            <a:fld id="{C05D00A3-2AFF-4BCF-8DEE-B3977D6F9022}" type="slidenum">
              <a:rPr lang="en-US"/>
              <a:pPr/>
              <a:t>30</a:t>
            </a:fld>
            <a:endParaRPr lang="en-US" dirty="0"/>
          </a:p>
        </p:txBody>
      </p:sp>
      <p:sp>
        <p:nvSpPr>
          <p:cNvPr id="10244" name="Rectangle 2"/>
          <p:cNvSpPr>
            <a:spLocks noGrp="1" noChangeArrowheads="1"/>
          </p:cNvSpPr>
          <p:nvPr>
            <p:ph type="title"/>
          </p:nvPr>
        </p:nvSpPr>
        <p:spPr/>
        <p:txBody>
          <a:bodyPr/>
          <a:lstStyle/>
          <a:p>
            <a:pPr eaLnBrk="1" hangingPunct="1"/>
            <a:r>
              <a:rPr lang="en-US" dirty="0" smtClean="0"/>
              <a:t>What is CIDR</a:t>
            </a:r>
          </a:p>
        </p:txBody>
      </p:sp>
      <p:sp>
        <p:nvSpPr>
          <p:cNvPr id="10245" name="Rectangle 3"/>
          <p:cNvSpPr>
            <a:spLocks noGrp="1" noChangeArrowheads="1"/>
          </p:cNvSpPr>
          <p:nvPr>
            <p:ph type="body" idx="1"/>
          </p:nvPr>
        </p:nvSpPr>
        <p:spPr/>
        <p:txBody>
          <a:bodyPr/>
          <a:lstStyle/>
          <a:p>
            <a:pPr eaLnBrk="1" hangingPunct="1"/>
            <a:r>
              <a:rPr lang="en-US" dirty="0" smtClean="0"/>
              <a:t>The grouping of routes is also known as summarization, aggregation, or supernetting</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11267" name="Slide Number Placeholder 5"/>
          <p:cNvSpPr>
            <a:spLocks noGrp="1"/>
          </p:cNvSpPr>
          <p:nvPr>
            <p:ph type="sldNum" sz="quarter" idx="12"/>
          </p:nvPr>
        </p:nvSpPr>
        <p:spPr>
          <a:noFill/>
        </p:spPr>
        <p:txBody>
          <a:bodyPr/>
          <a:lstStyle/>
          <a:p>
            <a:fld id="{2AC9508B-548E-4923-A925-B2CF565920A2}" type="slidenum">
              <a:rPr lang="en-US"/>
              <a:pPr/>
              <a:t>31</a:t>
            </a:fld>
            <a:endParaRPr lang="en-US" dirty="0"/>
          </a:p>
        </p:txBody>
      </p:sp>
      <p:sp>
        <p:nvSpPr>
          <p:cNvPr id="11268" name="Rectangle 2"/>
          <p:cNvSpPr>
            <a:spLocks noGrp="1" noChangeArrowheads="1"/>
          </p:cNvSpPr>
          <p:nvPr>
            <p:ph type="title"/>
          </p:nvPr>
        </p:nvSpPr>
        <p:spPr/>
        <p:txBody>
          <a:bodyPr/>
          <a:lstStyle/>
          <a:p>
            <a:pPr eaLnBrk="1" hangingPunct="1"/>
            <a:r>
              <a:rPr lang="en-US" dirty="0" smtClean="0"/>
              <a:t>What is CIDR</a:t>
            </a:r>
          </a:p>
        </p:txBody>
      </p:sp>
      <p:sp>
        <p:nvSpPr>
          <p:cNvPr id="11269" name="Rectangle 3"/>
          <p:cNvSpPr>
            <a:spLocks noGrp="1" noChangeArrowheads="1"/>
          </p:cNvSpPr>
          <p:nvPr>
            <p:ph type="body" idx="1"/>
          </p:nvPr>
        </p:nvSpPr>
        <p:spPr/>
        <p:txBody>
          <a:bodyPr/>
          <a:lstStyle/>
          <a:p>
            <a:pPr eaLnBrk="1" hangingPunct="1">
              <a:lnSpc>
                <a:spcPct val="90000"/>
              </a:lnSpc>
            </a:pPr>
            <a:r>
              <a:rPr lang="en-US" dirty="0" smtClean="0"/>
              <a:t>In the CIDR scheme of things a block of addresses is shown as</a:t>
            </a:r>
          </a:p>
          <a:p>
            <a:pPr lvl="1" eaLnBrk="1" hangingPunct="1">
              <a:lnSpc>
                <a:spcPct val="90000"/>
              </a:lnSpc>
            </a:pPr>
            <a:r>
              <a:rPr lang="en-US" dirty="0" smtClean="0"/>
              <a:t>network/bits in the mask</a:t>
            </a:r>
          </a:p>
          <a:p>
            <a:pPr lvl="1" eaLnBrk="1" hangingPunct="1">
              <a:lnSpc>
                <a:spcPct val="90000"/>
              </a:lnSpc>
            </a:pPr>
            <a:r>
              <a:rPr lang="en-US" dirty="0" smtClean="0"/>
              <a:t>For example</a:t>
            </a:r>
          </a:p>
          <a:p>
            <a:pPr lvl="2" eaLnBrk="1" hangingPunct="1">
              <a:lnSpc>
                <a:spcPct val="90000"/>
              </a:lnSpc>
            </a:pPr>
            <a:r>
              <a:rPr lang="en-US" dirty="0" smtClean="0"/>
              <a:t>128.211.168.0/21</a:t>
            </a:r>
          </a:p>
          <a:p>
            <a:pPr eaLnBrk="1" hangingPunct="1">
              <a:lnSpc>
                <a:spcPct val="90000"/>
              </a:lnSpc>
            </a:pPr>
            <a:r>
              <a:rPr lang="en-US" dirty="0" smtClean="0"/>
              <a:t>Which means with this address in binary form read in 21 bits from the left and this is where the network portion of the address ends and the host portion begins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12291" name="Slide Number Placeholder 5"/>
          <p:cNvSpPr>
            <a:spLocks noGrp="1"/>
          </p:cNvSpPr>
          <p:nvPr>
            <p:ph type="sldNum" sz="quarter" idx="12"/>
          </p:nvPr>
        </p:nvSpPr>
        <p:spPr>
          <a:noFill/>
        </p:spPr>
        <p:txBody>
          <a:bodyPr/>
          <a:lstStyle/>
          <a:p>
            <a:fld id="{43B7703C-A431-4CC9-8319-9207BBB8F9BD}" type="slidenum">
              <a:rPr lang="en-US"/>
              <a:pPr/>
              <a:t>32</a:t>
            </a:fld>
            <a:endParaRPr lang="en-US" dirty="0"/>
          </a:p>
        </p:txBody>
      </p:sp>
      <p:sp>
        <p:nvSpPr>
          <p:cNvPr id="12292" name="Rectangle 56"/>
          <p:cNvSpPr>
            <a:spLocks noGrp="1" noChangeArrowheads="1"/>
          </p:cNvSpPr>
          <p:nvPr>
            <p:ph type="title"/>
          </p:nvPr>
        </p:nvSpPr>
        <p:spPr/>
        <p:txBody>
          <a:bodyPr/>
          <a:lstStyle/>
          <a:p>
            <a:pPr eaLnBrk="1" hangingPunct="1"/>
            <a:r>
              <a:rPr lang="en-US" dirty="0" smtClean="0"/>
              <a:t>What Do The Masks Look Like</a:t>
            </a:r>
          </a:p>
        </p:txBody>
      </p:sp>
      <p:graphicFrame>
        <p:nvGraphicFramePr>
          <p:cNvPr id="62550" name="Group 86"/>
          <p:cNvGraphicFramePr>
            <a:graphicFrameLocks noGrp="1"/>
          </p:cNvGraphicFramePr>
          <p:nvPr>
            <p:ph idx="1"/>
          </p:nvPr>
        </p:nvGraphicFramePr>
        <p:xfrm>
          <a:off x="1012825" y="1600200"/>
          <a:ext cx="6988175" cy="4526089"/>
        </p:xfrm>
        <a:graphic>
          <a:graphicData uri="http://schemas.openxmlformats.org/drawingml/2006/table">
            <a:tbl>
              <a:tblPr/>
              <a:tblGrid>
                <a:gridCol w="808038"/>
                <a:gridCol w="1554162"/>
                <a:gridCol w="700088"/>
                <a:gridCol w="1585912"/>
                <a:gridCol w="668338"/>
                <a:gridCol w="1671637"/>
              </a:tblGrid>
              <a:tr h="755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CIDR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Notation</a:t>
                      </a:r>
                    </a:p>
                  </a:txBody>
                  <a:tcPr marL="73025" marR="73025" marT="36512" marB="365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Subnet Mask</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CIDR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Notation</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Subnet Mask</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CIDR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Notation</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Subnet Mask</a:t>
                      </a:r>
                    </a:p>
                  </a:txBody>
                  <a:tcPr marL="73025" marR="73025" marT="36512" marB="365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2475">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/13</a:t>
                      </a:r>
                    </a:p>
                  </a:txBody>
                  <a:tcPr marL="73025" marR="73025" marT="36512" marB="365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255.248.0.0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/18</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255.255.192.0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/23</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255.255.254.0</a:t>
                      </a:r>
                    </a:p>
                  </a:txBody>
                  <a:tcPr marL="73025" marR="73025" marT="36512" marB="365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/14</a:t>
                      </a:r>
                    </a:p>
                  </a:txBody>
                  <a:tcPr marL="73025" marR="73025" marT="36512" marB="365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255.252.0.0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/19</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255.255.224.0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/24</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255.255.255.0</a:t>
                      </a:r>
                    </a:p>
                  </a:txBody>
                  <a:tcPr marL="73025" marR="73025" marT="36512" marB="365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/15</a:t>
                      </a:r>
                    </a:p>
                  </a:txBody>
                  <a:tcPr marL="73025" marR="73025" marT="36512" marB="365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255.254.0.0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255.255.240.0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255.255.255.128</a:t>
                      </a:r>
                    </a:p>
                  </a:txBody>
                  <a:tcPr marL="73025" marR="73025" marT="36512" marB="365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2475">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/16</a:t>
                      </a:r>
                    </a:p>
                  </a:txBody>
                  <a:tcPr marL="73025" marR="73025" marT="36512" marB="365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255.255.0.0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/21</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255.255.248.0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/26</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255.255.255.192</a:t>
                      </a:r>
                    </a:p>
                  </a:txBody>
                  <a:tcPr marL="73025" marR="73025" marT="36512" marB="365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/17</a:t>
                      </a:r>
                    </a:p>
                  </a:txBody>
                  <a:tcPr marL="73025" marR="73025" marT="36512" marB="365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255.255.128.0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/22</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255.255.252.0</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/27</a:t>
                      </a:r>
                    </a:p>
                  </a:txBody>
                  <a:tcPr marL="73025" marR="73025" marT="36512" marB="365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255.255.255.224</a:t>
                      </a:r>
                    </a:p>
                  </a:txBody>
                  <a:tcPr marL="73025" marR="73025" marT="36512" marB="365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13315" name="Slide Number Placeholder 5"/>
          <p:cNvSpPr>
            <a:spLocks noGrp="1"/>
          </p:cNvSpPr>
          <p:nvPr>
            <p:ph type="sldNum" sz="quarter" idx="12"/>
          </p:nvPr>
        </p:nvSpPr>
        <p:spPr>
          <a:noFill/>
        </p:spPr>
        <p:txBody>
          <a:bodyPr/>
          <a:lstStyle/>
          <a:p>
            <a:fld id="{C9352EA2-E299-4712-97C1-10E5E3F45E55}" type="slidenum">
              <a:rPr lang="en-US"/>
              <a:pPr/>
              <a:t>33</a:t>
            </a:fld>
            <a:endParaRPr lang="en-US" dirty="0"/>
          </a:p>
        </p:txBody>
      </p:sp>
      <p:sp>
        <p:nvSpPr>
          <p:cNvPr id="13316" name="Rectangle 2"/>
          <p:cNvSpPr>
            <a:spLocks noGrp="1" noChangeArrowheads="1"/>
          </p:cNvSpPr>
          <p:nvPr>
            <p:ph type="title"/>
          </p:nvPr>
        </p:nvSpPr>
        <p:spPr/>
        <p:txBody>
          <a:bodyPr/>
          <a:lstStyle/>
          <a:p>
            <a:pPr eaLnBrk="1" hangingPunct="1"/>
            <a:r>
              <a:rPr lang="en-US" dirty="0" smtClean="0"/>
              <a:t>What is CIDR</a:t>
            </a:r>
          </a:p>
        </p:txBody>
      </p:sp>
      <p:sp>
        <p:nvSpPr>
          <p:cNvPr id="13317" name="Rectangle 3"/>
          <p:cNvSpPr>
            <a:spLocks noGrp="1" noChangeArrowheads="1"/>
          </p:cNvSpPr>
          <p:nvPr>
            <p:ph type="body" idx="1"/>
          </p:nvPr>
        </p:nvSpPr>
        <p:spPr/>
        <p:txBody>
          <a:bodyPr/>
          <a:lstStyle/>
          <a:p>
            <a:pPr eaLnBrk="1" hangingPunct="1"/>
            <a:r>
              <a:rPr lang="en-US" dirty="0" smtClean="0"/>
              <a:t>Classless addressing, as used by ISPs, treats IP addresses as arbitrary integers; which allows a network administrator to assign addresses in contiguous blocks, where the number of addresses in a block is a power of two</a:t>
            </a:r>
          </a:p>
          <a:p>
            <a:pPr eaLnBrk="1" hangingPunct="1"/>
            <a:r>
              <a:rPr lang="en-US" dirty="0" smtClean="0"/>
              <a:t>An IP address advertised as a /20 for example could be a former Class A, B, or C it does not matter what the first octet is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21507" name="Slide Number Placeholder 5"/>
          <p:cNvSpPr>
            <a:spLocks noGrp="1"/>
          </p:cNvSpPr>
          <p:nvPr>
            <p:ph type="sldNum" sz="quarter" idx="12"/>
          </p:nvPr>
        </p:nvSpPr>
        <p:spPr>
          <a:noFill/>
        </p:spPr>
        <p:txBody>
          <a:bodyPr/>
          <a:lstStyle/>
          <a:p>
            <a:fld id="{D022393D-A2A2-4541-BFDD-9DAA78B70E96}" type="slidenum">
              <a:rPr lang="en-US"/>
              <a:pPr/>
              <a:t>34</a:t>
            </a:fld>
            <a:endParaRPr lang="en-US" dirty="0"/>
          </a:p>
        </p:txBody>
      </p:sp>
      <p:sp>
        <p:nvSpPr>
          <p:cNvPr id="21508" name="Rectangle 2"/>
          <p:cNvSpPr>
            <a:spLocks noGrp="1" noChangeArrowheads="1"/>
          </p:cNvSpPr>
          <p:nvPr>
            <p:ph type="title"/>
          </p:nvPr>
        </p:nvSpPr>
        <p:spPr/>
        <p:txBody>
          <a:bodyPr/>
          <a:lstStyle/>
          <a:p>
            <a:pPr eaLnBrk="1" hangingPunct="1"/>
            <a:r>
              <a:rPr lang="en-US" dirty="0" smtClean="0"/>
              <a:t>What is VLSM</a:t>
            </a:r>
          </a:p>
        </p:txBody>
      </p:sp>
      <p:sp>
        <p:nvSpPr>
          <p:cNvPr id="21509" name="Rectangle 3"/>
          <p:cNvSpPr>
            <a:spLocks noGrp="1" noChangeArrowheads="1"/>
          </p:cNvSpPr>
          <p:nvPr>
            <p:ph type="body" idx="1"/>
          </p:nvPr>
        </p:nvSpPr>
        <p:spPr/>
        <p:txBody>
          <a:bodyPr/>
          <a:lstStyle/>
          <a:p>
            <a:pPr eaLnBrk="1" hangingPunct="1"/>
            <a:r>
              <a:rPr lang="en-US" dirty="0" smtClean="0"/>
              <a:t>VLSM – Variable Length Subnet Masking is an improvement on the original method of subnetting called FLSM – Fixed Length Subnet Masking</a:t>
            </a:r>
          </a:p>
          <a:p>
            <a:pPr eaLnBrk="1" hangingPunct="1"/>
            <a:r>
              <a:rPr lang="en-US" dirty="0" smtClean="0"/>
              <a:t>In FLSM the same subnet mask is used for all of the subnetworks inside of a network, regardless of the number of hosts on any of the networks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22531" name="Slide Number Placeholder 5"/>
          <p:cNvSpPr>
            <a:spLocks noGrp="1"/>
          </p:cNvSpPr>
          <p:nvPr>
            <p:ph type="sldNum" sz="quarter" idx="12"/>
          </p:nvPr>
        </p:nvSpPr>
        <p:spPr>
          <a:noFill/>
        </p:spPr>
        <p:txBody>
          <a:bodyPr/>
          <a:lstStyle/>
          <a:p>
            <a:fld id="{C9C946A9-4BB5-4218-A21F-81708D1DAAB3}" type="slidenum">
              <a:rPr lang="en-US"/>
              <a:pPr/>
              <a:t>35</a:t>
            </a:fld>
            <a:endParaRPr lang="en-US" dirty="0"/>
          </a:p>
        </p:txBody>
      </p:sp>
      <p:sp>
        <p:nvSpPr>
          <p:cNvPr id="22532" name="Rectangle 2"/>
          <p:cNvSpPr>
            <a:spLocks noGrp="1" noChangeArrowheads="1"/>
          </p:cNvSpPr>
          <p:nvPr>
            <p:ph type="title"/>
          </p:nvPr>
        </p:nvSpPr>
        <p:spPr/>
        <p:txBody>
          <a:bodyPr/>
          <a:lstStyle/>
          <a:p>
            <a:pPr eaLnBrk="1" hangingPunct="1"/>
            <a:r>
              <a:rPr lang="en-US" dirty="0" smtClean="0"/>
              <a:t>The Problem With FLSM</a:t>
            </a:r>
          </a:p>
        </p:txBody>
      </p:sp>
      <p:sp>
        <p:nvSpPr>
          <p:cNvPr id="22533" name="Rectangle 3"/>
          <p:cNvSpPr>
            <a:spLocks noGrp="1" noChangeArrowheads="1"/>
          </p:cNvSpPr>
          <p:nvPr>
            <p:ph type="body" idx="1"/>
          </p:nvPr>
        </p:nvSpPr>
        <p:spPr/>
        <p:txBody>
          <a:bodyPr/>
          <a:lstStyle/>
          <a:p>
            <a:pPr eaLnBrk="1" hangingPunct="1"/>
            <a:r>
              <a:rPr lang="en-US" dirty="0" smtClean="0"/>
              <a:t>There are two problems with using FLSM</a:t>
            </a:r>
          </a:p>
          <a:p>
            <a:pPr lvl="1" eaLnBrk="1" hangingPunct="1"/>
            <a:r>
              <a:rPr lang="en-US" dirty="0" smtClean="0"/>
              <a:t>It wastes addresses if the number of hosts on the subnets vary in size</a:t>
            </a:r>
          </a:p>
          <a:p>
            <a:pPr lvl="1" eaLnBrk="1" hangingPunct="1"/>
            <a:r>
              <a:rPr lang="en-US" dirty="0" smtClean="0"/>
              <a:t>It forces the routers that talk to these subnets to process too much information</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3"/>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24579" name="Slide Number Placeholder 4"/>
          <p:cNvSpPr>
            <a:spLocks noGrp="1"/>
          </p:cNvSpPr>
          <p:nvPr>
            <p:ph type="sldNum" sz="quarter" idx="12"/>
          </p:nvPr>
        </p:nvSpPr>
        <p:spPr>
          <a:noFill/>
        </p:spPr>
        <p:txBody>
          <a:bodyPr/>
          <a:lstStyle/>
          <a:p>
            <a:fld id="{9FACF5EF-9AD5-44AE-8356-C373A1003B84}" type="slidenum">
              <a:rPr lang="en-US"/>
              <a:pPr/>
              <a:t>36</a:t>
            </a:fld>
            <a:endParaRPr lang="en-US" dirty="0"/>
          </a:p>
        </p:txBody>
      </p:sp>
      <p:sp>
        <p:nvSpPr>
          <p:cNvPr id="24580" name="Rectangle 2"/>
          <p:cNvSpPr>
            <a:spLocks noGrp="1" noChangeArrowheads="1"/>
          </p:cNvSpPr>
          <p:nvPr>
            <p:ph type="title"/>
          </p:nvPr>
        </p:nvSpPr>
        <p:spPr/>
        <p:txBody>
          <a:bodyPr/>
          <a:lstStyle/>
          <a:p>
            <a:pPr eaLnBrk="1" hangingPunct="1"/>
            <a:r>
              <a:rPr lang="en-US" dirty="0" smtClean="0"/>
              <a:t>When to Use VLSM</a:t>
            </a:r>
          </a:p>
        </p:txBody>
      </p:sp>
      <p:pic>
        <p:nvPicPr>
          <p:cNvPr id="24581" name="Picture 3"/>
          <p:cNvPicPr>
            <a:picLocks noChangeAspect="1" noChangeArrowheads="1"/>
          </p:cNvPicPr>
          <p:nvPr/>
        </p:nvPicPr>
        <p:blipFill>
          <a:blip r:embed="rId2" cstate="print"/>
          <a:srcRect/>
          <a:stretch>
            <a:fillRect/>
          </a:stretch>
        </p:blipFill>
        <p:spPr bwMode="auto">
          <a:xfrm>
            <a:off x="1295400" y="1600200"/>
            <a:ext cx="6477000" cy="432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3"/>
          <p:cNvSpPr>
            <a:spLocks noGrp="1"/>
          </p:cNvSpPr>
          <p:nvPr>
            <p:ph type="ftr" sz="quarter" idx="11"/>
          </p:nvPr>
        </p:nvSpPr>
        <p:spPr>
          <a:noFill/>
        </p:spPr>
        <p:txBody>
          <a:bodyPr/>
          <a:lstStyle/>
          <a:p>
            <a:r>
              <a:rPr lang="en-US" dirty="0" smtClean="0"/>
              <a:t>Copyright 2005-2008 Kenneth M. Chipps PhD www.chipps.com</a:t>
            </a:r>
            <a:endParaRPr lang="en-US" dirty="0"/>
          </a:p>
        </p:txBody>
      </p:sp>
      <p:sp>
        <p:nvSpPr>
          <p:cNvPr id="25603" name="Slide Number Placeholder 4"/>
          <p:cNvSpPr>
            <a:spLocks noGrp="1"/>
          </p:cNvSpPr>
          <p:nvPr>
            <p:ph type="sldNum" sz="quarter" idx="12"/>
          </p:nvPr>
        </p:nvSpPr>
        <p:spPr>
          <a:noFill/>
        </p:spPr>
        <p:txBody>
          <a:bodyPr/>
          <a:lstStyle/>
          <a:p>
            <a:fld id="{83366BF7-FE3A-4042-8472-CBB07240C306}" type="slidenum">
              <a:rPr lang="en-US"/>
              <a:pPr/>
              <a:t>37</a:t>
            </a:fld>
            <a:endParaRPr lang="en-US" dirty="0"/>
          </a:p>
        </p:txBody>
      </p:sp>
      <p:sp>
        <p:nvSpPr>
          <p:cNvPr id="25604" name="Rectangle 2"/>
          <p:cNvSpPr>
            <a:spLocks noGrp="1" noChangeArrowheads="1"/>
          </p:cNvSpPr>
          <p:nvPr>
            <p:ph type="title"/>
          </p:nvPr>
        </p:nvSpPr>
        <p:spPr/>
        <p:txBody>
          <a:bodyPr/>
          <a:lstStyle/>
          <a:p>
            <a:pPr eaLnBrk="1" hangingPunct="1"/>
            <a:r>
              <a:rPr lang="en-US" dirty="0" smtClean="0"/>
              <a:t>VLSM Example</a:t>
            </a:r>
          </a:p>
        </p:txBody>
      </p:sp>
      <p:pic>
        <p:nvPicPr>
          <p:cNvPr id="6" name="Picture 4"/>
          <p:cNvPicPr>
            <a:picLocks noChangeAspect="1" noChangeArrowheads="1"/>
          </p:cNvPicPr>
          <p:nvPr/>
        </p:nvPicPr>
        <p:blipFill>
          <a:blip r:embed="rId2" cstate="print"/>
          <a:srcRect/>
          <a:stretch>
            <a:fillRect/>
          </a:stretch>
        </p:blipFill>
        <p:spPr bwMode="auto">
          <a:xfrm>
            <a:off x="1371600" y="1589087"/>
            <a:ext cx="6191250" cy="24495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a:t>
            </a:r>
            <a:endParaRPr lang="en-US" dirty="0"/>
          </a:p>
        </p:txBody>
      </p:sp>
      <p:sp>
        <p:nvSpPr>
          <p:cNvPr id="3" name="Footer Placeholder 2"/>
          <p:cNvSpPr>
            <a:spLocks noGrp="1"/>
          </p:cNvSpPr>
          <p:nvPr>
            <p:ph type="ftr" sz="quarter" idx="11"/>
          </p:nvPr>
        </p:nvSpPr>
        <p:spPr/>
        <p:txBody>
          <a:bodyPr/>
          <a:lstStyle/>
          <a:p>
            <a:pPr>
              <a:defRPr/>
            </a:pPr>
            <a:r>
              <a:rPr lang="en-US" smtClean="0"/>
              <a:t>Copyright 2008 Kenneth M. Chipps Ph.D. www.chipps.com</a:t>
            </a:r>
            <a:endParaRPr lang="en-US" dirty="0"/>
          </a:p>
        </p:txBody>
      </p:sp>
      <p:sp>
        <p:nvSpPr>
          <p:cNvPr id="4" name="Slide Number Placeholder 3"/>
          <p:cNvSpPr>
            <a:spLocks noGrp="1"/>
          </p:cNvSpPr>
          <p:nvPr>
            <p:ph type="sldNum" sz="quarter" idx="12"/>
          </p:nvPr>
        </p:nvSpPr>
        <p:spPr/>
        <p:txBody>
          <a:bodyPr/>
          <a:lstStyle/>
          <a:p>
            <a:pPr>
              <a:defRPr/>
            </a:pPr>
            <a:fld id="{E50F59E5-2BB9-4FC2-8A9C-C1D624CDBE51}" type="slidenum">
              <a:rPr lang="en-US" smtClean="0"/>
              <a:pPr>
                <a:defRPr/>
              </a:pPr>
              <a:t>38</a:t>
            </a:fld>
            <a:endParaRPr lang="en-US" dirty="0"/>
          </a:p>
        </p:txBody>
      </p:sp>
      <p:sp>
        <p:nvSpPr>
          <p:cNvPr id="5" name="Text Placeholder 4"/>
          <p:cNvSpPr>
            <a:spLocks noGrp="1"/>
          </p:cNvSpPr>
          <p:nvPr>
            <p:ph type="body" idx="4294967295"/>
          </p:nvPr>
        </p:nvSpPr>
        <p:spPr/>
        <p:txBody>
          <a:bodyPr/>
          <a:lstStyle/>
          <a:p>
            <a:r>
              <a:rPr lang="en-US" dirty="0" smtClean="0"/>
              <a:t>Lab 6-1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37219" name="Slide Number Placeholder 5"/>
          <p:cNvSpPr>
            <a:spLocks noGrp="1"/>
          </p:cNvSpPr>
          <p:nvPr>
            <p:ph type="sldNum" sz="quarter" idx="12"/>
          </p:nvPr>
        </p:nvSpPr>
        <p:spPr>
          <a:noFill/>
        </p:spPr>
        <p:txBody>
          <a:bodyPr/>
          <a:lstStyle/>
          <a:p>
            <a:fld id="{AEAD878A-92C6-4309-A93A-BFBF3A192803}" type="slidenum">
              <a:rPr lang="en-US" smtClean="0"/>
              <a:pPr/>
              <a:t>4</a:t>
            </a:fld>
            <a:endParaRPr lang="en-US" dirty="0" smtClean="0"/>
          </a:p>
        </p:txBody>
      </p:sp>
      <p:sp>
        <p:nvSpPr>
          <p:cNvPr id="137220" name="Rectangle 2"/>
          <p:cNvSpPr>
            <a:spLocks noGrp="1" noChangeArrowheads="1"/>
          </p:cNvSpPr>
          <p:nvPr>
            <p:ph type="title"/>
          </p:nvPr>
        </p:nvSpPr>
        <p:spPr/>
        <p:txBody>
          <a:bodyPr/>
          <a:lstStyle/>
          <a:p>
            <a:pPr eaLnBrk="1" hangingPunct="1"/>
            <a:r>
              <a:rPr lang="en-US" dirty="0" smtClean="0"/>
              <a:t>First Form of an IP Address</a:t>
            </a:r>
          </a:p>
        </p:txBody>
      </p:sp>
      <p:sp>
        <p:nvSpPr>
          <p:cNvPr id="137221" name="Rectangle 3"/>
          <p:cNvSpPr>
            <a:spLocks noGrp="1" noChangeArrowheads="1"/>
          </p:cNvSpPr>
          <p:nvPr>
            <p:ph type="body" idx="1"/>
          </p:nvPr>
        </p:nvSpPr>
        <p:spPr/>
        <p:txBody>
          <a:bodyPr/>
          <a:lstStyle/>
          <a:p>
            <a:pPr eaLnBrk="1" hangingPunct="1"/>
            <a:r>
              <a:rPr lang="en-US" dirty="0" smtClean="0"/>
              <a:t>Just an address that indicates a network and a host on that network</a:t>
            </a:r>
          </a:p>
          <a:p>
            <a:pPr eaLnBrk="1" hangingPunct="1"/>
            <a:r>
              <a:rPr lang="en-US" dirty="0" smtClean="0"/>
              <a:t>As RFC 760 says</a:t>
            </a:r>
          </a:p>
          <a:p>
            <a:pPr lvl="1" eaLnBrk="1" hangingPunct="1"/>
            <a:r>
              <a:rPr lang="en-US" dirty="0" smtClean="0"/>
              <a:t>Addresses are fixed length of four octets (32 bits)</a:t>
            </a:r>
          </a:p>
          <a:p>
            <a:pPr lvl="1" eaLnBrk="1" hangingPunct="1"/>
            <a:r>
              <a:rPr lang="en-US" dirty="0" smtClean="0"/>
              <a:t>An address begins with a one octet network number, followed by a three octet local address</a:t>
            </a:r>
          </a:p>
          <a:p>
            <a:pPr lvl="1" eaLnBrk="1" hangingPunct="1"/>
            <a:r>
              <a:rPr lang="en-US" dirty="0" smtClean="0"/>
              <a:t>This three octet field is called the "rest" field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38243" name="Slide Number Placeholder 5"/>
          <p:cNvSpPr>
            <a:spLocks noGrp="1"/>
          </p:cNvSpPr>
          <p:nvPr>
            <p:ph type="sldNum" sz="quarter" idx="12"/>
          </p:nvPr>
        </p:nvSpPr>
        <p:spPr>
          <a:noFill/>
        </p:spPr>
        <p:txBody>
          <a:bodyPr/>
          <a:lstStyle/>
          <a:p>
            <a:fld id="{960F3583-BEB5-4E5C-9030-0B5B419E45C3}" type="slidenum">
              <a:rPr lang="en-US" smtClean="0"/>
              <a:pPr/>
              <a:t>5</a:t>
            </a:fld>
            <a:endParaRPr lang="en-US" dirty="0" smtClean="0"/>
          </a:p>
        </p:txBody>
      </p:sp>
      <p:sp>
        <p:nvSpPr>
          <p:cNvPr id="138244" name="Rectangle 2"/>
          <p:cNvSpPr>
            <a:spLocks noGrp="1" noChangeArrowheads="1"/>
          </p:cNvSpPr>
          <p:nvPr>
            <p:ph type="title"/>
          </p:nvPr>
        </p:nvSpPr>
        <p:spPr/>
        <p:txBody>
          <a:bodyPr/>
          <a:lstStyle/>
          <a:p>
            <a:pPr eaLnBrk="1" hangingPunct="1"/>
            <a:r>
              <a:rPr lang="en-US" dirty="0" smtClean="0"/>
              <a:t>First Form of an IP Address</a:t>
            </a:r>
          </a:p>
        </p:txBody>
      </p:sp>
      <p:sp>
        <p:nvSpPr>
          <p:cNvPr id="138245" name="Rectangle 3"/>
          <p:cNvSpPr>
            <a:spLocks noGrp="1" noChangeArrowheads="1"/>
          </p:cNvSpPr>
          <p:nvPr>
            <p:ph type="body" idx="1"/>
          </p:nvPr>
        </p:nvSpPr>
        <p:spPr/>
        <p:txBody>
          <a:bodyPr/>
          <a:lstStyle/>
          <a:p>
            <a:pPr lvl="1" eaLnBrk="1" hangingPunct="1"/>
            <a:r>
              <a:rPr lang="en-US" dirty="0" smtClean="0"/>
              <a:t>Source Address: 32 bits The source address</a:t>
            </a:r>
          </a:p>
          <a:p>
            <a:pPr lvl="1" eaLnBrk="1" hangingPunct="1"/>
            <a:r>
              <a:rPr lang="en-US" dirty="0" smtClean="0"/>
              <a:t>The first octet is the Source Network, and the following three octets are the Source Local Address</a:t>
            </a:r>
          </a:p>
          <a:p>
            <a:pPr lvl="1" eaLnBrk="1" hangingPunct="1"/>
            <a:r>
              <a:rPr lang="en-US" dirty="0" smtClean="0"/>
              <a:t>Destination Address: 32 bits The destination address</a:t>
            </a:r>
          </a:p>
          <a:p>
            <a:pPr lvl="1" eaLnBrk="1" hangingPunct="1"/>
            <a:r>
              <a:rPr lang="en-US" dirty="0" smtClean="0"/>
              <a:t>The first octet is the Destination Network, and the following three octets are the Destination Local Address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39267" name="Slide Number Placeholder 5"/>
          <p:cNvSpPr>
            <a:spLocks noGrp="1"/>
          </p:cNvSpPr>
          <p:nvPr>
            <p:ph type="sldNum" sz="quarter" idx="12"/>
          </p:nvPr>
        </p:nvSpPr>
        <p:spPr>
          <a:noFill/>
        </p:spPr>
        <p:txBody>
          <a:bodyPr/>
          <a:lstStyle/>
          <a:p>
            <a:fld id="{C30252EE-7A6E-49C3-AE7E-B1F0F1F04DFB}" type="slidenum">
              <a:rPr lang="en-US" smtClean="0"/>
              <a:pPr/>
              <a:t>6</a:t>
            </a:fld>
            <a:endParaRPr lang="en-US" dirty="0" smtClean="0"/>
          </a:p>
        </p:txBody>
      </p:sp>
      <p:sp>
        <p:nvSpPr>
          <p:cNvPr id="139268" name="Rectangle 2"/>
          <p:cNvSpPr>
            <a:spLocks noGrp="1" noChangeArrowheads="1"/>
          </p:cNvSpPr>
          <p:nvPr>
            <p:ph type="title"/>
          </p:nvPr>
        </p:nvSpPr>
        <p:spPr/>
        <p:txBody>
          <a:bodyPr/>
          <a:lstStyle/>
          <a:p>
            <a:pPr eaLnBrk="1" hangingPunct="1"/>
            <a:r>
              <a:rPr lang="en-US" dirty="0" smtClean="0"/>
              <a:t>Why Classful Addressing</a:t>
            </a:r>
          </a:p>
        </p:txBody>
      </p:sp>
      <p:sp>
        <p:nvSpPr>
          <p:cNvPr id="139269" name="Rectangle 3"/>
          <p:cNvSpPr>
            <a:spLocks noGrp="1" noChangeArrowheads="1"/>
          </p:cNvSpPr>
          <p:nvPr>
            <p:ph type="body" idx="1"/>
          </p:nvPr>
        </p:nvSpPr>
        <p:spPr/>
        <p:txBody>
          <a:bodyPr/>
          <a:lstStyle/>
          <a:p>
            <a:pPr eaLnBrk="1" hangingPunct="1"/>
            <a:r>
              <a:rPr lang="en-US" dirty="0" smtClean="0"/>
              <a:t>Recall that when IP addressing was first defined in January 1980 in RFC 760 an address was simple, just</a:t>
            </a:r>
          </a:p>
          <a:p>
            <a:pPr lvl="1" eaLnBrk="1" hangingPunct="1"/>
            <a:r>
              <a:rPr lang="en-US" dirty="0" smtClean="0"/>
              <a:t>network.host.host.host</a:t>
            </a:r>
          </a:p>
          <a:p>
            <a:pPr eaLnBrk="1" hangingPunct="1"/>
            <a:r>
              <a:rPr lang="en-US" dirty="0" smtClean="0"/>
              <a:t>Soon, September 1981, this proved too restrictive</a:t>
            </a:r>
          </a:p>
          <a:p>
            <a:pPr eaLnBrk="1" hangingPunct="1"/>
            <a:r>
              <a:rPr lang="en-US" dirty="0" smtClean="0"/>
              <a:t>The first change made was to define classes of addresses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0291" name="Slide Number Placeholder 5"/>
          <p:cNvSpPr>
            <a:spLocks noGrp="1"/>
          </p:cNvSpPr>
          <p:nvPr>
            <p:ph type="sldNum" sz="quarter" idx="12"/>
          </p:nvPr>
        </p:nvSpPr>
        <p:spPr>
          <a:noFill/>
        </p:spPr>
        <p:txBody>
          <a:bodyPr/>
          <a:lstStyle/>
          <a:p>
            <a:fld id="{B60CE933-D151-4AE3-AB3C-FC32B0F17886}" type="slidenum">
              <a:rPr lang="en-US" smtClean="0"/>
              <a:pPr/>
              <a:t>7</a:t>
            </a:fld>
            <a:endParaRPr lang="en-US" dirty="0" smtClean="0"/>
          </a:p>
        </p:txBody>
      </p:sp>
      <p:sp>
        <p:nvSpPr>
          <p:cNvPr id="140292" name="Rectangle 2"/>
          <p:cNvSpPr>
            <a:spLocks noGrp="1" noChangeArrowheads="1"/>
          </p:cNvSpPr>
          <p:nvPr>
            <p:ph type="title"/>
          </p:nvPr>
        </p:nvSpPr>
        <p:spPr/>
        <p:txBody>
          <a:bodyPr/>
          <a:lstStyle/>
          <a:p>
            <a:pPr eaLnBrk="1" hangingPunct="1"/>
            <a:r>
              <a:rPr lang="en-US" dirty="0" smtClean="0"/>
              <a:t>Why Classful Addressing</a:t>
            </a:r>
          </a:p>
        </p:txBody>
      </p:sp>
      <p:sp>
        <p:nvSpPr>
          <p:cNvPr id="140293" name="Rectangle 3"/>
          <p:cNvSpPr>
            <a:spLocks noGrp="1" noChangeArrowheads="1"/>
          </p:cNvSpPr>
          <p:nvPr>
            <p:ph type="body" idx="1"/>
          </p:nvPr>
        </p:nvSpPr>
        <p:spPr/>
        <p:txBody>
          <a:bodyPr/>
          <a:lstStyle/>
          <a:p>
            <a:pPr eaLnBrk="1" hangingPunct="1"/>
            <a:r>
              <a:rPr lang="en-US" dirty="0" smtClean="0"/>
              <a:t>As RFC 791 says</a:t>
            </a:r>
          </a:p>
          <a:p>
            <a:pPr lvl="1" eaLnBrk="1" hangingPunct="1"/>
            <a:r>
              <a:rPr lang="en-US" dirty="0" smtClean="0"/>
              <a:t>Addresses are fixed length of four octets (32 bits).</a:t>
            </a:r>
          </a:p>
          <a:p>
            <a:pPr lvl="1" eaLnBrk="1" hangingPunct="1"/>
            <a:r>
              <a:rPr lang="en-US" dirty="0" smtClean="0"/>
              <a:t>An address begins with a network number, followed by local address (called the "rest" field).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1315" name="Slide Number Placeholder 5"/>
          <p:cNvSpPr>
            <a:spLocks noGrp="1"/>
          </p:cNvSpPr>
          <p:nvPr>
            <p:ph type="sldNum" sz="quarter" idx="12"/>
          </p:nvPr>
        </p:nvSpPr>
        <p:spPr>
          <a:noFill/>
        </p:spPr>
        <p:txBody>
          <a:bodyPr/>
          <a:lstStyle/>
          <a:p>
            <a:fld id="{F45A59C4-8140-49DD-B89D-8E41739A443F}" type="slidenum">
              <a:rPr lang="en-US" smtClean="0"/>
              <a:pPr/>
              <a:t>8</a:t>
            </a:fld>
            <a:endParaRPr lang="en-US" dirty="0" smtClean="0"/>
          </a:p>
        </p:txBody>
      </p:sp>
      <p:sp>
        <p:nvSpPr>
          <p:cNvPr id="141316" name="Rectangle 2"/>
          <p:cNvSpPr>
            <a:spLocks noGrp="1" noChangeArrowheads="1"/>
          </p:cNvSpPr>
          <p:nvPr>
            <p:ph type="title"/>
          </p:nvPr>
        </p:nvSpPr>
        <p:spPr/>
        <p:txBody>
          <a:bodyPr/>
          <a:lstStyle/>
          <a:p>
            <a:pPr eaLnBrk="1" hangingPunct="1"/>
            <a:r>
              <a:rPr lang="en-US" dirty="0" smtClean="0"/>
              <a:t>Why Classful Addressing</a:t>
            </a:r>
          </a:p>
        </p:txBody>
      </p:sp>
      <p:sp>
        <p:nvSpPr>
          <p:cNvPr id="141317" name="Rectangle 3"/>
          <p:cNvSpPr>
            <a:spLocks noGrp="1" noChangeArrowheads="1"/>
          </p:cNvSpPr>
          <p:nvPr>
            <p:ph type="body" idx="1"/>
          </p:nvPr>
        </p:nvSpPr>
        <p:spPr/>
        <p:txBody>
          <a:bodyPr/>
          <a:lstStyle/>
          <a:p>
            <a:pPr lvl="1" eaLnBrk="1" hangingPunct="1"/>
            <a:r>
              <a:rPr lang="en-US" dirty="0" smtClean="0"/>
              <a:t>There are three formats or classes of internet addresses: in class a, the high order bit is zero, the next 7 bits are the network, and the last 24 bits are the local address; in class b, the high order two bits are one-zero, the next 14 bits are the network and the last 16 bits are the local address; in class c, the high order three bits are one-one-zero, the next 21 bits are the network and the last 8 bits are the local address.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Footer Placeholder 4"/>
          <p:cNvSpPr>
            <a:spLocks noGrp="1"/>
          </p:cNvSpPr>
          <p:nvPr>
            <p:ph type="ftr" sz="quarter" idx="11"/>
          </p:nvPr>
        </p:nvSpPr>
        <p:spPr>
          <a:noFill/>
        </p:spPr>
        <p:txBody>
          <a:bodyPr/>
          <a:lstStyle/>
          <a:p>
            <a:r>
              <a:rPr lang="en-US" dirty="0" smtClean="0"/>
              <a:t>Copyright 2005-2007 Kenneth M. Chipps PhD www.chipps.com</a:t>
            </a:r>
          </a:p>
        </p:txBody>
      </p:sp>
      <p:sp>
        <p:nvSpPr>
          <p:cNvPr id="142339" name="Slide Number Placeholder 5"/>
          <p:cNvSpPr>
            <a:spLocks noGrp="1"/>
          </p:cNvSpPr>
          <p:nvPr>
            <p:ph type="sldNum" sz="quarter" idx="12"/>
          </p:nvPr>
        </p:nvSpPr>
        <p:spPr>
          <a:noFill/>
        </p:spPr>
        <p:txBody>
          <a:bodyPr/>
          <a:lstStyle/>
          <a:p>
            <a:fld id="{7751502B-7FEA-4D55-B5B8-F729AAC9518D}" type="slidenum">
              <a:rPr lang="en-US" smtClean="0"/>
              <a:pPr/>
              <a:t>9</a:t>
            </a:fld>
            <a:endParaRPr lang="en-US" dirty="0" smtClean="0"/>
          </a:p>
        </p:txBody>
      </p:sp>
      <p:sp>
        <p:nvSpPr>
          <p:cNvPr id="142340" name="Rectangle 2"/>
          <p:cNvSpPr>
            <a:spLocks noGrp="1" noChangeArrowheads="1"/>
          </p:cNvSpPr>
          <p:nvPr>
            <p:ph type="title"/>
          </p:nvPr>
        </p:nvSpPr>
        <p:spPr/>
        <p:txBody>
          <a:bodyPr/>
          <a:lstStyle/>
          <a:p>
            <a:pPr eaLnBrk="1" hangingPunct="1"/>
            <a:r>
              <a:rPr lang="en-US" dirty="0" smtClean="0"/>
              <a:t>Why Classful Addressing</a:t>
            </a:r>
          </a:p>
        </p:txBody>
      </p:sp>
      <p:pic>
        <p:nvPicPr>
          <p:cNvPr id="142341" name="Picture 4"/>
          <p:cNvPicPr>
            <a:picLocks noChangeAspect="1" noChangeArrowheads="1"/>
          </p:cNvPicPr>
          <p:nvPr/>
        </p:nvPicPr>
        <p:blipFill>
          <a:blip r:embed="rId2" cstate="print"/>
          <a:srcRect l="960" t="22000" r="25089" b="8667"/>
          <a:stretch>
            <a:fillRect/>
          </a:stretch>
        </p:blipFill>
        <p:spPr bwMode="auto">
          <a:xfrm>
            <a:off x="1524000" y="1600200"/>
            <a:ext cx="5867400" cy="4125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iscoAcademy">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CiscoAcademy</Template>
  <TotalTime>9887</TotalTime>
  <Words>1773</Words>
  <Application>Microsoft Office PowerPoint</Application>
  <PresentationFormat>On-screen Show (4:3)</PresentationFormat>
  <Paragraphs>269</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CiscoAcademy</vt:lpstr>
      <vt:lpstr>VLSM and CIDR</vt:lpstr>
      <vt:lpstr>Objectives</vt:lpstr>
      <vt:lpstr>First Form of an IP Address</vt:lpstr>
      <vt:lpstr>First Form of an IP Address</vt:lpstr>
      <vt:lpstr>First Form of an IP Address</vt:lpstr>
      <vt:lpstr>Why Classful Addressing</vt:lpstr>
      <vt:lpstr>Why Classful Addressing</vt:lpstr>
      <vt:lpstr>Why Classful Addressing</vt:lpstr>
      <vt:lpstr>Why Classful Addressing</vt:lpstr>
      <vt:lpstr>Why Classful Addressing</vt:lpstr>
      <vt:lpstr>Why Classful Addressing</vt:lpstr>
      <vt:lpstr>Why Classful Addressing</vt:lpstr>
      <vt:lpstr>Why Classful Addressing</vt:lpstr>
      <vt:lpstr>Why Classful Addressing</vt:lpstr>
      <vt:lpstr>Why Classful Addressing</vt:lpstr>
      <vt:lpstr>Why Classful Addressing</vt:lpstr>
      <vt:lpstr>Classful Addressing</vt:lpstr>
      <vt:lpstr>Classful Addressing</vt:lpstr>
      <vt:lpstr>Address Ranges</vt:lpstr>
      <vt:lpstr>Class A Address</vt:lpstr>
      <vt:lpstr>Class B Address</vt:lpstr>
      <vt:lpstr>Class C Address</vt:lpstr>
      <vt:lpstr>Class D Address</vt:lpstr>
      <vt:lpstr>Class E Address</vt:lpstr>
      <vt:lpstr>What is CIDR</vt:lpstr>
      <vt:lpstr>What is CIDR</vt:lpstr>
      <vt:lpstr>What is CIDR</vt:lpstr>
      <vt:lpstr>What is CIDR</vt:lpstr>
      <vt:lpstr>What is CIDR</vt:lpstr>
      <vt:lpstr>What is CIDR</vt:lpstr>
      <vt:lpstr>What is CIDR</vt:lpstr>
      <vt:lpstr>What Do The Masks Look Like</vt:lpstr>
      <vt:lpstr>What is CIDR</vt:lpstr>
      <vt:lpstr>What is VLSM</vt:lpstr>
      <vt:lpstr>The Problem With FLSM</vt:lpstr>
      <vt:lpstr>When to Use VLSM</vt:lpstr>
      <vt:lpstr>VLSM Example</vt:lpstr>
      <vt:lpstr>Lab</vt:lpstr>
    </vt:vector>
  </TitlesOfParts>
  <Company>Cisco Systems,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VLSM and CIDR</dc:title>
  <dc:creator>Kenneth M. Chipps Ph.D.</dc:creator>
  <cp:lastModifiedBy>Kenneth M. Chipps Ph.D.</cp:lastModifiedBy>
  <cp:revision>202</cp:revision>
  <dcterms:created xsi:type="dcterms:W3CDTF">2003-05-01T16:03:04Z</dcterms:created>
  <dcterms:modified xsi:type="dcterms:W3CDTF">2015-06-10T15:32:28Z</dcterms:modified>
</cp:coreProperties>
</file>