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36"/>
  </p:notesMasterIdLst>
  <p:sldIdLst>
    <p:sldId id="538" r:id="rId2"/>
    <p:sldId id="494" r:id="rId3"/>
    <p:sldId id="496" r:id="rId4"/>
    <p:sldId id="536" r:id="rId5"/>
    <p:sldId id="537" r:id="rId6"/>
    <p:sldId id="497" r:id="rId7"/>
    <p:sldId id="498" r:id="rId8"/>
    <p:sldId id="499" r:id="rId9"/>
    <p:sldId id="500" r:id="rId10"/>
    <p:sldId id="501" r:id="rId11"/>
    <p:sldId id="502" r:id="rId12"/>
    <p:sldId id="503" r:id="rId13"/>
    <p:sldId id="504" r:id="rId14"/>
    <p:sldId id="505" r:id="rId15"/>
    <p:sldId id="508" r:id="rId16"/>
    <p:sldId id="510" r:id="rId17"/>
    <p:sldId id="512" r:id="rId18"/>
    <p:sldId id="514" r:id="rId19"/>
    <p:sldId id="515" r:id="rId20"/>
    <p:sldId id="516" r:id="rId21"/>
    <p:sldId id="517" r:id="rId22"/>
    <p:sldId id="519" r:id="rId23"/>
    <p:sldId id="520" r:id="rId24"/>
    <p:sldId id="522" r:id="rId25"/>
    <p:sldId id="523" r:id="rId26"/>
    <p:sldId id="524" r:id="rId27"/>
    <p:sldId id="525" r:id="rId28"/>
    <p:sldId id="526" r:id="rId29"/>
    <p:sldId id="527" r:id="rId30"/>
    <p:sldId id="528" r:id="rId31"/>
    <p:sldId id="529" r:id="rId32"/>
    <p:sldId id="530" r:id="rId33"/>
    <p:sldId id="532" r:id="rId34"/>
    <p:sldId id="533" r:id="rId3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outlineView">
  <p:normalViewPr showOutlineIcons="0">
    <p:restoredLeft sz="34615" autoAdjust="0"/>
    <p:restoredTop sz="86354" autoAdjust="0"/>
  </p:normalViewPr>
  <p:slideViewPr>
    <p:cSldViewPr>
      <p:cViewPr varScale="1">
        <p:scale>
          <a:sx n="58" d="100"/>
          <a:sy n="58" d="100"/>
        </p:scale>
        <p:origin x="-768" y="-84"/>
      </p:cViewPr>
      <p:guideLst>
        <p:guide orient="horz" pos="120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48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73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dirty="0">
                <a:latin typeface="Times New Roman" pitchFamily="18" charset="0"/>
              </a:defRPr>
            </a:lvl1pPr>
          </a:lstStyle>
          <a:p>
            <a:pPr>
              <a:defRPr/>
            </a:pPr>
            <a:endParaRPr lang="en-US" dirty="0"/>
          </a:p>
        </p:txBody>
      </p:sp>
      <p:sp>
        <p:nvSpPr>
          <p:cNvPr id="5734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dirty="0">
                <a:latin typeface="Times New Roman" pitchFamily="18" charset="0"/>
              </a:defRPr>
            </a:lvl1pPr>
          </a:lstStyle>
          <a:p>
            <a:pPr>
              <a:defRPr/>
            </a:pPr>
            <a:endParaRPr lang="en-US" dirty="0"/>
          </a:p>
        </p:txBody>
      </p:sp>
      <p:sp>
        <p:nvSpPr>
          <p:cNvPr id="13824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5734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735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dirty="0">
                <a:latin typeface="Times New Roman" pitchFamily="18" charset="0"/>
              </a:defRPr>
            </a:lvl1pPr>
          </a:lstStyle>
          <a:p>
            <a:pPr>
              <a:defRPr/>
            </a:pPr>
            <a:endParaRPr lang="en-US" dirty="0"/>
          </a:p>
        </p:txBody>
      </p:sp>
      <p:sp>
        <p:nvSpPr>
          <p:cNvPr id="5735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defRPr>
            </a:lvl1pPr>
          </a:lstStyle>
          <a:p>
            <a:pPr>
              <a:defRPr/>
            </a:pPr>
            <a:fld id="{4017C9F8-6F60-4546-A11C-6BF616766406}" type="slidenum">
              <a:rPr lang="en-US"/>
              <a:pPr>
                <a:defRPr/>
              </a:pPr>
              <a:t>‹#›</a:t>
            </a:fld>
            <a:endParaRPr lang="en-US" dirty="0"/>
          </a:p>
        </p:txBody>
      </p:sp>
    </p:spTree>
    <p:extLst>
      <p:ext uri="{BB962C8B-B14F-4D97-AF65-F5344CB8AC3E}">
        <p14:creationId xmlns:p14="http://schemas.microsoft.com/office/powerpoint/2010/main" val="352126264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55298"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55299"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dirty="0"/>
            </a:lvl1pPr>
          </a:lstStyle>
          <a:p>
            <a:pPr>
              <a:defRPr/>
            </a:pPr>
            <a:endParaRPr lang="en-US" dirty="0"/>
          </a:p>
        </p:txBody>
      </p:sp>
      <p:sp>
        <p:nvSpPr>
          <p:cNvPr id="5" name="Rectangle 5"/>
          <p:cNvSpPr>
            <a:spLocks noGrp="1" noChangeArrowheads="1"/>
          </p:cNvSpPr>
          <p:nvPr>
            <p:ph type="ftr" sz="quarter" idx="11"/>
          </p:nvPr>
        </p:nvSpPr>
        <p:spPr>
          <a:xfrm>
            <a:off x="2667000" y="6245225"/>
            <a:ext cx="3810000" cy="476250"/>
          </a:xfrm>
        </p:spPr>
        <p:txBody>
          <a:bodyPr/>
          <a:lstStyle>
            <a:lvl1pPr>
              <a:defRPr sz="1400" dirty="0"/>
            </a:lvl1pPr>
          </a:lstStyle>
          <a:p>
            <a:pPr>
              <a:defRPr/>
            </a:pPr>
            <a:r>
              <a:rPr lang="en-US" dirty="0" smtClean="0"/>
              <a:t>Copyright 2008 Kenneth M. Chipps Ph.D. www.chipps.com</a:t>
            </a:r>
            <a:endParaRPr lang="en-US" dirty="0"/>
          </a:p>
        </p:txBody>
      </p:sp>
      <p:sp>
        <p:nvSpPr>
          <p:cNvPr id="6" name="Rectangle 6"/>
          <p:cNvSpPr>
            <a:spLocks noGrp="1" noChangeArrowheads="1"/>
          </p:cNvSpPr>
          <p:nvPr>
            <p:ph type="sldNum" sz="quarter" idx="12"/>
          </p:nvPr>
        </p:nvSpPr>
        <p:spPr>
          <a:xfrm>
            <a:off x="6553200" y="6245225"/>
            <a:ext cx="2133600" cy="476250"/>
          </a:xfrm>
        </p:spPr>
        <p:txBody>
          <a:bodyPr/>
          <a:lstStyle>
            <a:lvl1pPr>
              <a:defRPr/>
            </a:lvl1pPr>
          </a:lstStyle>
          <a:p>
            <a:pPr>
              <a:defRPr/>
            </a:pPr>
            <a:fld id="{3E090D99-A8E9-451F-BB7E-604471D52A49}"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smtClean="0"/>
              <a:t>Copyright 2008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EF9E8C0B-0F9C-4E67-B182-29CC711EEE63}"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smtClean="0"/>
              <a:t>Copyright 2008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8B105EFB-A2DB-4C9D-9E61-8A715E58E005}"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r>
              <a:rPr lang="en-US" dirty="0" smtClean="0"/>
              <a:t>Copyright 2008 Kenneth M. Chipps Ph.D. www.chipps.com</a:t>
            </a: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BEBC60FE-66B0-40EE-A525-1DB84F59D639}" type="slidenum">
              <a:rPr lang="en-US"/>
              <a:pPr>
                <a:defRPr/>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dirty="0" smtClean="0"/>
              <a:t>Copyright 2008 Kenneth M. Chipps Ph.D. www.chipps.com</a:t>
            </a: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6CFCFFBA-E63A-4554-AFA0-79D65B19207D}"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smtClean="0"/>
              <a:t>Copyright 2008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CFDAE3D8-E2DB-452F-B617-6686889251E5}"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smtClean="0"/>
              <a:t>Copyright 2008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43AD6013-2053-46BF-B5AF-A2CFBC96FF51}"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dirty="0" smtClean="0"/>
              <a:t>Copyright 2008 Kenneth M. Chipps Ph.D. www.chipps.com</a:t>
            </a: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A8D9E2BD-FCC1-465F-B935-242FD8534E26}"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r>
              <a:rPr lang="en-US" dirty="0" smtClean="0"/>
              <a:t>Copyright 2008 Kenneth M. Chipps Ph.D. www.chipps.com</a:t>
            </a: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7A365395-398D-4EBD-B935-18DA01AD780E}"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r>
              <a:rPr lang="en-US" dirty="0" smtClean="0"/>
              <a:t>Copyright 2008 Kenneth M. Chipps Ph.D. www.chipps.com</a:t>
            </a: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E50F59E5-2BB9-4FC2-8A9C-C1D624CDBE51}"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r>
              <a:rPr lang="en-US" dirty="0" smtClean="0"/>
              <a:t>Copyright 2008 Kenneth M. Chipps Ph.D. www.chipps.com</a:t>
            </a: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D72E7DE3-4388-4086-8021-81C8419E25E3}"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dirty="0" smtClean="0"/>
              <a:t>Copyright 2008 Kenneth M. Chipps Ph.D. www.chipps.com</a:t>
            </a: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5B3E53D2-E510-43FC-AA7A-8006655CB61D}"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dirty="0" smtClean="0"/>
              <a:t>Copyright 2008 Kenneth M. Chipps Ph.D. www.chipps.com</a:t>
            </a: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C5A90586-734D-49C3-BCB8-6C58DF1A0B48}"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A6BBF8"/>
            </a:gs>
            <a:gs pos="100000">
              <a:srgbClr val="FFFFFF"/>
            </a:gs>
          </a:gsLst>
          <a:lin ang="5400000" scaled="1"/>
        </a:gra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1"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427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dirty="0"/>
            </a:lvl1pPr>
          </a:lstStyle>
          <a:p>
            <a:pPr>
              <a:defRPr/>
            </a:pPr>
            <a:endParaRPr lang="en-US" dirty="0"/>
          </a:p>
        </p:txBody>
      </p:sp>
      <p:sp>
        <p:nvSpPr>
          <p:cNvPr id="54277" name="Rectangle 5"/>
          <p:cNvSpPr>
            <a:spLocks noGrp="1" noChangeArrowheads="1"/>
          </p:cNvSpPr>
          <p:nvPr>
            <p:ph type="ftr" sz="quarter" idx="3"/>
          </p:nvPr>
        </p:nvSpPr>
        <p:spPr bwMode="auto">
          <a:xfrm>
            <a:off x="2743200" y="6245225"/>
            <a:ext cx="3657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dirty="0"/>
            </a:lvl1pPr>
          </a:lstStyle>
          <a:p>
            <a:pPr>
              <a:defRPr/>
            </a:pPr>
            <a:r>
              <a:rPr lang="en-US" dirty="0" smtClean="0"/>
              <a:t>Copyright 2008 Kenneth M. Chipps Ph.D. www.chipps.com</a:t>
            </a:r>
            <a:endParaRPr lang="en-US" dirty="0"/>
          </a:p>
        </p:txBody>
      </p:sp>
      <p:sp>
        <p:nvSpPr>
          <p:cNvPr id="54278" name="Rectangle 6"/>
          <p:cNvSpPr>
            <a:spLocks noGrp="1" noChangeArrowheads="1"/>
          </p:cNvSpPr>
          <p:nvPr>
            <p:ph type="sldNum" sz="quarter" idx="4"/>
          </p:nvPr>
        </p:nvSpPr>
        <p:spPr bwMode="auto">
          <a:xfrm>
            <a:off x="6553200" y="622935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C8E448D4-E664-4CAB-A123-F9ADC9E9A839}"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740"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 id="2147483738" r:id="rId12"/>
    <p:sldLayoutId id="2147483739" r:id="rId13"/>
  </p:sldLayoutIdLst>
  <p:hf hd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a:solidFill>
            <a:schemeClr val="tx1"/>
          </a:solidFill>
          <a:latin typeface="+mn-lt"/>
        </a:defRPr>
      </a:lvl6pPr>
      <a:lvl7pPr marL="2971800" indent="-228600" algn="l" rtl="0" fontAlgn="base">
        <a:spcBef>
          <a:spcPct val="20000"/>
        </a:spcBef>
        <a:spcAft>
          <a:spcPct val="0"/>
        </a:spcAft>
        <a:buChar char="»"/>
        <a:defRPr>
          <a:solidFill>
            <a:schemeClr val="tx1"/>
          </a:solidFill>
          <a:latin typeface="+mn-lt"/>
        </a:defRPr>
      </a:lvl7pPr>
      <a:lvl8pPr marL="3429000" indent="-228600" algn="l" rtl="0" fontAlgn="base">
        <a:spcBef>
          <a:spcPct val="20000"/>
        </a:spcBef>
        <a:spcAft>
          <a:spcPct val="0"/>
        </a:spcAft>
        <a:buChar char="»"/>
        <a:defRPr>
          <a:solidFill>
            <a:schemeClr val="tx1"/>
          </a:solidFill>
          <a:latin typeface="+mn-lt"/>
        </a:defRPr>
      </a:lvl8pPr>
      <a:lvl9pPr marL="3886200" indent="-228600" algn="l" rtl="0" fontAlgn="base">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e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Distance</a:t>
            </a:r>
            <a:r>
              <a:rPr lang="en-US" baseline="0" dirty="0" smtClean="0"/>
              <a:t> Vector Routing Protocols</a:t>
            </a:r>
            <a:endParaRPr lang="en-US" dirty="0"/>
          </a:p>
        </p:txBody>
      </p:sp>
      <p:sp>
        <p:nvSpPr>
          <p:cNvPr id="3" name="Subtitle 2"/>
          <p:cNvSpPr>
            <a:spLocks noGrp="1"/>
          </p:cNvSpPr>
          <p:nvPr>
            <p:ph type="subTitle" idx="1"/>
          </p:nvPr>
        </p:nvSpPr>
        <p:spPr/>
        <p:txBody>
          <a:bodyPr/>
          <a:lstStyle/>
          <a:p>
            <a:r>
              <a:rPr lang="en-US" sz="2400" dirty="0" smtClean="0"/>
              <a:t>Last Update </a:t>
            </a:r>
            <a:r>
              <a:rPr lang="en-US" sz="2400" dirty="0" smtClean="0"/>
              <a:t>2008.05.02</a:t>
            </a:r>
            <a:endParaRPr lang="en-US" sz="2400" dirty="0" smtClean="0"/>
          </a:p>
          <a:p>
            <a:r>
              <a:rPr lang="en-US" sz="2400" dirty="0" smtClean="0"/>
              <a:t>1.0.0</a:t>
            </a:r>
            <a:endParaRPr lang="en-US" sz="2400" dirty="0" smtClean="0"/>
          </a:p>
        </p:txBody>
      </p:sp>
      <p:sp>
        <p:nvSpPr>
          <p:cNvPr id="4" name="Slide Number Placeholder 3"/>
          <p:cNvSpPr>
            <a:spLocks noGrp="1"/>
          </p:cNvSpPr>
          <p:nvPr>
            <p:ph type="sldNum" sz="quarter" idx="12"/>
          </p:nvPr>
        </p:nvSpPr>
        <p:spPr/>
        <p:txBody>
          <a:bodyPr/>
          <a:lstStyle/>
          <a:p>
            <a:fld id="{42EA3B9E-2404-4367-A734-1461D95241CD}" type="slidenum">
              <a:rPr lang="en-US" smtClean="0"/>
              <a:pPr/>
              <a:t>1</a:t>
            </a:fld>
            <a:endParaRPr lang="en-US" dirty="0"/>
          </a:p>
        </p:txBody>
      </p:sp>
      <p:sp>
        <p:nvSpPr>
          <p:cNvPr id="5" name="Footer Placeholder 4"/>
          <p:cNvSpPr>
            <a:spLocks noGrp="1"/>
          </p:cNvSpPr>
          <p:nvPr>
            <p:ph type="ftr" sz="quarter" idx="11"/>
          </p:nvPr>
        </p:nvSpPr>
        <p:spPr>
          <a:xfrm>
            <a:off x="2667000" y="6245225"/>
            <a:ext cx="4114800" cy="476250"/>
          </a:xfrm>
        </p:spPr>
        <p:txBody>
          <a:bodyPr/>
          <a:lstStyle/>
          <a:p>
            <a:r>
              <a:rPr lang="en-US" dirty="0" smtClean="0"/>
              <a:t>Copyright </a:t>
            </a:r>
            <a:r>
              <a:rPr lang="en-US" dirty="0" smtClean="0"/>
              <a:t>2008 </a:t>
            </a:r>
            <a:r>
              <a:rPr lang="en-US" dirty="0" smtClean="0"/>
              <a:t>Kenneth M. </a:t>
            </a:r>
            <a:r>
              <a:rPr lang="en-US" dirty="0" err="1" smtClean="0"/>
              <a:t>Chipps</a:t>
            </a:r>
            <a:r>
              <a:rPr lang="en-US" dirty="0" smtClean="0"/>
              <a:t> Ph.D. www.chipps.com</a:t>
            </a:r>
            <a:endParaRPr lang="en-US" dirty="0"/>
          </a:p>
        </p:txBody>
      </p:sp>
    </p:spTree>
    <p:extLst>
      <p:ext uri="{BB962C8B-B14F-4D97-AF65-F5344CB8AC3E}">
        <p14:creationId xmlns:p14="http://schemas.microsoft.com/office/powerpoint/2010/main" val="17164472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Footer Placeholder 4"/>
          <p:cNvSpPr>
            <a:spLocks noGrp="1"/>
          </p:cNvSpPr>
          <p:nvPr>
            <p:ph type="ftr" sz="quarter" idx="11"/>
          </p:nvPr>
        </p:nvSpPr>
        <p:spPr>
          <a:noFill/>
        </p:spPr>
        <p:txBody>
          <a:bodyPr/>
          <a:lstStyle/>
          <a:p>
            <a:r>
              <a:rPr lang="en-US" dirty="0" smtClean="0"/>
              <a:t>Copyright 2008 Kenneth M. Chipps Ph.D. www.chipps.com</a:t>
            </a:r>
          </a:p>
        </p:txBody>
      </p:sp>
      <p:sp>
        <p:nvSpPr>
          <p:cNvPr id="10243" name="Slide Number Placeholder 5"/>
          <p:cNvSpPr>
            <a:spLocks noGrp="1"/>
          </p:cNvSpPr>
          <p:nvPr>
            <p:ph type="sldNum" sz="quarter" idx="12"/>
          </p:nvPr>
        </p:nvSpPr>
        <p:spPr>
          <a:noFill/>
        </p:spPr>
        <p:txBody>
          <a:bodyPr/>
          <a:lstStyle/>
          <a:p>
            <a:fld id="{E0AB5A70-0235-4D71-B5DD-39AE723E08D5}" type="slidenum">
              <a:rPr lang="en-US" smtClean="0"/>
              <a:pPr/>
              <a:t>10</a:t>
            </a:fld>
            <a:endParaRPr lang="en-US" dirty="0" smtClean="0"/>
          </a:p>
        </p:txBody>
      </p:sp>
      <p:sp>
        <p:nvSpPr>
          <p:cNvPr id="10244" name="Rectangle 2"/>
          <p:cNvSpPr>
            <a:spLocks noGrp="1" noChangeArrowheads="1"/>
          </p:cNvSpPr>
          <p:nvPr>
            <p:ph type="title"/>
          </p:nvPr>
        </p:nvSpPr>
        <p:spPr/>
        <p:txBody>
          <a:bodyPr/>
          <a:lstStyle/>
          <a:p>
            <a:pPr eaLnBrk="1" hangingPunct="1"/>
            <a:r>
              <a:rPr lang="en-US" dirty="0" smtClean="0"/>
              <a:t>Routing Loop Problem Example</a:t>
            </a:r>
            <a:endParaRPr lang="en-US" dirty="0" smtClean="0">
              <a:cs typeface="Times New Roman" pitchFamily="18" charset="0"/>
            </a:endParaRPr>
          </a:p>
        </p:txBody>
      </p:sp>
      <p:sp>
        <p:nvSpPr>
          <p:cNvPr id="10245" name="Rectangle 3"/>
          <p:cNvSpPr>
            <a:spLocks noGrp="1" noChangeArrowheads="1"/>
          </p:cNvSpPr>
          <p:nvPr>
            <p:ph type="body" idx="1"/>
          </p:nvPr>
        </p:nvSpPr>
        <p:spPr/>
        <p:txBody>
          <a:bodyPr/>
          <a:lstStyle/>
          <a:p>
            <a:pPr eaLnBrk="1" hangingPunct="1"/>
            <a:r>
              <a:rPr lang="en-US" dirty="0" smtClean="0">
                <a:cs typeface="Times New Roman" pitchFamily="18" charset="0"/>
              </a:rPr>
              <a:t>This tells Routers B and D to stop and they do</a:t>
            </a:r>
          </a:p>
          <a:p>
            <a:pPr eaLnBrk="1" hangingPunct="1"/>
            <a:r>
              <a:rPr lang="en-US" dirty="0" smtClean="0">
                <a:cs typeface="Times New Roman" pitchFamily="18" charset="0"/>
              </a:rPr>
              <a:t>Router C still has not been informed</a:t>
            </a:r>
          </a:p>
          <a:p>
            <a:pPr eaLnBrk="1" hangingPunct="1"/>
            <a:r>
              <a:rPr lang="en-US" dirty="0" smtClean="0">
                <a:cs typeface="Times New Roman" pitchFamily="18" charset="0"/>
              </a:rPr>
              <a:t>Router C stills thinks Network 1 is reachable through Router B</a:t>
            </a:r>
          </a:p>
          <a:p>
            <a:pPr eaLnBrk="1" hangingPunct="1"/>
            <a:r>
              <a:rPr lang="en-US" dirty="0" smtClean="0">
                <a:cs typeface="Times New Roman" pitchFamily="18" charset="0"/>
              </a:rPr>
              <a:t>Router C now sends its regular update to Router D</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Footer Placeholder 4"/>
          <p:cNvSpPr>
            <a:spLocks noGrp="1"/>
          </p:cNvSpPr>
          <p:nvPr>
            <p:ph type="ftr" sz="quarter" idx="11"/>
          </p:nvPr>
        </p:nvSpPr>
        <p:spPr>
          <a:noFill/>
        </p:spPr>
        <p:txBody>
          <a:bodyPr/>
          <a:lstStyle/>
          <a:p>
            <a:r>
              <a:rPr lang="en-US" dirty="0" smtClean="0"/>
              <a:t>Copyright 2008 Kenneth M. Chipps Ph.D. www.chipps.com</a:t>
            </a:r>
          </a:p>
        </p:txBody>
      </p:sp>
      <p:sp>
        <p:nvSpPr>
          <p:cNvPr id="11267" name="Slide Number Placeholder 5"/>
          <p:cNvSpPr>
            <a:spLocks noGrp="1"/>
          </p:cNvSpPr>
          <p:nvPr>
            <p:ph type="sldNum" sz="quarter" idx="12"/>
          </p:nvPr>
        </p:nvSpPr>
        <p:spPr>
          <a:noFill/>
        </p:spPr>
        <p:txBody>
          <a:bodyPr/>
          <a:lstStyle/>
          <a:p>
            <a:fld id="{E4DB32EB-65E3-4127-8A67-537F89C2DA06}" type="slidenum">
              <a:rPr lang="en-US" smtClean="0"/>
              <a:pPr/>
              <a:t>11</a:t>
            </a:fld>
            <a:endParaRPr lang="en-US" dirty="0" smtClean="0"/>
          </a:p>
        </p:txBody>
      </p:sp>
      <p:sp>
        <p:nvSpPr>
          <p:cNvPr id="11268" name="Rectangle 2"/>
          <p:cNvSpPr>
            <a:spLocks noGrp="1" noChangeArrowheads="1"/>
          </p:cNvSpPr>
          <p:nvPr>
            <p:ph type="title"/>
          </p:nvPr>
        </p:nvSpPr>
        <p:spPr/>
        <p:txBody>
          <a:bodyPr/>
          <a:lstStyle/>
          <a:p>
            <a:pPr eaLnBrk="1" hangingPunct="1"/>
            <a:r>
              <a:rPr lang="en-US" dirty="0" smtClean="0"/>
              <a:t>Routing Loop Problem Example</a:t>
            </a:r>
            <a:endParaRPr lang="en-US" dirty="0" smtClean="0">
              <a:cs typeface="Times New Roman" pitchFamily="18" charset="0"/>
            </a:endParaRPr>
          </a:p>
        </p:txBody>
      </p:sp>
      <p:sp>
        <p:nvSpPr>
          <p:cNvPr id="11269" name="Rectangle 3"/>
          <p:cNvSpPr>
            <a:spLocks noGrp="1" noChangeArrowheads="1"/>
          </p:cNvSpPr>
          <p:nvPr>
            <p:ph type="body" idx="1"/>
          </p:nvPr>
        </p:nvSpPr>
        <p:spPr/>
        <p:txBody>
          <a:bodyPr/>
          <a:lstStyle/>
          <a:p>
            <a:pPr eaLnBrk="1" hangingPunct="1"/>
            <a:r>
              <a:rPr lang="en-US" dirty="0" smtClean="0">
                <a:cs typeface="Times New Roman" pitchFamily="18" charset="0"/>
              </a:rPr>
              <a:t>This update tells Router D that Network 1 is reachable through Router B</a:t>
            </a:r>
          </a:p>
          <a:p>
            <a:pPr eaLnBrk="1" hangingPunct="1"/>
            <a:r>
              <a:rPr lang="en-US" dirty="0" smtClean="0">
                <a:cs typeface="Times New Roman" pitchFamily="18" charset="0"/>
              </a:rPr>
              <a:t>Router D says great</a:t>
            </a:r>
          </a:p>
          <a:p>
            <a:pPr eaLnBrk="1" hangingPunct="1"/>
            <a:r>
              <a:rPr lang="en-US" dirty="0" smtClean="0">
                <a:cs typeface="Times New Roman" pitchFamily="18" charset="0"/>
              </a:rPr>
              <a:t>It updates its table and sends the good news on to Router A</a:t>
            </a:r>
          </a:p>
          <a:p>
            <a:pPr eaLnBrk="1" hangingPunct="1"/>
            <a:r>
              <a:rPr lang="en-US" dirty="0" smtClean="0">
                <a:cs typeface="Times New Roman" pitchFamily="18" charset="0"/>
              </a:rPr>
              <a:t>Router A then tells Router E the news</a:t>
            </a:r>
          </a:p>
          <a:p>
            <a:pPr eaLnBrk="1" hangingPunct="1"/>
            <a:r>
              <a:rPr lang="en-US" dirty="0" smtClean="0">
                <a:cs typeface="Times New Roman" pitchFamily="18" charset="0"/>
              </a:rPr>
              <a:t>Of course none of this is correct</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pPr eaLnBrk="1" hangingPunct="1"/>
            <a:r>
              <a:rPr lang="en-US" dirty="0" smtClean="0"/>
              <a:t>Routing Loop Problem Example</a:t>
            </a:r>
          </a:p>
        </p:txBody>
      </p:sp>
      <p:sp>
        <p:nvSpPr>
          <p:cNvPr id="12291" name="Content Placeholder 2"/>
          <p:cNvSpPr>
            <a:spLocks noGrp="1"/>
          </p:cNvSpPr>
          <p:nvPr>
            <p:ph idx="1"/>
          </p:nvPr>
        </p:nvSpPr>
        <p:spPr/>
        <p:txBody>
          <a:bodyPr/>
          <a:lstStyle/>
          <a:p>
            <a:pPr eaLnBrk="1" hangingPunct="1"/>
            <a:r>
              <a:rPr lang="en-US" dirty="0" smtClean="0">
                <a:cs typeface="Times New Roman" pitchFamily="18" charset="0"/>
              </a:rPr>
              <a:t>So packets for Network 1 just loop around the network from C to B to A to D and back to C</a:t>
            </a:r>
            <a:endParaRPr lang="en-US" dirty="0" smtClean="0"/>
          </a:p>
        </p:txBody>
      </p:sp>
      <p:sp>
        <p:nvSpPr>
          <p:cNvPr id="12292" name="Footer Placeholder 3"/>
          <p:cNvSpPr>
            <a:spLocks noGrp="1"/>
          </p:cNvSpPr>
          <p:nvPr>
            <p:ph type="ftr" sz="quarter" idx="11"/>
          </p:nvPr>
        </p:nvSpPr>
        <p:spPr>
          <a:noFill/>
        </p:spPr>
        <p:txBody>
          <a:bodyPr/>
          <a:lstStyle/>
          <a:p>
            <a:r>
              <a:rPr lang="en-US" dirty="0" smtClean="0"/>
              <a:t>Copyright 2008 Kenneth M. Chipps Ph.D. www.chipps.com</a:t>
            </a:r>
          </a:p>
        </p:txBody>
      </p:sp>
      <p:sp>
        <p:nvSpPr>
          <p:cNvPr id="12293" name="Slide Number Placeholder 4"/>
          <p:cNvSpPr>
            <a:spLocks noGrp="1"/>
          </p:cNvSpPr>
          <p:nvPr>
            <p:ph type="sldNum" sz="quarter" idx="12"/>
          </p:nvPr>
        </p:nvSpPr>
        <p:spPr>
          <a:noFill/>
        </p:spPr>
        <p:txBody>
          <a:bodyPr/>
          <a:lstStyle/>
          <a:p>
            <a:fld id="{B4F128A6-28CC-4678-A879-94CD94AADB3C}" type="slidenum">
              <a:rPr lang="en-US" smtClean="0"/>
              <a:pPr/>
              <a:t>12</a:t>
            </a:fld>
            <a:endParaRPr lang="en-US"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Footer Placeholder 4"/>
          <p:cNvSpPr>
            <a:spLocks noGrp="1"/>
          </p:cNvSpPr>
          <p:nvPr>
            <p:ph type="ftr" sz="quarter" idx="11"/>
          </p:nvPr>
        </p:nvSpPr>
        <p:spPr>
          <a:noFill/>
        </p:spPr>
        <p:txBody>
          <a:bodyPr/>
          <a:lstStyle/>
          <a:p>
            <a:r>
              <a:rPr lang="en-US" dirty="0" smtClean="0"/>
              <a:t>Copyright 2008 Kenneth M. Chipps Ph.D. www.chipps.com</a:t>
            </a:r>
          </a:p>
        </p:txBody>
      </p:sp>
      <p:sp>
        <p:nvSpPr>
          <p:cNvPr id="13315" name="Slide Number Placeholder 5"/>
          <p:cNvSpPr>
            <a:spLocks noGrp="1"/>
          </p:cNvSpPr>
          <p:nvPr>
            <p:ph type="sldNum" sz="quarter" idx="12"/>
          </p:nvPr>
        </p:nvSpPr>
        <p:spPr>
          <a:noFill/>
        </p:spPr>
        <p:txBody>
          <a:bodyPr/>
          <a:lstStyle/>
          <a:p>
            <a:fld id="{80D27ECD-DD9A-4A8E-BA0C-19E957BE4DD9}" type="slidenum">
              <a:rPr lang="en-US" smtClean="0"/>
              <a:pPr/>
              <a:t>13</a:t>
            </a:fld>
            <a:endParaRPr lang="en-US" dirty="0" smtClean="0"/>
          </a:p>
        </p:txBody>
      </p:sp>
      <p:sp>
        <p:nvSpPr>
          <p:cNvPr id="13316" name="Rectangle 2"/>
          <p:cNvSpPr>
            <a:spLocks noGrp="1" noChangeArrowheads="1"/>
          </p:cNvSpPr>
          <p:nvPr>
            <p:ph type="title"/>
          </p:nvPr>
        </p:nvSpPr>
        <p:spPr/>
        <p:txBody>
          <a:bodyPr/>
          <a:lstStyle/>
          <a:p>
            <a:pPr eaLnBrk="1" hangingPunct="1"/>
            <a:r>
              <a:rPr lang="en-US" dirty="0" smtClean="0"/>
              <a:t>Counting to Infinity Problem</a:t>
            </a:r>
          </a:p>
        </p:txBody>
      </p:sp>
      <p:sp>
        <p:nvSpPr>
          <p:cNvPr id="13317" name="Rectangle 3"/>
          <p:cNvSpPr>
            <a:spLocks noGrp="1" noChangeArrowheads="1"/>
          </p:cNvSpPr>
          <p:nvPr>
            <p:ph type="body" idx="1"/>
          </p:nvPr>
        </p:nvSpPr>
        <p:spPr/>
        <p:txBody>
          <a:bodyPr/>
          <a:lstStyle/>
          <a:p>
            <a:pPr eaLnBrk="1" hangingPunct="1"/>
            <a:r>
              <a:rPr lang="en-US" dirty="0" smtClean="0">
                <a:cs typeface="Times New Roman" pitchFamily="18" charset="0"/>
              </a:rPr>
              <a:t>This brings in the second problem, which is the count to infinity</a:t>
            </a:r>
          </a:p>
          <a:p>
            <a:pPr eaLnBrk="1" hangingPunct="1"/>
            <a:r>
              <a:rPr lang="en-US" dirty="0" smtClean="0">
                <a:cs typeface="Times New Roman" pitchFamily="18" charset="0"/>
              </a:rPr>
              <a:t>The bad data will continue around the network unless there is a metric in it that says enough is enough</a:t>
            </a:r>
          </a:p>
          <a:p>
            <a:pPr eaLnBrk="1" hangingPunct="1"/>
            <a:r>
              <a:rPr lang="en-US" dirty="0" smtClean="0">
                <a:cs typeface="Times New Roman" pitchFamily="18" charset="0"/>
              </a:rPr>
              <a:t>The common metric for this is the distance metric</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Footer Placeholder 4"/>
          <p:cNvSpPr>
            <a:spLocks noGrp="1"/>
          </p:cNvSpPr>
          <p:nvPr>
            <p:ph type="ftr" sz="quarter" idx="11"/>
          </p:nvPr>
        </p:nvSpPr>
        <p:spPr>
          <a:noFill/>
        </p:spPr>
        <p:txBody>
          <a:bodyPr/>
          <a:lstStyle/>
          <a:p>
            <a:r>
              <a:rPr lang="en-US" dirty="0" smtClean="0"/>
              <a:t>Copyright 2008 Kenneth M. Chipps Ph.D. www.chipps.com</a:t>
            </a:r>
          </a:p>
        </p:txBody>
      </p:sp>
      <p:sp>
        <p:nvSpPr>
          <p:cNvPr id="14339" name="Slide Number Placeholder 5"/>
          <p:cNvSpPr>
            <a:spLocks noGrp="1"/>
          </p:cNvSpPr>
          <p:nvPr>
            <p:ph type="sldNum" sz="quarter" idx="12"/>
          </p:nvPr>
        </p:nvSpPr>
        <p:spPr>
          <a:noFill/>
        </p:spPr>
        <p:txBody>
          <a:bodyPr/>
          <a:lstStyle/>
          <a:p>
            <a:fld id="{33B10A11-D810-4B11-8A5C-06FD1BB35B60}" type="slidenum">
              <a:rPr lang="en-US" smtClean="0"/>
              <a:pPr/>
              <a:t>14</a:t>
            </a:fld>
            <a:endParaRPr lang="en-US" dirty="0" smtClean="0"/>
          </a:p>
        </p:txBody>
      </p:sp>
      <p:sp>
        <p:nvSpPr>
          <p:cNvPr id="14340" name="Rectangle 2"/>
          <p:cNvSpPr>
            <a:spLocks noGrp="1" noChangeArrowheads="1"/>
          </p:cNvSpPr>
          <p:nvPr>
            <p:ph type="title"/>
          </p:nvPr>
        </p:nvSpPr>
        <p:spPr/>
        <p:txBody>
          <a:bodyPr/>
          <a:lstStyle/>
          <a:p>
            <a:pPr eaLnBrk="1" hangingPunct="1"/>
            <a:r>
              <a:rPr lang="en-US" dirty="0" smtClean="0">
                <a:cs typeface="Times New Roman" pitchFamily="18" charset="0"/>
              </a:rPr>
              <a:t>Counting to Infinity Problem</a:t>
            </a:r>
          </a:p>
        </p:txBody>
      </p:sp>
      <p:sp>
        <p:nvSpPr>
          <p:cNvPr id="14341" name="Rectangle 3"/>
          <p:cNvSpPr>
            <a:spLocks noGrp="1" noChangeArrowheads="1"/>
          </p:cNvSpPr>
          <p:nvPr>
            <p:ph type="body" idx="1"/>
          </p:nvPr>
        </p:nvSpPr>
        <p:spPr/>
        <p:txBody>
          <a:bodyPr/>
          <a:lstStyle/>
          <a:p>
            <a:pPr eaLnBrk="1" hangingPunct="1"/>
            <a:r>
              <a:rPr lang="en-US" dirty="0" smtClean="0">
                <a:cs typeface="Times New Roman" pitchFamily="18" charset="0"/>
              </a:rPr>
              <a:t>For example after 15 trips through a router a RIP packet will be discarded based on the assumption that the network is unreachable</a:t>
            </a:r>
          </a:p>
          <a:p>
            <a:pPr eaLnBrk="1" hangingPunct="1"/>
            <a:r>
              <a:rPr lang="en-US" dirty="0" smtClean="0">
                <a:cs typeface="Times New Roman" pitchFamily="18" charset="0"/>
              </a:rPr>
              <a:t>This takes care of the problem, but it took a bunch of bandwidth wasting traffic to figure this out</a:t>
            </a:r>
            <a:endParaRPr lang="en-US"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Footer Placeholder 4"/>
          <p:cNvSpPr>
            <a:spLocks noGrp="1"/>
          </p:cNvSpPr>
          <p:nvPr>
            <p:ph type="ftr" sz="quarter" idx="11"/>
          </p:nvPr>
        </p:nvSpPr>
        <p:spPr>
          <a:noFill/>
        </p:spPr>
        <p:txBody>
          <a:bodyPr/>
          <a:lstStyle/>
          <a:p>
            <a:r>
              <a:rPr lang="en-US" dirty="0" smtClean="0"/>
              <a:t>Copyright 2008 Kenneth M. Chipps Ph.D. www.chipps.com</a:t>
            </a:r>
          </a:p>
        </p:txBody>
      </p:sp>
      <p:sp>
        <p:nvSpPr>
          <p:cNvPr id="17411" name="Slide Number Placeholder 5"/>
          <p:cNvSpPr>
            <a:spLocks noGrp="1"/>
          </p:cNvSpPr>
          <p:nvPr>
            <p:ph type="sldNum" sz="quarter" idx="12"/>
          </p:nvPr>
        </p:nvSpPr>
        <p:spPr>
          <a:noFill/>
        </p:spPr>
        <p:txBody>
          <a:bodyPr/>
          <a:lstStyle/>
          <a:p>
            <a:fld id="{85A3ED37-4462-4980-87AD-DB9193A874CA}" type="slidenum">
              <a:rPr lang="en-US" smtClean="0"/>
              <a:pPr/>
              <a:t>15</a:t>
            </a:fld>
            <a:endParaRPr lang="en-US" dirty="0" smtClean="0"/>
          </a:p>
        </p:txBody>
      </p:sp>
      <p:sp>
        <p:nvSpPr>
          <p:cNvPr id="17412" name="Rectangle 2"/>
          <p:cNvSpPr>
            <a:spLocks noGrp="1" noChangeArrowheads="1"/>
          </p:cNvSpPr>
          <p:nvPr>
            <p:ph type="title"/>
          </p:nvPr>
        </p:nvSpPr>
        <p:spPr>
          <a:xfrm>
            <a:off x="457200" y="304800"/>
            <a:ext cx="8229600" cy="1143000"/>
          </a:xfrm>
        </p:spPr>
        <p:txBody>
          <a:bodyPr/>
          <a:lstStyle/>
          <a:p>
            <a:pPr eaLnBrk="1" hangingPunct="1"/>
            <a:r>
              <a:rPr lang="en-US" dirty="0" smtClean="0"/>
              <a:t>Split Horizon</a:t>
            </a:r>
          </a:p>
        </p:txBody>
      </p:sp>
      <p:sp>
        <p:nvSpPr>
          <p:cNvPr id="17413" name="Rectangle 3"/>
          <p:cNvSpPr>
            <a:spLocks noGrp="1" noChangeArrowheads="1"/>
          </p:cNvSpPr>
          <p:nvPr>
            <p:ph type="body" idx="1"/>
          </p:nvPr>
        </p:nvSpPr>
        <p:spPr/>
        <p:txBody>
          <a:bodyPr/>
          <a:lstStyle/>
          <a:p>
            <a:pPr eaLnBrk="1" hangingPunct="1"/>
            <a:r>
              <a:rPr lang="en-US" dirty="0" smtClean="0"/>
              <a:t>Split horizon is a method of preventing a routing loop in a network</a:t>
            </a:r>
          </a:p>
          <a:p>
            <a:pPr eaLnBrk="1" hangingPunct="1"/>
            <a:r>
              <a:rPr lang="en-US" dirty="0" smtClean="0"/>
              <a:t>With split horizon information about routing for a packet is never sent back in the direction from which it was received</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Footer Placeholder 4"/>
          <p:cNvSpPr>
            <a:spLocks noGrp="1"/>
          </p:cNvSpPr>
          <p:nvPr>
            <p:ph type="ftr" sz="quarter" idx="11"/>
          </p:nvPr>
        </p:nvSpPr>
        <p:spPr>
          <a:noFill/>
        </p:spPr>
        <p:txBody>
          <a:bodyPr/>
          <a:lstStyle/>
          <a:p>
            <a:r>
              <a:rPr lang="en-US" dirty="0" smtClean="0"/>
              <a:t>Copyright 2008 Kenneth M. Chipps Ph.D. www.chipps.com</a:t>
            </a:r>
          </a:p>
        </p:txBody>
      </p:sp>
      <p:sp>
        <p:nvSpPr>
          <p:cNvPr id="19459" name="Slide Number Placeholder 5"/>
          <p:cNvSpPr>
            <a:spLocks noGrp="1"/>
          </p:cNvSpPr>
          <p:nvPr>
            <p:ph type="sldNum" sz="quarter" idx="12"/>
          </p:nvPr>
        </p:nvSpPr>
        <p:spPr>
          <a:noFill/>
        </p:spPr>
        <p:txBody>
          <a:bodyPr/>
          <a:lstStyle/>
          <a:p>
            <a:fld id="{DE3F7940-B64A-4B8C-BA88-945E8123F6F6}" type="slidenum">
              <a:rPr lang="en-US" smtClean="0"/>
              <a:pPr/>
              <a:t>16</a:t>
            </a:fld>
            <a:endParaRPr lang="en-US" dirty="0" smtClean="0"/>
          </a:p>
        </p:txBody>
      </p:sp>
      <p:sp>
        <p:nvSpPr>
          <p:cNvPr id="19460" name="Rectangle 2"/>
          <p:cNvSpPr>
            <a:spLocks noGrp="1" noChangeArrowheads="1"/>
          </p:cNvSpPr>
          <p:nvPr>
            <p:ph type="title"/>
          </p:nvPr>
        </p:nvSpPr>
        <p:spPr/>
        <p:txBody>
          <a:bodyPr/>
          <a:lstStyle/>
          <a:p>
            <a:pPr eaLnBrk="1" hangingPunct="1"/>
            <a:r>
              <a:rPr lang="en-US" dirty="0" smtClean="0"/>
              <a:t>Route Poisoning</a:t>
            </a:r>
          </a:p>
        </p:txBody>
      </p:sp>
      <p:sp>
        <p:nvSpPr>
          <p:cNvPr id="19461" name="Rectangle 3"/>
          <p:cNvSpPr>
            <a:spLocks noGrp="1" noChangeArrowheads="1"/>
          </p:cNvSpPr>
          <p:nvPr>
            <p:ph type="body" idx="1"/>
          </p:nvPr>
        </p:nvSpPr>
        <p:spPr/>
        <p:txBody>
          <a:bodyPr/>
          <a:lstStyle/>
          <a:p>
            <a:pPr eaLnBrk="1" hangingPunct="1"/>
            <a:r>
              <a:rPr lang="en-US" dirty="0" smtClean="0"/>
              <a:t>The route poisoning rule says once a route is learned through an interface, advertise it as unreachable back through the same interface</a:t>
            </a:r>
          </a:p>
          <a:p>
            <a:pPr eaLnBrk="1" hangingPunct="1"/>
            <a:r>
              <a:rPr lang="en-US" dirty="0" smtClean="0"/>
              <a:t>Route poisoning is implemented by setting the hop count to one more than the maximum</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Footer Placeholder 4"/>
          <p:cNvSpPr>
            <a:spLocks noGrp="1"/>
          </p:cNvSpPr>
          <p:nvPr>
            <p:ph type="ftr" sz="quarter" idx="11"/>
          </p:nvPr>
        </p:nvSpPr>
        <p:spPr>
          <a:noFill/>
        </p:spPr>
        <p:txBody>
          <a:bodyPr/>
          <a:lstStyle/>
          <a:p>
            <a:r>
              <a:rPr lang="en-US" dirty="0" smtClean="0"/>
              <a:t>Copyright 2008 Kenneth M. Chipps Ph.D. www.chipps.com</a:t>
            </a:r>
          </a:p>
        </p:txBody>
      </p:sp>
      <p:sp>
        <p:nvSpPr>
          <p:cNvPr id="21507" name="Slide Number Placeholder 5"/>
          <p:cNvSpPr>
            <a:spLocks noGrp="1"/>
          </p:cNvSpPr>
          <p:nvPr>
            <p:ph type="sldNum" sz="quarter" idx="12"/>
          </p:nvPr>
        </p:nvSpPr>
        <p:spPr>
          <a:noFill/>
        </p:spPr>
        <p:txBody>
          <a:bodyPr/>
          <a:lstStyle/>
          <a:p>
            <a:fld id="{77371F46-75B0-4E7F-9263-D196843473A3}" type="slidenum">
              <a:rPr lang="en-US" smtClean="0"/>
              <a:pPr/>
              <a:t>17</a:t>
            </a:fld>
            <a:endParaRPr lang="en-US" dirty="0" smtClean="0"/>
          </a:p>
        </p:txBody>
      </p:sp>
      <p:sp>
        <p:nvSpPr>
          <p:cNvPr id="21508" name="Rectangle 2"/>
          <p:cNvSpPr>
            <a:spLocks noGrp="1" noChangeArrowheads="1"/>
          </p:cNvSpPr>
          <p:nvPr>
            <p:ph type="title"/>
          </p:nvPr>
        </p:nvSpPr>
        <p:spPr/>
        <p:txBody>
          <a:bodyPr/>
          <a:lstStyle/>
          <a:p>
            <a:pPr eaLnBrk="1" hangingPunct="1"/>
            <a:r>
              <a:rPr lang="en-US" dirty="0" smtClean="0"/>
              <a:t>Triggered Updates</a:t>
            </a:r>
          </a:p>
        </p:txBody>
      </p:sp>
      <p:sp>
        <p:nvSpPr>
          <p:cNvPr id="21509" name="Rectangle 3"/>
          <p:cNvSpPr>
            <a:spLocks noGrp="1" noChangeArrowheads="1"/>
          </p:cNvSpPr>
          <p:nvPr>
            <p:ph type="body" idx="1"/>
          </p:nvPr>
        </p:nvSpPr>
        <p:spPr/>
        <p:txBody>
          <a:bodyPr/>
          <a:lstStyle/>
          <a:p>
            <a:pPr eaLnBrk="1" hangingPunct="1"/>
            <a:r>
              <a:rPr lang="en-US" dirty="0" smtClean="0"/>
              <a:t>With triggered updates a change in the routing table is sent immediately rather than waiting for the scheduled update</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oter Placeholder 4"/>
          <p:cNvSpPr>
            <a:spLocks noGrp="1"/>
          </p:cNvSpPr>
          <p:nvPr>
            <p:ph type="ftr" sz="quarter" idx="11"/>
          </p:nvPr>
        </p:nvSpPr>
        <p:spPr>
          <a:noFill/>
        </p:spPr>
        <p:txBody>
          <a:bodyPr/>
          <a:lstStyle/>
          <a:p>
            <a:r>
              <a:rPr lang="en-US" dirty="0" smtClean="0"/>
              <a:t>Copyright 2008 Kenneth M. Chipps Ph.D. www.chipps.com</a:t>
            </a:r>
          </a:p>
        </p:txBody>
      </p:sp>
      <p:sp>
        <p:nvSpPr>
          <p:cNvPr id="23555" name="Slide Number Placeholder 5"/>
          <p:cNvSpPr>
            <a:spLocks noGrp="1"/>
          </p:cNvSpPr>
          <p:nvPr>
            <p:ph type="sldNum" sz="quarter" idx="12"/>
          </p:nvPr>
        </p:nvSpPr>
        <p:spPr>
          <a:noFill/>
        </p:spPr>
        <p:txBody>
          <a:bodyPr/>
          <a:lstStyle/>
          <a:p>
            <a:fld id="{380EE395-953A-4843-92C4-D32E529765FE}" type="slidenum">
              <a:rPr lang="en-US" smtClean="0"/>
              <a:pPr/>
              <a:t>18</a:t>
            </a:fld>
            <a:endParaRPr lang="en-US" dirty="0" smtClean="0"/>
          </a:p>
        </p:txBody>
      </p:sp>
      <p:sp>
        <p:nvSpPr>
          <p:cNvPr id="23556" name="Rectangle 2"/>
          <p:cNvSpPr>
            <a:spLocks noGrp="1" noChangeArrowheads="1"/>
          </p:cNvSpPr>
          <p:nvPr>
            <p:ph type="title"/>
          </p:nvPr>
        </p:nvSpPr>
        <p:spPr/>
        <p:txBody>
          <a:bodyPr/>
          <a:lstStyle/>
          <a:p>
            <a:pPr eaLnBrk="1" hangingPunct="1"/>
            <a:r>
              <a:rPr lang="en-US" dirty="0" smtClean="0"/>
              <a:t>Holddown Timers</a:t>
            </a:r>
          </a:p>
        </p:txBody>
      </p:sp>
      <p:sp>
        <p:nvSpPr>
          <p:cNvPr id="23557" name="Rectangle 3"/>
          <p:cNvSpPr>
            <a:spLocks noGrp="1" noChangeArrowheads="1"/>
          </p:cNvSpPr>
          <p:nvPr>
            <p:ph type="body" idx="1"/>
          </p:nvPr>
        </p:nvSpPr>
        <p:spPr/>
        <p:txBody>
          <a:bodyPr/>
          <a:lstStyle/>
          <a:p>
            <a:pPr eaLnBrk="1" hangingPunct="1"/>
            <a:r>
              <a:rPr lang="en-US" dirty="0" smtClean="0"/>
              <a:t>Count to infinity can be avoided by using holddown timers</a:t>
            </a:r>
          </a:p>
          <a:p>
            <a:pPr eaLnBrk="1" hangingPunct="1"/>
            <a:r>
              <a:rPr lang="en-US" dirty="0" smtClean="0"/>
              <a:t>When a router receives an update from a neighbor indicating that a previously unreachable network is now accessible</a:t>
            </a:r>
          </a:p>
          <a:p>
            <a:pPr eaLnBrk="1" hangingPunct="1"/>
            <a:r>
              <a:rPr lang="en-US" dirty="0" smtClean="0"/>
              <a:t>The router marks the route as inaccessible</a:t>
            </a:r>
          </a:p>
          <a:p>
            <a:pPr eaLnBrk="1" hangingPunct="1"/>
            <a:r>
              <a:rPr lang="en-US" dirty="0" smtClean="0"/>
              <a:t>Then it starts a holddown timer</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Footer Placeholder 4"/>
          <p:cNvSpPr>
            <a:spLocks noGrp="1"/>
          </p:cNvSpPr>
          <p:nvPr>
            <p:ph type="ftr" sz="quarter" idx="11"/>
          </p:nvPr>
        </p:nvSpPr>
        <p:spPr>
          <a:noFill/>
        </p:spPr>
        <p:txBody>
          <a:bodyPr/>
          <a:lstStyle/>
          <a:p>
            <a:r>
              <a:rPr lang="en-US" dirty="0" smtClean="0"/>
              <a:t>Copyright 2008 Kenneth M. Chipps Ph.D. www.chipps.com</a:t>
            </a:r>
          </a:p>
        </p:txBody>
      </p:sp>
      <p:sp>
        <p:nvSpPr>
          <p:cNvPr id="24579" name="Slide Number Placeholder 5"/>
          <p:cNvSpPr>
            <a:spLocks noGrp="1"/>
          </p:cNvSpPr>
          <p:nvPr>
            <p:ph type="sldNum" sz="quarter" idx="12"/>
          </p:nvPr>
        </p:nvSpPr>
        <p:spPr>
          <a:noFill/>
        </p:spPr>
        <p:txBody>
          <a:bodyPr/>
          <a:lstStyle/>
          <a:p>
            <a:fld id="{08515393-6177-42F9-A000-6E370C73DC25}" type="slidenum">
              <a:rPr lang="en-US" smtClean="0"/>
              <a:pPr/>
              <a:t>19</a:t>
            </a:fld>
            <a:endParaRPr lang="en-US" dirty="0" smtClean="0"/>
          </a:p>
        </p:txBody>
      </p:sp>
      <p:sp>
        <p:nvSpPr>
          <p:cNvPr id="24580" name="Rectangle 2"/>
          <p:cNvSpPr>
            <a:spLocks noGrp="1" noChangeArrowheads="1"/>
          </p:cNvSpPr>
          <p:nvPr>
            <p:ph type="title"/>
          </p:nvPr>
        </p:nvSpPr>
        <p:spPr/>
        <p:txBody>
          <a:bodyPr/>
          <a:lstStyle/>
          <a:p>
            <a:pPr eaLnBrk="1" hangingPunct="1"/>
            <a:r>
              <a:rPr lang="en-US" dirty="0" smtClean="0"/>
              <a:t>Holddown Timers</a:t>
            </a:r>
          </a:p>
        </p:txBody>
      </p:sp>
      <p:sp>
        <p:nvSpPr>
          <p:cNvPr id="24581" name="Rectangle 3"/>
          <p:cNvSpPr>
            <a:spLocks noGrp="1" noChangeArrowheads="1"/>
          </p:cNvSpPr>
          <p:nvPr>
            <p:ph type="body" idx="1"/>
          </p:nvPr>
        </p:nvSpPr>
        <p:spPr/>
        <p:txBody>
          <a:bodyPr/>
          <a:lstStyle/>
          <a:p>
            <a:pPr eaLnBrk="1" hangingPunct="1"/>
            <a:r>
              <a:rPr lang="en-US" dirty="0" smtClean="0"/>
              <a:t>If an update is received from the same neighbor before the holddown timer expires indicating the network is accessible, the timer is released and the network is marked as reachable</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3" name="Content Placeholder 2"/>
          <p:cNvSpPr>
            <a:spLocks noGrp="1"/>
          </p:cNvSpPr>
          <p:nvPr>
            <p:ph idx="1"/>
          </p:nvPr>
        </p:nvSpPr>
        <p:spPr/>
        <p:txBody>
          <a:bodyPr/>
          <a:lstStyle/>
          <a:p>
            <a:r>
              <a:rPr lang="en-US" dirty="0" smtClean="0"/>
              <a:t>Learn about the details of distance</a:t>
            </a:r>
            <a:r>
              <a:rPr lang="en-US" baseline="0" dirty="0" smtClean="0"/>
              <a:t> vector routing</a:t>
            </a:r>
            <a:r>
              <a:rPr lang="en-US" dirty="0" smtClean="0"/>
              <a:t> protocols</a:t>
            </a:r>
          </a:p>
        </p:txBody>
      </p:sp>
      <p:sp>
        <p:nvSpPr>
          <p:cNvPr id="4" name="Footer Placeholder 3"/>
          <p:cNvSpPr>
            <a:spLocks noGrp="1"/>
          </p:cNvSpPr>
          <p:nvPr>
            <p:ph type="ftr" sz="quarter" idx="11"/>
          </p:nvPr>
        </p:nvSpPr>
        <p:spPr/>
        <p:txBody>
          <a:bodyPr/>
          <a:lstStyle/>
          <a:p>
            <a:pPr>
              <a:defRPr/>
            </a:pPr>
            <a:r>
              <a:rPr lang="en-US" dirty="0" smtClean="0"/>
              <a:t>Copyright 2008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CFDAE3D8-E2DB-452F-B617-6686889251E5}" type="slidenum">
              <a:rPr lang="en-US" smtClean="0"/>
              <a:pPr>
                <a:defRPr/>
              </a:pPr>
              <a:t>2</a:t>
            </a:fld>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Footer Placeholder 4"/>
          <p:cNvSpPr>
            <a:spLocks noGrp="1"/>
          </p:cNvSpPr>
          <p:nvPr>
            <p:ph type="ftr" sz="quarter" idx="11"/>
          </p:nvPr>
        </p:nvSpPr>
        <p:spPr>
          <a:noFill/>
        </p:spPr>
        <p:txBody>
          <a:bodyPr/>
          <a:lstStyle/>
          <a:p>
            <a:r>
              <a:rPr lang="en-US" dirty="0" smtClean="0"/>
              <a:t>Copyright 2008 Kenneth M. Chipps Ph.D. www.chipps.com</a:t>
            </a:r>
          </a:p>
        </p:txBody>
      </p:sp>
      <p:sp>
        <p:nvSpPr>
          <p:cNvPr id="25603" name="Slide Number Placeholder 5"/>
          <p:cNvSpPr>
            <a:spLocks noGrp="1"/>
          </p:cNvSpPr>
          <p:nvPr>
            <p:ph type="sldNum" sz="quarter" idx="12"/>
          </p:nvPr>
        </p:nvSpPr>
        <p:spPr>
          <a:noFill/>
        </p:spPr>
        <p:txBody>
          <a:bodyPr/>
          <a:lstStyle/>
          <a:p>
            <a:fld id="{2674131A-3154-406F-B576-CE75D1C1A3EB}" type="slidenum">
              <a:rPr lang="en-US" smtClean="0"/>
              <a:pPr/>
              <a:t>20</a:t>
            </a:fld>
            <a:endParaRPr lang="en-US" dirty="0" smtClean="0"/>
          </a:p>
        </p:txBody>
      </p:sp>
      <p:sp>
        <p:nvSpPr>
          <p:cNvPr id="25604" name="Rectangle 2"/>
          <p:cNvSpPr>
            <a:spLocks noGrp="1" noChangeArrowheads="1"/>
          </p:cNvSpPr>
          <p:nvPr>
            <p:ph type="title"/>
          </p:nvPr>
        </p:nvSpPr>
        <p:spPr/>
        <p:txBody>
          <a:bodyPr/>
          <a:lstStyle/>
          <a:p>
            <a:pPr eaLnBrk="1" hangingPunct="1"/>
            <a:r>
              <a:rPr lang="en-US" dirty="0" smtClean="0"/>
              <a:t>Holddown Timers</a:t>
            </a:r>
          </a:p>
        </p:txBody>
      </p:sp>
      <p:sp>
        <p:nvSpPr>
          <p:cNvPr id="25605" name="Rectangle 3"/>
          <p:cNvSpPr>
            <a:spLocks noGrp="1" noChangeArrowheads="1"/>
          </p:cNvSpPr>
          <p:nvPr>
            <p:ph type="body" idx="1"/>
          </p:nvPr>
        </p:nvSpPr>
        <p:spPr/>
        <p:txBody>
          <a:bodyPr/>
          <a:lstStyle/>
          <a:p>
            <a:pPr eaLnBrk="1" hangingPunct="1"/>
            <a:r>
              <a:rPr lang="en-US" dirty="0" smtClean="0"/>
              <a:t>If an update arrives from a different neighboring router with a better metric than the one originally recorded for the network, the router marks the network as accessible and removes the timer</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Footer Placeholder 4"/>
          <p:cNvSpPr>
            <a:spLocks noGrp="1"/>
          </p:cNvSpPr>
          <p:nvPr>
            <p:ph type="ftr" sz="quarter" idx="11"/>
          </p:nvPr>
        </p:nvSpPr>
        <p:spPr>
          <a:noFill/>
        </p:spPr>
        <p:txBody>
          <a:bodyPr/>
          <a:lstStyle/>
          <a:p>
            <a:r>
              <a:rPr lang="en-US" dirty="0" smtClean="0"/>
              <a:t>Copyright 2008 Kenneth M. Chipps Ph.D. www.chipps.com</a:t>
            </a:r>
          </a:p>
        </p:txBody>
      </p:sp>
      <p:sp>
        <p:nvSpPr>
          <p:cNvPr id="26627" name="Slide Number Placeholder 5"/>
          <p:cNvSpPr>
            <a:spLocks noGrp="1"/>
          </p:cNvSpPr>
          <p:nvPr>
            <p:ph type="sldNum" sz="quarter" idx="12"/>
          </p:nvPr>
        </p:nvSpPr>
        <p:spPr>
          <a:noFill/>
        </p:spPr>
        <p:txBody>
          <a:bodyPr/>
          <a:lstStyle/>
          <a:p>
            <a:fld id="{3C5CB041-7EFE-46D7-993F-920EDD2B79CE}" type="slidenum">
              <a:rPr lang="en-US" smtClean="0"/>
              <a:pPr/>
              <a:t>21</a:t>
            </a:fld>
            <a:endParaRPr lang="en-US" dirty="0" smtClean="0"/>
          </a:p>
        </p:txBody>
      </p:sp>
      <p:sp>
        <p:nvSpPr>
          <p:cNvPr id="26628" name="Rectangle 2"/>
          <p:cNvSpPr>
            <a:spLocks noGrp="1" noChangeArrowheads="1"/>
          </p:cNvSpPr>
          <p:nvPr>
            <p:ph type="title"/>
          </p:nvPr>
        </p:nvSpPr>
        <p:spPr/>
        <p:txBody>
          <a:bodyPr/>
          <a:lstStyle/>
          <a:p>
            <a:pPr eaLnBrk="1" hangingPunct="1"/>
            <a:r>
              <a:rPr lang="en-US" dirty="0" smtClean="0"/>
              <a:t>Holddown Timers</a:t>
            </a:r>
          </a:p>
        </p:txBody>
      </p:sp>
      <p:sp>
        <p:nvSpPr>
          <p:cNvPr id="26629" name="Rectangle 3"/>
          <p:cNvSpPr>
            <a:spLocks noGrp="1" noChangeArrowheads="1"/>
          </p:cNvSpPr>
          <p:nvPr>
            <p:ph type="body" idx="1"/>
          </p:nvPr>
        </p:nvSpPr>
        <p:spPr/>
        <p:txBody>
          <a:bodyPr/>
          <a:lstStyle/>
          <a:p>
            <a:pPr eaLnBrk="1" hangingPunct="1"/>
            <a:r>
              <a:rPr lang="en-US" dirty="0" smtClean="0"/>
              <a:t>If an update is received from a different neighbor router with a poorer metric, the update is ignored</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Footer Placeholder 4"/>
          <p:cNvSpPr>
            <a:spLocks noGrp="1"/>
          </p:cNvSpPr>
          <p:nvPr>
            <p:ph type="ftr" sz="quarter" idx="11"/>
          </p:nvPr>
        </p:nvSpPr>
        <p:spPr>
          <a:noFill/>
        </p:spPr>
        <p:txBody>
          <a:bodyPr/>
          <a:lstStyle/>
          <a:p>
            <a:r>
              <a:rPr lang="en-US" dirty="0" smtClean="0"/>
              <a:t>Copyright 2008 Kenneth M. Chipps Ph.D. www.chipps.com</a:t>
            </a:r>
          </a:p>
        </p:txBody>
      </p:sp>
      <p:sp>
        <p:nvSpPr>
          <p:cNvPr id="28675" name="Slide Number Placeholder 5"/>
          <p:cNvSpPr>
            <a:spLocks noGrp="1"/>
          </p:cNvSpPr>
          <p:nvPr>
            <p:ph type="sldNum" sz="quarter" idx="12"/>
          </p:nvPr>
        </p:nvSpPr>
        <p:spPr>
          <a:noFill/>
        </p:spPr>
        <p:txBody>
          <a:bodyPr/>
          <a:lstStyle/>
          <a:p>
            <a:fld id="{12C8C77C-F124-4A12-8A29-F310917117D1}" type="slidenum">
              <a:rPr lang="en-US" smtClean="0"/>
              <a:pPr/>
              <a:t>22</a:t>
            </a:fld>
            <a:endParaRPr lang="en-US" dirty="0" smtClean="0"/>
          </a:p>
        </p:txBody>
      </p:sp>
      <p:sp>
        <p:nvSpPr>
          <p:cNvPr id="28676" name="Rectangle 2"/>
          <p:cNvSpPr>
            <a:spLocks noGrp="1" noChangeArrowheads="1"/>
          </p:cNvSpPr>
          <p:nvPr>
            <p:ph type="title"/>
          </p:nvPr>
        </p:nvSpPr>
        <p:spPr/>
        <p:txBody>
          <a:bodyPr/>
          <a:lstStyle/>
          <a:p>
            <a:pPr eaLnBrk="1" hangingPunct="1"/>
            <a:r>
              <a:rPr lang="en-US" dirty="0" smtClean="0"/>
              <a:t>Techniques In Combination</a:t>
            </a:r>
          </a:p>
        </p:txBody>
      </p:sp>
      <p:sp>
        <p:nvSpPr>
          <p:cNvPr id="28677" name="Rectangle 3"/>
          <p:cNvSpPr>
            <a:spLocks noGrp="1" noChangeArrowheads="1"/>
          </p:cNvSpPr>
          <p:nvPr>
            <p:ph type="body" idx="1"/>
          </p:nvPr>
        </p:nvSpPr>
        <p:spPr/>
        <p:txBody>
          <a:bodyPr/>
          <a:lstStyle/>
          <a:p>
            <a:pPr eaLnBrk="1" hangingPunct="1"/>
            <a:r>
              <a:rPr lang="en-US" dirty="0" smtClean="0"/>
              <a:t>When route poisoning is used with triggered updates, it speeds up the convergence time since neighboring routers do not have to wait 30 seconds before sending out information on the poisoned route</a:t>
            </a:r>
          </a:p>
          <a:p>
            <a:pPr eaLnBrk="1" hangingPunct="1"/>
            <a:r>
              <a:rPr lang="en-US" dirty="0" smtClean="0"/>
              <a:t>The combination of split horizon with poison reverse is called route poisoning</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r>
              <a:rPr lang="en-US" dirty="0" smtClean="0"/>
              <a:t>Summary of Techniques</a:t>
            </a:r>
          </a:p>
        </p:txBody>
      </p:sp>
      <p:sp>
        <p:nvSpPr>
          <p:cNvPr id="29699" name="Footer Placeholder 3"/>
          <p:cNvSpPr>
            <a:spLocks noGrp="1"/>
          </p:cNvSpPr>
          <p:nvPr>
            <p:ph type="ftr" sz="quarter" idx="11"/>
          </p:nvPr>
        </p:nvSpPr>
        <p:spPr>
          <a:noFill/>
        </p:spPr>
        <p:txBody>
          <a:bodyPr/>
          <a:lstStyle/>
          <a:p>
            <a:r>
              <a:rPr lang="en-US" dirty="0" smtClean="0"/>
              <a:t>Copyright 2008 Kenneth M. Chipps Ph.D. www.chipps.com</a:t>
            </a:r>
          </a:p>
        </p:txBody>
      </p:sp>
      <p:sp>
        <p:nvSpPr>
          <p:cNvPr id="29700" name="Slide Number Placeholder 4"/>
          <p:cNvSpPr>
            <a:spLocks noGrp="1"/>
          </p:cNvSpPr>
          <p:nvPr>
            <p:ph type="sldNum" sz="quarter" idx="12"/>
          </p:nvPr>
        </p:nvSpPr>
        <p:spPr>
          <a:noFill/>
        </p:spPr>
        <p:txBody>
          <a:bodyPr/>
          <a:lstStyle/>
          <a:p>
            <a:fld id="{3DC0684F-DB01-41DC-848F-AFFE738685DF}" type="slidenum">
              <a:rPr lang="en-US" smtClean="0"/>
              <a:pPr/>
              <a:t>23</a:t>
            </a:fld>
            <a:endParaRPr lang="en-US" dirty="0" smtClean="0"/>
          </a:p>
        </p:txBody>
      </p:sp>
      <p:pic>
        <p:nvPicPr>
          <p:cNvPr id="29701" name="Picture 5"/>
          <p:cNvPicPr>
            <a:picLocks noChangeAspect="1" noChangeArrowheads="1"/>
          </p:cNvPicPr>
          <p:nvPr/>
        </p:nvPicPr>
        <p:blipFill>
          <a:blip r:embed="rId2" cstate="print"/>
          <a:srcRect/>
          <a:stretch>
            <a:fillRect/>
          </a:stretch>
        </p:blipFill>
        <p:spPr bwMode="auto">
          <a:xfrm>
            <a:off x="1981200" y="1646238"/>
            <a:ext cx="5326063" cy="452596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p:txBody>
          <a:bodyPr/>
          <a:lstStyle/>
          <a:p>
            <a:r>
              <a:rPr lang="en-US" dirty="0" smtClean="0"/>
              <a:t>Comparing RIP V1 to V2</a:t>
            </a:r>
          </a:p>
        </p:txBody>
      </p:sp>
      <p:sp>
        <p:nvSpPr>
          <p:cNvPr id="31747" name="Footer Placeholder 3"/>
          <p:cNvSpPr>
            <a:spLocks noGrp="1"/>
          </p:cNvSpPr>
          <p:nvPr>
            <p:ph type="ftr" sz="quarter" idx="11"/>
          </p:nvPr>
        </p:nvSpPr>
        <p:spPr>
          <a:noFill/>
        </p:spPr>
        <p:txBody>
          <a:bodyPr/>
          <a:lstStyle/>
          <a:p>
            <a:r>
              <a:rPr lang="en-US" dirty="0" smtClean="0"/>
              <a:t>Copyright 2008 Kenneth M. Chipps Ph.D. www.chipps.com</a:t>
            </a:r>
          </a:p>
        </p:txBody>
      </p:sp>
      <p:sp>
        <p:nvSpPr>
          <p:cNvPr id="31748" name="Slide Number Placeholder 4"/>
          <p:cNvSpPr>
            <a:spLocks noGrp="1"/>
          </p:cNvSpPr>
          <p:nvPr>
            <p:ph type="sldNum" sz="quarter" idx="12"/>
          </p:nvPr>
        </p:nvSpPr>
        <p:spPr>
          <a:noFill/>
        </p:spPr>
        <p:txBody>
          <a:bodyPr/>
          <a:lstStyle/>
          <a:p>
            <a:fld id="{42F6624B-2035-48DC-9918-362F7566740D}" type="slidenum">
              <a:rPr lang="en-US" smtClean="0"/>
              <a:pPr/>
              <a:t>24</a:t>
            </a:fld>
            <a:endParaRPr lang="en-US" dirty="0" smtClean="0"/>
          </a:p>
        </p:txBody>
      </p:sp>
      <p:pic>
        <p:nvPicPr>
          <p:cNvPr id="31749" name="Picture 5"/>
          <p:cNvPicPr>
            <a:picLocks noChangeAspect="1" noChangeArrowheads="1"/>
          </p:cNvPicPr>
          <p:nvPr/>
        </p:nvPicPr>
        <p:blipFill>
          <a:blip r:embed="rId2" cstate="print"/>
          <a:srcRect/>
          <a:stretch>
            <a:fillRect/>
          </a:stretch>
        </p:blipFill>
        <p:spPr bwMode="auto">
          <a:xfrm>
            <a:off x="1287463" y="1600200"/>
            <a:ext cx="6484937" cy="45259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n-US" dirty="0" smtClean="0"/>
              <a:t>RIP Communication</a:t>
            </a:r>
          </a:p>
        </p:txBody>
      </p:sp>
      <p:sp>
        <p:nvSpPr>
          <p:cNvPr id="32771" name="Content Placeholder 2"/>
          <p:cNvSpPr>
            <a:spLocks noGrp="1"/>
          </p:cNvSpPr>
          <p:nvPr>
            <p:ph idx="1"/>
          </p:nvPr>
        </p:nvSpPr>
        <p:spPr/>
        <p:txBody>
          <a:bodyPr/>
          <a:lstStyle/>
          <a:p>
            <a:r>
              <a:rPr lang="en-US" dirty="0" smtClean="0"/>
              <a:t>RIP version 2 communicates with other routers through the 224.0.0.9 multicast address</a:t>
            </a:r>
          </a:p>
        </p:txBody>
      </p:sp>
      <p:sp>
        <p:nvSpPr>
          <p:cNvPr id="32772" name="Footer Placeholder 3"/>
          <p:cNvSpPr>
            <a:spLocks noGrp="1"/>
          </p:cNvSpPr>
          <p:nvPr>
            <p:ph type="ftr" sz="quarter" idx="11"/>
          </p:nvPr>
        </p:nvSpPr>
        <p:spPr>
          <a:noFill/>
        </p:spPr>
        <p:txBody>
          <a:bodyPr/>
          <a:lstStyle/>
          <a:p>
            <a:r>
              <a:rPr lang="en-US" dirty="0" smtClean="0"/>
              <a:t>Copyright 2008 Kenneth M. Chipps Ph.D. www.chipps.com</a:t>
            </a:r>
          </a:p>
        </p:txBody>
      </p:sp>
      <p:sp>
        <p:nvSpPr>
          <p:cNvPr id="32773" name="Slide Number Placeholder 4"/>
          <p:cNvSpPr>
            <a:spLocks noGrp="1"/>
          </p:cNvSpPr>
          <p:nvPr>
            <p:ph type="sldNum" sz="quarter" idx="12"/>
          </p:nvPr>
        </p:nvSpPr>
        <p:spPr>
          <a:noFill/>
        </p:spPr>
        <p:txBody>
          <a:bodyPr/>
          <a:lstStyle/>
          <a:p>
            <a:fld id="{350085B9-7569-4DCA-9F53-59DBAA0EA7AF}" type="slidenum">
              <a:rPr lang="en-US" smtClean="0"/>
              <a:pPr/>
              <a:t>25</a:t>
            </a:fld>
            <a:endParaRPr lang="en-US" dirty="0"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Number Placeholder 3"/>
          <p:cNvSpPr>
            <a:spLocks noGrp="1"/>
          </p:cNvSpPr>
          <p:nvPr>
            <p:ph type="sldNum" sz="quarter" idx="12"/>
          </p:nvPr>
        </p:nvSpPr>
        <p:spPr>
          <a:xfrm>
            <a:off x="457200" y="6245225"/>
            <a:ext cx="2133600" cy="476250"/>
          </a:xfrm>
          <a:noFill/>
        </p:spPr>
        <p:txBody>
          <a:bodyPr/>
          <a:lstStyle/>
          <a:p>
            <a:pPr algn="l"/>
            <a:fld id="{31B59F76-1C48-4978-BD99-1BA14D91F83E}" type="slidenum">
              <a:rPr lang="en-US" smtClean="0"/>
              <a:pPr algn="l"/>
              <a:t>26</a:t>
            </a:fld>
            <a:endParaRPr lang="en-US" dirty="0" smtClean="0"/>
          </a:p>
        </p:txBody>
      </p:sp>
      <p:sp>
        <p:nvSpPr>
          <p:cNvPr id="33795" name="Rectangle 2"/>
          <p:cNvSpPr>
            <a:spLocks noGrp="1" noChangeArrowheads="1"/>
          </p:cNvSpPr>
          <p:nvPr>
            <p:ph type="title"/>
          </p:nvPr>
        </p:nvSpPr>
        <p:spPr/>
        <p:txBody>
          <a:bodyPr/>
          <a:lstStyle/>
          <a:p>
            <a:r>
              <a:rPr lang="en-US" dirty="0" smtClean="0"/>
              <a:t>RIP Configuration</a:t>
            </a:r>
          </a:p>
        </p:txBody>
      </p:sp>
      <p:sp>
        <p:nvSpPr>
          <p:cNvPr id="33796" name="Rectangle 3"/>
          <p:cNvSpPr>
            <a:spLocks noGrp="1" noChangeArrowheads="1"/>
          </p:cNvSpPr>
          <p:nvPr>
            <p:ph type="body" idx="1"/>
          </p:nvPr>
        </p:nvSpPr>
        <p:spPr/>
        <p:txBody>
          <a:bodyPr/>
          <a:lstStyle/>
          <a:p>
            <a:r>
              <a:rPr lang="en-US" dirty="0" smtClean="0"/>
              <a:t>RIP configuration requires three configuration commands</a:t>
            </a:r>
          </a:p>
          <a:p>
            <a:pPr lvl="1"/>
            <a:r>
              <a:rPr lang="en-US" dirty="0" smtClean="0"/>
              <a:t>router rip</a:t>
            </a:r>
          </a:p>
          <a:p>
            <a:pPr lvl="1"/>
            <a:r>
              <a:rPr lang="en-US" dirty="0" smtClean="0"/>
              <a:t>version</a:t>
            </a:r>
            <a:r>
              <a:rPr lang="en-US" baseline="0" dirty="0" smtClean="0"/>
              <a:t> 2</a:t>
            </a:r>
            <a:endParaRPr lang="en-US" dirty="0" smtClean="0"/>
          </a:p>
          <a:p>
            <a:pPr lvl="1"/>
            <a:r>
              <a:rPr lang="en-US" dirty="0" smtClean="0"/>
              <a:t>network </a:t>
            </a:r>
            <a:endParaRPr lang="en-US" sz="2000" i="1" dirty="0" smtClean="0"/>
          </a:p>
        </p:txBody>
      </p:sp>
      <p:sp>
        <p:nvSpPr>
          <p:cNvPr id="5" name="Footer Placeholder 4"/>
          <p:cNvSpPr>
            <a:spLocks noGrp="1"/>
          </p:cNvSpPr>
          <p:nvPr>
            <p:ph type="ftr" sz="quarter" idx="11"/>
          </p:nvPr>
        </p:nvSpPr>
        <p:spPr/>
        <p:txBody>
          <a:bodyPr/>
          <a:lstStyle/>
          <a:p>
            <a:pPr>
              <a:defRPr/>
            </a:pPr>
            <a:r>
              <a:rPr lang="en-US" dirty="0" smtClean="0"/>
              <a:t>Copyright 2008 Kenneth M. Chipps Ph.D. www.chipps.com</a:t>
            </a: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r>
              <a:rPr lang="en-US" dirty="0" smtClean="0"/>
              <a:t>Basic RIP Configuration</a:t>
            </a:r>
          </a:p>
        </p:txBody>
      </p:sp>
      <p:sp>
        <p:nvSpPr>
          <p:cNvPr id="3" name="Content Placeholder 2"/>
          <p:cNvSpPr>
            <a:spLocks noGrp="1"/>
          </p:cNvSpPr>
          <p:nvPr>
            <p:ph idx="1"/>
          </p:nvPr>
        </p:nvSpPr>
        <p:spPr/>
        <p:txBody>
          <a:bodyPr/>
          <a:lstStyle/>
          <a:p>
            <a:pPr>
              <a:defRPr/>
            </a:pPr>
            <a:r>
              <a:rPr lang="en-US" dirty="0" smtClean="0"/>
              <a:t>In this example, each router’s network command tells the router to start using RIP</a:t>
            </a:r>
          </a:p>
          <a:p>
            <a:pPr lvl="1">
              <a:defRPr/>
            </a:pPr>
            <a:r>
              <a:rPr lang="en-US" sz="2000" dirty="0" smtClean="0">
                <a:ea typeface="+mn-ea"/>
                <a:cs typeface="+mn-cs"/>
              </a:rPr>
              <a:t>R1 looks for any interfaces whose IP address is in Class B network 172.16.0.0</a:t>
            </a:r>
          </a:p>
          <a:p>
            <a:pPr lvl="1">
              <a:defRPr/>
            </a:pPr>
            <a:r>
              <a:rPr lang="en-US" sz="2000" dirty="0" smtClean="0">
                <a:ea typeface="+mn-ea"/>
                <a:cs typeface="+mn-cs"/>
              </a:rPr>
              <a:t>R1 sees that both its FA0/0 and S0/0 interfaces have IP addresses in network 172.16.0.0, so R1 starts sending RIP updates on both interfaces</a:t>
            </a:r>
          </a:p>
          <a:p>
            <a:pPr lvl="1">
              <a:defRPr/>
            </a:pPr>
            <a:r>
              <a:rPr lang="en-US" sz="2000" dirty="0" smtClean="0">
                <a:ea typeface="+mn-ea"/>
                <a:cs typeface="+mn-cs"/>
              </a:rPr>
              <a:t>Similarly, R2 finds that both of its interfaces match the network 172.16.0.0 command as well, because both interfaces are in network 172.16.0.0 so, R2 also begins sending RIP updates on both interfaces</a:t>
            </a:r>
          </a:p>
          <a:p>
            <a:pPr lvl="1">
              <a:defRPr/>
            </a:pPr>
            <a:r>
              <a:rPr lang="en-US" sz="2000" dirty="0" smtClean="0">
                <a:ea typeface="+mn-ea"/>
                <a:cs typeface="+mn-cs"/>
              </a:rPr>
              <a:t>As a result, R1 and R2 begin to learn routes from each other using RIP</a:t>
            </a:r>
            <a:endParaRPr lang="en-US" sz="2000" dirty="0" smtClean="0"/>
          </a:p>
        </p:txBody>
      </p:sp>
      <p:sp>
        <p:nvSpPr>
          <p:cNvPr id="34820" name="Footer Placeholder 3"/>
          <p:cNvSpPr>
            <a:spLocks noGrp="1"/>
          </p:cNvSpPr>
          <p:nvPr>
            <p:ph type="ftr" sz="quarter" idx="11"/>
          </p:nvPr>
        </p:nvSpPr>
        <p:spPr>
          <a:noFill/>
        </p:spPr>
        <p:txBody>
          <a:bodyPr/>
          <a:lstStyle/>
          <a:p>
            <a:r>
              <a:rPr lang="en-US" dirty="0" smtClean="0"/>
              <a:t>Copyright 2008 Kenneth M. Chipps Ph.D. www.chipps.com</a:t>
            </a:r>
          </a:p>
        </p:txBody>
      </p:sp>
      <p:sp>
        <p:nvSpPr>
          <p:cNvPr id="34821" name="Slide Number Placeholder 4"/>
          <p:cNvSpPr>
            <a:spLocks noGrp="1"/>
          </p:cNvSpPr>
          <p:nvPr>
            <p:ph type="sldNum" sz="quarter" idx="12"/>
          </p:nvPr>
        </p:nvSpPr>
        <p:spPr>
          <a:noFill/>
        </p:spPr>
        <p:txBody>
          <a:bodyPr/>
          <a:lstStyle/>
          <a:p>
            <a:fld id="{D132F167-4A54-4A7A-B6AB-662C61183E43}" type="slidenum">
              <a:rPr lang="en-US" smtClean="0"/>
              <a:pPr/>
              <a:t>27</a:t>
            </a:fld>
            <a:endParaRPr lang="en-US" dirty="0"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lstStyle/>
          <a:p>
            <a:r>
              <a:rPr lang="en-US" dirty="0" smtClean="0"/>
              <a:t>Basic RIP Configuration</a:t>
            </a:r>
          </a:p>
        </p:txBody>
      </p:sp>
      <p:sp>
        <p:nvSpPr>
          <p:cNvPr id="35843" name="Footer Placeholder 3"/>
          <p:cNvSpPr>
            <a:spLocks noGrp="1"/>
          </p:cNvSpPr>
          <p:nvPr>
            <p:ph type="ftr" sz="quarter" idx="11"/>
          </p:nvPr>
        </p:nvSpPr>
        <p:spPr>
          <a:noFill/>
        </p:spPr>
        <p:txBody>
          <a:bodyPr/>
          <a:lstStyle/>
          <a:p>
            <a:r>
              <a:rPr lang="en-US" dirty="0" smtClean="0"/>
              <a:t>Copyright 2008 Kenneth M. Chipps Ph.D. www.chipps.com</a:t>
            </a:r>
          </a:p>
        </p:txBody>
      </p:sp>
      <p:sp>
        <p:nvSpPr>
          <p:cNvPr id="35844" name="Slide Number Placeholder 4"/>
          <p:cNvSpPr>
            <a:spLocks noGrp="1"/>
          </p:cNvSpPr>
          <p:nvPr>
            <p:ph type="sldNum" sz="quarter" idx="12"/>
          </p:nvPr>
        </p:nvSpPr>
        <p:spPr>
          <a:noFill/>
        </p:spPr>
        <p:txBody>
          <a:bodyPr/>
          <a:lstStyle/>
          <a:p>
            <a:fld id="{924C89D5-51BC-4368-A64A-8C93B5B7989C}" type="slidenum">
              <a:rPr lang="en-US" smtClean="0"/>
              <a:pPr/>
              <a:t>28</a:t>
            </a:fld>
            <a:endParaRPr lang="en-US" dirty="0" smtClean="0"/>
          </a:p>
        </p:txBody>
      </p:sp>
      <p:pic>
        <p:nvPicPr>
          <p:cNvPr id="35845" name="Picture 14"/>
          <p:cNvPicPr>
            <a:picLocks noChangeAspect="1" noChangeArrowheads="1"/>
          </p:cNvPicPr>
          <p:nvPr/>
        </p:nvPicPr>
        <p:blipFill>
          <a:blip r:embed="rId2" cstate="print"/>
          <a:srcRect/>
          <a:stretch>
            <a:fillRect/>
          </a:stretch>
        </p:blipFill>
        <p:spPr bwMode="auto">
          <a:xfrm>
            <a:off x="457200" y="1600200"/>
            <a:ext cx="8229600" cy="1676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lstStyle/>
          <a:p>
            <a:r>
              <a:rPr lang="en-US" dirty="0" smtClean="0"/>
              <a:t>Basic RIP Configuration</a:t>
            </a:r>
          </a:p>
        </p:txBody>
      </p:sp>
      <p:sp>
        <p:nvSpPr>
          <p:cNvPr id="36867" name="Content Placeholder 2"/>
          <p:cNvSpPr>
            <a:spLocks noGrp="1"/>
          </p:cNvSpPr>
          <p:nvPr>
            <p:ph idx="1"/>
          </p:nvPr>
        </p:nvSpPr>
        <p:spPr/>
        <p:txBody>
          <a:bodyPr/>
          <a:lstStyle/>
          <a:p>
            <a:r>
              <a:rPr lang="en-US" dirty="0" smtClean="0"/>
              <a:t>When a RIP network command matches an interface IP address, the IOS enables RIP on that interface</a:t>
            </a:r>
          </a:p>
          <a:p>
            <a:r>
              <a:rPr lang="en-US" dirty="0" smtClean="0"/>
              <a:t>When RIP is enabled on an interface, three actions related to that interface are carried out</a:t>
            </a:r>
          </a:p>
        </p:txBody>
      </p:sp>
      <p:sp>
        <p:nvSpPr>
          <p:cNvPr id="36868" name="Footer Placeholder 3"/>
          <p:cNvSpPr>
            <a:spLocks noGrp="1"/>
          </p:cNvSpPr>
          <p:nvPr>
            <p:ph type="ftr" sz="quarter" idx="11"/>
          </p:nvPr>
        </p:nvSpPr>
        <p:spPr>
          <a:noFill/>
        </p:spPr>
        <p:txBody>
          <a:bodyPr/>
          <a:lstStyle/>
          <a:p>
            <a:r>
              <a:rPr lang="en-US" dirty="0" smtClean="0"/>
              <a:t>Copyright 2008 Kenneth M. Chipps Ph.D. www.chipps.com</a:t>
            </a:r>
          </a:p>
        </p:txBody>
      </p:sp>
      <p:sp>
        <p:nvSpPr>
          <p:cNvPr id="36869" name="Slide Number Placeholder 4"/>
          <p:cNvSpPr>
            <a:spLocks noGrp="1"/>
          </p:cNvSpPr>
          <p:nvPr>
            <p:ph type="sldNum" sz="quarter" idx="12"/>
          </p:nvPr>
        </p:nvSpPr>
        <p:spPr>
          <a:noFill/>
        </p:spPr>
        <p:txBody>
          <a:bodyPr/>
          <a:lstStyle/>
          <a:p>
            <a:fld id="{6F5E63C4-EA48-4D03-B2D1-440D589F0D67}" type="slidenum">
              <a:rPr lang="en-US" smtClean="0"/>
              <a:pPr/>
              <a:t>29</a:t>
            </a:fld>
            <a:endParaRPr lang="en-US"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Footer Placeholder 4"/>
          <p:cNvSpPr>
            <a:spLocks noGrp="1"/>
          </p:cNvSpPr>
          <p:nvPr>
            <p:ph type="ftr" sz="quarter" idx="11"/>
          </p:nvPr>
        </p:nvSpPr>
        <p:spPr>
          <a:noFill/>
        </p:spPr>
        <p:txBody>
          <a:bodyPr/>
          <a:lstStyle/>
          <a:p>
            <a:r>
              <a:rPr lang="en-US" dirty="0" smtClean="0"/>
              <a:t>Copyright 2008 Kenneth M. Chipps Ph.D. www.chipps.com</a:t>
            </a:r>
          </a:p>
        </p:txBody>
      </p:sp>
      <p:sp>
        <p:nvSpPr>
          <p:cNvPr id="6147" name="Slide Number Placeholder 5"/>
          <p:cNvSpPr>
            <a:spLocks noGrp="1"/>
          </p:cNvSpPr>
          <p:nvPr>
            <p:ph type="sldNum" sz="quarter" idx="12"/>
          </p:nvPr>
        </p:nvSpPr>
        <p:spPr>
          <a:noFill/>
        </p:spPr>
        <p:txBody>
          <a:bodyPr/>
          <a:lstStyle/>
          <a:p>
            <a:fld id="{CF456DC8-3446-4A19-BC2E-C4B063B7A883}" type="slidenum">
              <a:rPr lang="en-US" smtClean="0"/>
              <a:pPr/>
              <a:t>3</a:t>
            </a:fld>
            <a:endParaRPr lang="en-US" dirty="0" smtClean="0"/>
          </a:p>
        </p:txBody>
      </p:sp>
      <p:sp>
        <p:nvSpPr>
          <p:cNvPr id="6148" name="Rectangle 2"/>
          <p:cNvSpPr>
            <a:spLocks noGrp="1" noChangeArrowheads="1"/>
          </p:cNvSpPr>
          <p:nvPr>
            <p:ph type="title"/>
          </p:nvPr>
        </p:nvSpPr>
        <p:spPr/>
        <p:txBody>
          <a:bodyPr/>
          <a:lstStyle/>
          <a:p>
            <a:pPr eaLnBrk="1" hangingPunct="1"/>
            <a:r>
              <a:rPr lang="en-US" dirty="0" smtClean="0"/>
              <a:t>Distance Vector Protocols</a:t>
            </a:r>
          </a:p>
        </p:txBody>
      </p:sp>
      <p:sp>
        <p:nvSpPr>
          <p:cNvPr id="6149" name="Rectangle 3"/>
          <p:cNvSpPr>
            <a:spLocks noGrp="1" noChangeArrowheads="1"/>
          </p:cNvSpPr>
          <p:nvPr>
            <p:ph type="body" idx="1"/>
          </p:nvPr>
        </p:nvSpPr>
        <p:spPr/>
        <p:txBody>
          <a:bodyPr/>
          <a:lstStyle/>
          <a:p>
            <a:pPr eaLnBrk="1" hangingPunct="1"/>
            <a:r>
              <a:rPr lang="en-US" dirty="0" smtClean="0"/>
              <a:t>In the previous module the concept of distance vector routing protocols was introduced</a:t>
            </a:r>
          </a:p>
          <a:p>
            <a:pPr eaLnBrk="1" hangingPunct="1"/>
            <a:r>
              <a:rPr lang="en-US" dirty="0" smtClean="0"/>
              <a:t>In this module the details on this type of routing protocol will be discussed</a:t>
            </a:r>
          </a:p>
          <a:p>
            <a:pPr rtl="0" fontAlgn="base"/>
            <a:r>
              <a:rPr lang="en-US" sz="3200" dirty="0" smtClean="0">
                <a:solidFill>
                  <a:schemeClr val="tx1"/>
                </a:solidFill>
                <a:latin typeface="+mn-lt"/>
                <a:ea typeface="+mn-ea"/>
                <a:cs typeface="+mn-cs"/>
              </a:rPr>
              <a:t>A distance vector routing protocols only knows about</a:t>
            </a:r>
            <a:r>
              <a:rPr lang="en-US" sz="3200" baseline="0" dirty="0" smtClean="0">
                <a:solidFill>
                  <a:schemeClr val="tx1"/>
                </a:solidFill>
                <a:latin typeface="+mn-lt"/>
                <a:ea typeface="+mn-ea"/>
                <a:cs typeface="+mn-cs"/>
              </a:rPr>
              <a:t> two things</a:t>
            </a:r>
            <a:endParaRPr lang="en-US" sz="3200" dirty="0" smtClean="0"/>
          </a:p>
          <a:p>
            <a:pPr lvl="1" rtl="0" fontAlgn="base"/>
            <a:r>
              <a:rPr lang="en-US" sz="2800" dirty="0" smtClean="0">
                <a:solidFill>
                  <a:schemeClr val="tx1"/>
                </a:solidFill>
                <a:latin typeface="+mn-lt"/>
                <a:ea typeface="+mn-ea"/>
                <a:cs typeface="+mn-cs"/>
              </a:rPr>
              <a:t>Distance to final destination</a:t>
            </a:r>
            <a:endParaRPr lang="en-US" dirty="0" smtClean="0"/>
          </a:p>
          <a:p>
            <a:pPr lvl="1" rtl="0" fontAlgn="base"/>
            <a:r>
              <a:rPr lang="en-US" sz="2800" dirty="0" smtClean="0">
                <a:solidFill>
                  <a:schemeClr val="tx1"/>
                </a:solidFill>
                <a:latin typeface="+mn-lt"/>
                <a:ea typeface="+mn-ea"/>
                <a:cs typeface="+mn-cs"/>
              </a:rPr>
              <a:t>Vector or direction</a:t>
            </a:r>
            <a:r>
              <a:rPr lang="en-US" sz="2800" baseline="0" dirty="0" smtClean="0">
                <a:solidFill>
                  <a:schemeClr val="tx1"/>
                </a:solidFill>
                <a:latin typeface="+mn-lt"/>
                <a:ea typeface="+mn-ea"/>
                <a:cs typeface="+mn-cs"/>
              </a:rPr>
              <a:t> to that destination</a:t>
            </a:r>
            <a:endParaRPr lang="en-US" dirty="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p:txBody>
          <a:bodyPr/>
          <a:lstStyle/>
          <a:p>
            <a:r>
              <a:rPr lang="en-US" dirty="0" smtClean="0"/>
              <a:t>Basic RIP Configuration</a:t>
            </a:r>
          </a:p>
        </p:txBody>
      </p:sp>
      <p:sp>
        <p:nvSpPr>
          <p:cNvPr id="37891" name="Content Placeholder 2"/>
          <p:cNvSpPr>
            <a:spLocks noGrp="1"/>
          </p:cNvSpPr>
          <p:nvPr>
            <p:ph idx="1"/>
          </p:nvPr>
        </p:nvSpPr>
        <p:spPr/>
        <p:txBody>
          <a:bodyPr/>
          <a:lstStyle/>
          <a:p>
            <a:r>
              <a:rPr lang="en-US" dirty="0" smtClean="0"/>
              <a:t>It starts sending RIP updates out the interface</a:t>
            </a:r>
          </a:p>
          <a:p>
            <a:r>
              <a:rPr lang="en-US" dirty="0" smtClean="0"/>
              <a:t>It starts listening for RIP updates coming in that interface from some other router</a:t>
            </a:r>
          </a:p>
          <a:p>
            <a:r>
              <a:rPr lang="en-US" dirty="0" smtClean="0"/>
              <a:t>It starts advertising a route to reach the subnet attached to the interface</a:t>
            </a:r>
          </a:p>
        </p:txBody>
      </p:sp>
      <p:sp>
        <p:nvSpPr>
          <p:cNvPr id="37892" name="Footer Placeholder 3"/>
          <p:cNvSpPr>
            <a:spLocks noGrp="1"/>
          </p:cNvSpPr>
          <p:nvPr>
            <p:ph type="ftr" sz="quarter" idx="11"/>
          </p:nvPr>
        </p:nvSpPr>
        <p:spPr>
          <a:noFill/>
        </p:spPr>
        <p:txBody>
          <a:bodyPr/>
          <a:lstStyle/>
          <a:p>
            <a:r>
              <a:rPr lang="en-US" dirty="0" smtClean="0"/>
              <a:t>Copyright 2008 Kenneth M. Chipps Ph.D. www.chipps.com</a:t>
            </a:r>
          </a:p>
        </p:txBody>
      </p:sp>
      <p:sp>
        <p:nvSpPr>
          <p:cNvPr id="37893" name="Slide Number Placeholder 4"/>
          <p:cNvSpPr>
            <a:spLocks noGrp="1"/>
          </p:cNvSpPr>
          <p:nvPr>
            <p:ph type="sldNum" sz="quarter" idx="12"/>
          </p:nvPr>
        </p:nvSpPr>
        <p:spPr>
          <a:noFill/>
        </p:spPr>
        <p:txBody>
          <a:bodyPr/>
          <a:lstStyle/>
          <a:p>
            <a:fld id="{D1EC7673-3229-4B51-827B-E2EC2444EF44}" type="slidenum">
              <a:rPr lang="en-US" smtClean="0"/>
              <a:pPr/>
              <a:t>30</a:t>
            </a:fld>
            <a:endParaRPr lang="en-US" dirty="0" smtClean="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Footer Placeholder 4"/>
          <p:cNvSpPr>
            <a:spLocks noGrp="1"/>
          </p:cNvSpPr>
          <p:nvPr>
            <p:ph type="ftr" sz="quarter" idx="11"/>
          </p:nvPr>
        </p:nvSpPr>
        <p:spPr>
          <a:noFill/>
        </p:spPr>
        <p:txBody>
          <a:bodyPr/>
          <a:lstStyle/>
          <a:p>
            <a:r>
              <a:rPr lang="en-US" dirty="0" smtClean="0"/>
              <a:t>Copyright 2008 Kenneth M. Chipps Ph.D. www.chipps.com</a:t>
            </a:r>
          </a:p>
        </p:txBody>
      </p:sp>
      <p:sp>
        <p:nvSpPr>
          <p:cNvPr id="38915" name="Slide Number Placeholder 5"/>
          <p:cNvSpPr>
            <a:spLocks noGrp="1"/>
          </p:cNvSpPr>
          <p:nvPr>
            <p:ph type="sldNum" sz="quarter" idx="12"/>
          </p:nvPr>
        </p:nvSpPr>
        <p:spPr>
          <a:noFill/>
        </p:spPr>
        <p:txBody>
          <a:bodyPr/>
          <a:lstStyle/>
          <a:p>
            <a:fld id="{DB1CF393-8E2D-471F-BC8A-9B6258D3E6AA}" type="slidenum">
              <a:rPr lang="en-US" smtClean="0"/>
              <a:pPr/>
              <a:t>31</a:t>
            </a:fld>
            <a:endParaRPr lang="en-US" dirty="0" smtClean="0"/>
          </a:p>
        </p:txBody>
      </p:sp>
      <p:sp>
        <p:nvSpPr>
          <p:cNvPr id="38916" name="Rectangle 4"/>
          <p:cNvSpPr>
            <a:spLocks noGrp="1" noChangeArrowheads="1"/>
          </p:cNvSpPr>
          <p:nvPr>
            <p:ph type="title"/>
          </p:nvPr>
        </p:nvSpPr>
        <p:spPr/>
        <p:txBody>
          <a:bodyPr/>
          <a:lstStyle/>
          <a:p>
            <a:pPr eaLnBrk="1" hangingPunct="1"/>
            <a:r>
              <a:rPr lang="en-US" dirty="0" smtClean="0"/>
              <a:t>Configuring RIP</a:t>
            </a:r>
          </a:p>
        </p:txBody>
      </p:sp>
      <p:pic>
        <p:nvPicPr>
          <p:cNvPr id="38917" name="Picture 6"/>
          <p:cNvPicPr>
            <a:picLocks noChangeAspect="1" noChangeArrowheads="1"/>
          </p:cNvPicPr>
          <p:nvPr/>
        </p:nvPicPr>
        <p:blipFill>
          <a:blip r:embed="rId2" cstate="print"/>
          <a:srcRect l="3751" t="28754" r="40318" b="21252"/>
          <a:stretch>
            <a:fillRect/>
          </a:stretch>
        </p:blipFill>
        <p:spPr bwMode="auto">
          <a:xfrm>
            <a:off x="1250950" y="1600200"/>
            <a:ext cx="6597650" cy="44243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Footer Placeholder 4"/>
          <p:cNvSpPr>
            <a:spLocks noGrp="1"/>
          </p:cNvSpPr>
          <p:nvPr>
            <p:ph type="ftr" sz="quarter" idx="11"/>
          </p:nvPr>
        </p:nvSpPr>
        <p:spPr>
          <a:noFill/>
        </p:spPr>
        <p:txBody>
          <a:bodyPr/>
          <a:lstStyle/>
          <a:p>
            <a:r>
              <a:rPr lang="en-US" dirty="0" smtClean="0"/>
              <a:t>Copyright 2008 Kenneth M. Chipps Ph.D. www.chipps.com</a:t>
            </a:r>
          </a:p>
        </p:txBody>
      </p:sp>
      <p:sp>
        <p:nvSpPr>
          <p:cNvPr id="39939" name="Slide Number Placeholder 5"/>
          <p:cNvSpPr>
            <a:spLocks noGrp="1"/>
          </p:cNvSpPr>
          <p:nvPr>
            <p:ph type="sldNum" sz="quarter" idx="12"/>
          </p:nvPr>
        </p:nvSpPr>
        <p:spPr>
          <a:noFill/>
        </p:spPr>
        <p:txBody>
          <a:bodyPr/>
          <a:lstStyle/>
          <a:p>
            <a:fld id="{5BDAA588-3550-44B6-A734-5CD53619172F}" type="slidenum">
              <a:rPr lang="en-US" smtClean="0"/>
              <a:pPr/>
              <a:t>32</a:t>
            </a:fld>
            <a:endParaRPr lang="en-US" dirty="0" smtClean="0"/>
          </a:p>
        </p:txBody>
      </p:sp>
      <p:sp>
        <p:nvSpPr>
          <p:cNvPr id="39940" name="Rectangle 2"/>
          <p:cNvSpPr>
            <a:spLocks noGrp="1" noChangeArrowheads="1"/>
          </p:cNvSpPr>
          <p:nvPr>
            <p:ph type="title"/>
          </p:nvPr>
        </p:nvSpPr>
        <p:spPr/>
        <p:txBody>
          <a:bodyPr/>
          <a:lstStyle/>
          <a:p>
            <a:pPr eaLnBrk="1" hangingPunct="1"/>
            <a:r>
              <a:rPr lang="en-US" dirty="0" smtClean="0"/>
              <a:t>Preventing Routing Updates</a:t>
            </a:r>
          </a:p>
        </p:txBody>
      </p:sp>
      <p:sp>
        <p:nvSpPr>
          <p:cNvPr id="39941" name="Rectangle 3"/>
          <p:cNvSpPr>
            <a:spLocks noGrp="1" noChangeArrowheads="1"/>
          </p:cNvSpPr>
          <p:nvPr>
            <p:ph type="body" idx="1"/>
          </p:nvPr>
        </p:nvSpPr>
        <p:spPr/>
        <p:txBody>
          <a:bodyPr/>
          <a:lstStyle/>
          <a:p>
            <a:pPr eaLnBrk="1" hangingPunct="1"/>
            <a:r>
              <a:rPr lang="en-US" dirty="0" smtClean="0"/>
              <a:t>The command passive-interface is used to prevent routers from sending routing updates thorough an interface</a:t>
            </a:r>
          </a:p>
          <a:p>
            <a:pPr eaLnBrk="1" hangingPunct="1"/>
            <a:r>
              <a:rPr lang="en-US" dirty="0" smtClean="0"/>
              <a:t>This is to prevent devices from learning about routes you would prefer they not know about</a:t>
            </a:r>
          </a:p>
          <a:p>
            <a:pPr eaLnBrk="1" hangingPunct="1"/>
            <a:r>
              <a:rPr lang="en-US" dirty="0" smtClean="0"/>
              <a:t>This disables the sending out of RIP updates from that interface, but the router still receives updates through it</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Footer Placeholder 4"/>
          <p:cNvSpPr>
            <a:spLocks noGrp="1"/>
          </p:cNvSpPr>
          <p:nvPr>
            <p:ph type="ftr" sz="quarter" idx="11"/>
          </p:nvPr>
        </p:nvSpPr>
        <p:spPr>
          <a:noFill/>
        </p:spPr>
        <p:txBody>
          <a:bodyPr/>
          <a:lstStyle/>
          <a:p>
            <a:r>
              <a:rPr lang="en-US" dirty="0" smtClean="0"/>
              <a:t>Copyright 2008 Kenneth M. Chipps Ph.D. www.chipps.com</a:t>
            </a:r>
          </a:p>
        </p:txBody>
      </p:sp>
      <p:sp>
        <p:nvSpPr>
          <p:cNvPr id="41987" name="Slide Number Placeholder 5"/>
          <p:cNvSpPr>
            <a:spLocks noGrp="1"/>
          </p:cNvSpPr>
          <p:nvPr>
            <p:ph type="sldNum" sz="quarter" idx="12"/>
          </p:nvPr>
        </p:nvSpPr>
        <p:spPr>
          <a:noFill/>
        </p:spPr>
        <p:txBody>
          <a:bodyPr/>
          <a:lstStyle/>
          <a:p>
            <a:fld id="{FD40EA12-F6C4-4D15-9D35-1B5054989700}" type="slidenum">
              <a:rPr lang="en-US" smtClean="0"/>
              <a:pPr/>
              <a:t>33</a:t>
            </a:fld>
            <a:endParaRPr lang="en-US" dirty="0" smtClean="0"/>
          </a:p>
        </p:txBody>
      </p:sp>
      <p:sp>
        <p:nvSpPr>
          <p:cNvPr id="41988" name="Rectangle 2"/>
          <p:cNvSpPr>
            <a:spLocks noGrp="1" noChangeArrowheads="1"/>
          </p:cNvSpPr>
          <p:nvPr>
            <p:ph type="title"/>
          </p:nvPr>
        </p:nvSpPr>
        <p:spPr/>
        <p:txBody>
          <a:bodyPr/>
          <a:lstStyle/>
          <a:p>
            <a:pPr eaLnBrk="1" hangingPunct="1"/>
            <a:r>
              <a:rPr lang="en-US" dirty="0" smtClean="0"/>
              <a:t>Load Balancing with RIP</a:t>
            </a:r>
          </a:p>
        </p:txBody>
      </p:sp>
      <p:sp>
        <p:nvSpPr>
          <p:cNvPr id="41989" name="Rectangle 3"/>
          <p:cNvSpPr>
            <a:spLocks noGrp="1" noChangeArrowheads="1"/>
          </p:cNvSpPr>
          <p:nvPr>
            <p:ph type="body" idx="1"/>
          </p:nvPr>
        </p:nvSpPr>
        <p:spPr/>
        <p:txBody>
          <a:bodyPr/>
          <a:lstStyle/>
          <a:p>
            <a:pPr eaLnBrk="1" hangingPunct="1"/>
            <a:r>
              <a:rPr lang="en-US" dirty="0" smtClean="0"/>
              <a:t>RIP can do simple load balancing using up to six equal cost paths</a:t>
            </a:r>
          </a:p>
          <a:p>
            <a:pPr eaLnBrk="1" hangingPunct="1"/>
            <a:r>
              <a:rPr lang="en-US" dirty="0" smtClean="0"/>
              <a:t>It uses the round robin method</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Footer Placeholder 4"/>
          <p:cNvSpPr>
            <a:spLocks noGrp="1"/>
          </p:cNvSpPr>
          <p:nvPr>
            <p:ph type="ftr" sz="quarter" idx="11"/>
          </p:nvPr>
        </p:nvSpPr>
        <p:spPr>
          <a:noFill/>
        </p:spPr>
        <p:txBody>
          <a:bodyPr/>
          <a:lstStyle/>
          <a:p>
            <a:r>
              <a:rPr lang="en-US" dirty="0" smtClean="0"/>
              <a:t>Copyright 2008 Kenneth M. Chipps Ph.D. www.chipps.com</a:t>
            </a:r>
          </a:p>
        </p:txBody>
      </p:sp>
      <p:sp>
        <p:nvSpPr>
          <p:cNvPr id="43011" name="Slide Number Placeholder 5"/>
          <p:cNvSpPr>
            <a:spLocks noGrp="1"/>
          </p:cNvSpPr>
          <p:nvPr>
            <p:ph type="sldNum" sz="quarter" idx="12"/>
          </p:nvPr>
        </p:nvSpPr>
        <p:spPr>
          <a:noFill/>
        </p:spPr>
        <p:txBody>
          <a:bodyPr/>
          <a:lstStyle/>
          <a:p>
            <a:fld id="{C04237E0-5BD3-407B-981B-558AD0534D97}" type="slidenum">
              <a:rPr lang="en-US" smtClean="0"/>
              <a:pPr/>
              <a:t>34</a:t>
            </a:fld>
            <a:endParaRPr lang="en-US" dirty="0" smtClean="0"/>
          </a:p>
        </p:txBody>
      </p:sp>
      <p:sp>
        <p:nvSpPr>
          <p:cNvPr id="43012" name="Rectangle 2"/>
          <p:cNvSpPr>
            <a:spLocks noGrp="1" noChangeArrowheads="1"/>
          </p:cNvSpPr>
          <p:nvPr>
            <p:ph type="title"/>
          </p:nvPr>
        </p:nvSpPr>
        <p:spPr/>
        <p:txBody>
          <a:bodyPr/>
          <a:lstStyle/>
          <a:p>
            <a:pPr eaLnBrk="1" hangingPunct="1"/>
            <a:r>
              <a:rPr lang="en-US" dirty="0" smtClean="0"/>
              <a:t>Troubleshooting RIP Update</a:t>
            </a:r>
          </a:p>
        </p:txBody>
      </p:sp>
      <p:sp>
        <p:nvSpPr>
          <p:cNvPr id="43013" name="AutoShape 3"/>
          <p:cNvSpPr>
            <a:spLocks noGrp="1" noChangeAspect="1" noChangeArrowheads="1"/>
          </p:cNvSpPr>
          <p:nvPr>
            <p:ph type="body" idx="1"/>
          </p:nvPr>
        </p:nvSpPr>
        <p:spPr/>
        <p:txBody>
          <a:bodyPr/>
          <a:lstStyle/>
          <a:p>
            <a:pPr eaLnBrk="1" hangingPunct="1">
              <a:lnSpc>
                <a:spcPct val="85000"/>
              </a:lnSpc>
            </a:pPr>
            <a:r>
              <a:rPr lang="en-US" dirty="0" smtClean="0">
                <a:cs typeface="Courier New" pitchFamily="49" charset="0"/>
              </a:rPr>
              <a:t>Common RIP troubleshooting commands include</a:t>
            </a:r>
          </a:p>
          <a:p>
            <a:pPr lvl="1" eaLnBrk="1" hangingPunct="1">
              <a:lnSpc>
                <a:spcPct val="85000"/>
              </a:lnSpc>
            </a:pPr>
            <a:r>
              <a:rPr lang="en-US" dirty="0" smtClean="0">
                <a:cs typeface="Courier New" pitchFamily="49" charset="0"/>
              </a:rPr>
              <a:t>show ip rip database</a:t>
            </a:r>
            <a:r>
              <a:rPr lang="en-US" dirty="0" smtClean="0"/>
              <a:t> </a:t>
            </a:r>
          </a:p>
          <a:p>
            <a:pPr lvl="1" eaLnBrk="1" hangingPunct="1">
              <a:lnSpc>
                <a:spcPct val="85000"/>
              </a:lnSpc>
            </a:pPr>
            <a:r>
              <a:rPr lang="en-US" dirty="0" smtClean="0">
                <a:cs typeface="Courier New" pitchFamily="49" charset="0"/>
              </a:rPr>
              <a:t>show ip protocols</a:t>
            </a:r>
            <a:endParaRPr lang="en-US" dirty="0" smtClean="0"/>
          </a:p>
          <a:p>
            <a:pPr lvl="1" eaLnBrk="1" hangingPunct="1">
              <a:lnSpc>
                <a:spcPct val="85000"/>
              </a:lnSpc>
            </a:pPr>
            <a:r>
              <a:rPr lang="en-US" dirty="0" smtClean="0">
                <a:cs typeface="Courier New" pitchFamily="49" charset="0"/>
              </a:rPr>
              <a:t>show ip route</a:t>
            </a:r>
            <a:endParaRPr lang="en-US" dirty="0" smtClean="0"/>
          </a:p>
          <a:p>
            <a:pPr lvl="1" eaLnBrk="1" hangingPunct="1">
              <a:lnSpc>
                <a:spcPct val="85000"/>
              </a:lnSpc>
            </a:pPr>
            <a:r>
              <a:rPr lang="en-US" dirty="0" smtClean="0">
                <a:cs typeface="Courier New" pitchFamily="49" charset="0"/>
              </a:rPr>
              <a:t>show ip interface brief</a:t>
            </a:r>
          </a:p>
          <a:p>
            <a:pPr lvl="1" eaLnBrk="1" hangingPunct="1">
              <a:lnSpc>
                <a:spcPct val="85000"/>
              </a:lnSpc>
            </a:pPr>
            <a:r>
              <a:rPr lang="en-US" dirty="0" smtClean="0">
                <a:cs typeface="Courier New" pitchFamily="49" charset="0"/>
              </a:rPr>
              <a:t>debug ip rip</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Distance</a:t>
            </a:r>
            <a:r>
              <a:rPr lang="en-US" baseline="0" dirty="0" smtClean="0"/>
              <a:t> Vector Protocols</a:t>
            </a:r>
            <a:endParaRPr lang="en-US" dirty="0"/>
          </a:p>
        </p:txBody>
      </p:sp>
      <p:sp>
        <p:nvSpPr>
          <p:cNvPr id="3" name="Content Placeholder 2"/>
          <p:cNvSpPr>
            <a:spLocks noGrp="1"/>
          </p:cNvSpPr>
          <p:nvPr>
            <p:ph idx="1"/>
          </p:nvPr>
        </p:nvSpPr>
        <p:spPr/>
        <p:txBody>
          <a:bodyPr/>
          <a:lstStyle/>
          <a:p>
            <a:r>
              <a:rPr lang="en-US" dirty="0" smtClean="0"/>
              <a:t>These protocols</a:t>
            </a:r>
            <a:r>
              <a:rPr lang="en-US" baseline="0" dirty="0" smtClean="0"/>
              <a:t> have the following characteristics</a:t>
            </a:r>
          </a:p>
          <a:p>
            <a:pPr lvl="1" rtl="0" fontAlgn="base"/>
            <a:r>
              <a:rPr lang="en-US" sz="2800" dirty="0" smtClean="0">
                <a:solidFill>
                  <a:schemeClr val="tx1"/>
                </a:solidFill>
                <a:latin typeface="+mn-lt"/>
                <a:ea typeface="+mn-ea"/>
                <a:cs typeface="+mn-cs"/>
              </a:rPr>
              <a:t>Whether changes</a:t>
            </a:r>
            <a:r>
              <a:rPr lang="en-US" sz="2800" baseline="0" dirty="0" smtClean="0">
                <a:solidFill>
                  <a:schemeClr val="tx1"/>
                </a:solidFill>
                <a:latin typeface="+mn-lt"/>
                <a:ea typeface="+mn-ea"/>
                <a:cs typeface="+mn-cs"/>
              </a:rPr>
              <a:t> have taken place or not p</a:t>
            </a:r>
            <a:r>
              <a:rPr lang="en-US" sz="2800" dirty="0" smtClean="0">
                <a:solidFill>
                  <a:schemeClr val="tx1"/>
                </a:solidFill>
                <a:latin typeface="+mn-lt"/>
                <a:ea typeface="+mn-ea"/>
                <a:cs typeface="+mn-cs"/>
              </a:rPr>
              <a:t>eriodic updates are sent out</a:t>
            </a:r>
            <a:endParaRPr lang="en-US" sz="2800" dirty="0" smtClean="0"/>
          </a:p>
          <a:p>
            <a:pPr lvl="1" rtl="0" fontAlgn="base"/>
            <a:r>
              <a:rPr lang="en-US" sz="2800" dirty="0" smtClean="0">
                <a:solidFill>
                  <a:schemeClr val="tx1"/>
                </a:solidFill>
                <a:latin typeface="+mn-lt"/>
                <a:ea typeface="+mn-ea"/>
                <a:cs typeface="+mn-cs"/>
              </a:rPr>
              <a:t>Direct</a:t>
            </a:r>
            <a:r>
              <a:rPr lang="en-US" sz="2800" baseline="0" dirty="0" smtClean="0">
                <a:solidFill>
                  <a:schemeClr val="tx1"/>
                </a:solidFill>
                <a:latin typeface="+mn-lt"/>
                <a:ea typeface="+mn-ea"/>
                <a:cs typeface="+mn-cs"/>
              </a:rPr>
              <a:t> knowledge is of their n</a:t>
            </a:r>
            <a:r>
              <a:rPr lang="en-US" sz="2800" dirty="0" smtClean="0">
                <a:solidFill>
                  <a:schemeClr val="tx1"/>
                </a:solidFill>
                <a:latin typeface="+mn-lt"/>
                <a:ea typeface="+mn-ea"/>
                <a:cs typeface="+mn-cs"/>
              </a:rPr>
              <a:t>eighbors</a:t>
            </a:r>
            <a:r>
              <a:rPr lang="en-US" sz="2800" baseline="0" dirty="0" smtClean="0">
                <a:solidFill>
                  <a:schemeClr val="tx1"/>
                </a:solidFill>
                <a:latin typeface="+mn-lt"/>
                <a:ea typeface="+mn-ea"/>
                <a:cs typeface="+mn-cs"/>
              </a:rPr>
              <a:t> only</a:t>
            </a:r>
            <a:endParaRPr lang="en-US" sz="2800" dirty="0" smtClean="0"/>
          </a:p>
          <a:p>
            <a:pPr lvl="1" rtl="0" fontAlgn="base"/>
            <a:r>
              <a:rPr lang="en-US" sz="2800" dirty="0" smtClean="0">
                <a:solidFill>
                  <a:schemeClr val="tx1"/>
                </a:solidFill>
                <a:latin typeface="+mn-lt"/>
                <a:ea typeface="+mn-ea"/>
                <a:cs typeface="+mn-cs"/>
              </a:rPr>
              <a:t>The</a:t>
            </a:r>
            <a:r>
              <a:rPr lang="en-US" sz="2800" baseline="0" dirty="0" smtClean="0">
                <a:solidFill>
                  <a:schemeClr val="tx1"/>
                </a:solidFill>
                <a:latin typeface="+mn-lt"/>
                <a:ea typeface="+mn-ea"/>
                <a:cs typeface="+mn-cs"/>
              </a:rPr>
              <a:t> e</a:t>
            </a:r>
            <a:r>
              <a:rPr lang="en-US" sz="2800" dirty="0" smtClean="0">
                <a:solidFill>
                  <a:schemeClr val="tx1"/>
                </a:solidFill>
                <a:latin typeface="+mn-lt"/>
                <a:ea typeface="+mn-ea"/>
                <a:cs typeface="+mn-cs"/>
              </a:rPr>
              <a:t>ntire routing table is included with each routing update</a:t>
            </a:r>
            <a:endParaRPr lang="en-US" sz="2800" dirty="0" smtClean="0"/>
          </a:p>
        </p:txBody>
      </p:sp>
      <p:sp>
        <p:nvSpPr>
          <p:cNvPr id="4" name="Footer Placeholder 3"/>
          <p:cNvSpPr>
            <a:spLocks noGrp="1"/>
          </p:cNvSpPr>
          <p:nvPr>
            <p:ph type="ftr" sz="quarter" idx="11"/>
          </p:nvPr>
        </p:nvSpPr>
        <p:spPr/>
        <p:txBody>
          <a:bodyPr/>
          <a:lstStyle/>
          <a:p>
            <a:pPr>
              <a:defRPr/>
            </a:pPr>
            <a:r>
              <a:rPr lang="en-US" dirty="0" smtClean="0"/>
              <a:t>Copyright 2008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CFDAE3D8-E2DB-452F-B617-6686889251E5}" type="slidenum">
              <a:rPr lang="en-US" smtClean="0"/>
              <a:pPr>
                <a:defRPr/>
              </a:pPr>
              <a:t>4</a:t>
            </a:fld>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Distance Vector Protocols</a:t>
            </a:r>
            <a:endParaRPr lang="en-US" dirty="0"/>
          </a:p>
        </p:txBody>
      </p:sp>
      <p:sp>
        <p:nvSpPr>
          <p:cNvPr id="4" name="Footer Placeholder 3"/>
          <p:cNvSpPr>
            <a:spLocks noGrp="1"/>
          </p:cNvSpPr>
          <p:nvPr>
            <p:ph type="ftr" sz="quarter" idx="11"/>
          </p:nvPr>
        </p:nvSpPr>
        <p:spPr/>
        <p:txBody>
          <a:bodyPr/>
          <a:lstStyle/>
          <a:p>
            <a:pPr>
              <a:defRPr/>
            </a:pPr>
            <a:r>
              <a:rPr lang="en-US" dirty="0" smtClean="0"/>
              <a:t>Copyright 2008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CFDAE3D8-E2DB-452F-B617-6686889251E5}" type="slidenum">
              <a:rPr lang="en-US" smtClean="0"/>
              <a:pPr>
                <a:defRPr/>
              </a:pPr>
              <a:t>5</a:t>
            </a:fld>
            <a:endParaRPr lang="en-US" dirty="0"/>
          </a:p>
        </p:txBody>
      </p:sp>
      <p:pic>
        <p:nvPicPr>
          <p:cNvPr id="6" name="Picture 4"/>
          <p:cNvPicPr>
            <a:picLocks noChangeAspect="1" noChangeArrowheads="1"/>
          </p:cNvPicPr>
          <p:nvPr/>
        </p:nvPicPr>
        <p:blipFill>
          <a:blip r:embed="rId2" cstate="print"/>
          <a:srcRect/>
          <a:stretch>
            <a:fillRect/>
          </a:stretch>
        </p:blipFill>
        <p:spPr bwMode="auto">
          <a:xfrm>
            <a:off x="1143000" y="1630364"/>
            <a:ext cx="6662738" cy="454098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US" altLang="en-US" dirty="0" smtClean="0"/>
              <a:t>Routing Loops</a:t>
            </a:r>
            <a:endParaRPr lang="en-US" dirty="0" smtClean="0"/>
          </a:p>
        </p:txBody>
      </p:sp>
      <p:sp>
        <p:nvSpPr>
          <p:cNvPr id="7171" name="Content Placeholder 2"/>
          <p:cNvSpPr>
            <a:spLocks noGrp="1"/>
          </p:cNvSpPr>
          <p:nvPr>
            <p:ph idx="1"/>
          </p:nvPr>
        </p:nvSpPr>
        <p:spPr/>
        <p:txBody>
          <a:bodyPr/>
          <a:lstStyle/>
          <a:p>
            <a:pPr eaLnBrk="1" hangingPunct="1"/>
            <a:r>
              <a:rPr lang="en-US" dirty="0" smtClean="0">
                <a:cs typeface="Arial" charset="0"/>
              </a:rPr>
              <a:t>Routing loops can occur when inconsistent routing tables are not updated due to slow convergence in a changing network</a:t>
            </a:r>
          </a:p>
        </p:txBody>
      </p:sp>
      <p:sp>
        <p:nvSpPr>
          <p:cNvPr id="7172" name="Footer Placeholder 3"/>
          <p:cNvSpPr>
            <a:spLocks noGrp="1"/>
          </p:cNvSpPr>
          <p:nvPr>
            <p:ph type="ftr" sz="quarter" idx="11"/>
          </p:nvPr>
        </p:nvSpPr>
        <p:spPr>
          <a:noFill/>
        </p:spPr>
        <p:txBody>
          <a:bodyPr/>
          <a:lstStyle/>
          <a:p>
            <a:r>
              <a:rPr lang="en-US" dirty="0" smtClean="0"/>
              <a:t>Copyright 2008 Kenneth M. Chipps Ph.D. www.chipps.com</a:t>
            </a:r>
          </a:p>
        </p:txBody>
      </p:sp>
      <p:sp>
        <p:nvSpPr>
          <p:cNvPr id="7173" name="Slide Number Placeholder 4"/>
          <p:cNvSpPr>
            <a:spLocks noGrp="1"/>
          </p:cNvSpPr>
          <p:nvPr>
            <p:ph type="sldNum" sz="quarter" idx="12"/>
          </p:nvPr>
        </p:nvSpPr>
        <p:spPr>
          <a:noFill/>
        </p:spPr>
        <p:txBody>
          <a:bodyPr/>
          <a:lstStyle/>
          <a:p>
            <a:fld id="{CC03B90B-1DDB-49A2-9F83-2BA993CBEADD}" type="slidenum">
              <a:rPr lang="en-US" smtClean="0"/>
              <a:pPr/>
              <a:t>6</a:t>
            </a:fld>
            <a:endParaRPr lang="en-US"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Footer Placeholder 4"/>
          <p:cNvSpPr>
            <a:spLocks noGrp="1"/>
          </p:cNvSpPr>
          <p:nvPr>
            <p:ph type="ftr" sz="quarter" idx="11"/>
          </p:nvPr>
        </p:nvSpPr>
        <p:spPr>
          <a:noFill/>
        </p:spPr>
        <p:txBody>
          <a:bodyPr/>
          <a:lstStyle/>
          <a:p>
            <a:r>
              <a:rPr lang="en-US" dirty="0" smtClean="0"/>
              <a:t>Copyright 2008 Kenneth M. Chipps Ph.D. www.chipps.com</a:t>
            </a:r>
          </a:p>
        </p:txBody>
      </p:sp>
      <p:sp>
        <p:nvSpPr>
          <p:cNvPr id="8195" name="Slide Number Placeholder 5"/>
          <p:cNvSpPr>
            <a:spLocks noGrp="1"/>
          </p:cNvSpPr>
          <p:nvPr>
            <p:ph type="sldNum" sz="quarter" idx="12"/>
          </p:nvPr>
        </p:nvSpPr>
        <p:spPr>
          <a:noFill/>
        </p:spPr>
        <p:txBody>
          <a:bodyPr/>
          <a:lstStyle/>
          <a:p>
            <a:fld id="{7AB1433B-94D8-4880-AC02-CF2E738583BF}" type="slidenum">
              <a:rPr lang="en-US" smtClean="0"/>
              <a:pPr/>
              <a:t>7</a:t>
            </a:fld>
            <a:endParaRPr lang="en-US" dirty="0" smtClean="0"/>
          </a:p>
        </p:txBody>
      </p:sp>
      <p:sp>
        <p:nvSpPr>
          <p:cNvPr id="8196" name="Rectangle 2"/>
          <p:cNvSpPr>
            <a:spLocks noGrp="1" noChangeArrowheads="1"/>
          </p:cNvSpPr>
          <p:nvPr>
            <p:ph type="title"/>
          </p:nvPr>
        </p:nvSpPr>
        <p:spPr/>
        <p:txBody>
          <a:bodyPr/>
          <a:lstStyle/>
          <a:p>
            <a:pPr eaLnBrk="1" hangingPunct="1"/>
            <a:r>
              <a:rPr lang="en-US" dirty="0" smtClean="0"/>
              <a:t>Routing Loop Problem Example</a:t>
            </a:r>
          </a:p>
        </p:txBody>
      </p:sp>
      <p:sp>
        <p:nvSpPr>
          <p:cNvPr id="8197" name="Rectangle 3"/>
          <p:cNvSpPr>
            <a:spLocks noGrp="1" noChangeArrowheads="1"/>
          </p:cNvSpPr>
          <p:nvPr>
            <p:ph type="body" idx="1"/>
          </p:nvPr>
        </p:nvSpPr>
        <p:spPr/>
        <p:txBody>
          <a:bodyPr/>
          <a:lstStyle/>
          <a:p>
            <a:pPr eaLnBrk="1" hangingPunct="1"/>
            <a:r>
              <a:rPr lang="en-US" dirty="0" smtClean="0"/>
              <a:t>For example let's say the following network had converged</a:t>
            </a:r>
          </a:p>
          <a:p>
            <a:pPr eaLnBrk="1" hangingPunct="1"/>
            <a:r>
              <a:rPr lang="en-US" dirty="0" smtClean="0"/>
              <a:t>That is all routers have the same, consistent knowledge and all routing tables in all routers are correct</a:t>
            </a:r>
          </a:p>
          <a:p>
            <a:pPr eaLnBrk="1" hangingPunct="1"/>
            <a:r>
              <a:rPr lang="en-US" dirty="0" smtClean="0"/>
              <a:t>This diagram assumes that Router C's preferred path to Network 1 is by way of Router B, and Router C has a distance of three hops to Network 1 in its routing table</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Footer Placeholder 4"/>
          <p:cNvSpPr>
            <a:spLocks noGrp="1"/>
          </p:cNvSpPr>
          <p:nvPr>
            <p:ph type="ftr" sz="quarter" idx="11"/>
          </p:nvPr>
        </p:nvSpPr>
        <p:spPr>
          <a:noFill/>
        </p:spPr>
        <p:txBody>
          <a:bodyPr/>
          <a:lstStyle/>
          <a:p>
            <a:r>
              <a:rPr lang="en-US" dirty="0" smtClean="0"/>
              <a:t>Copyright 2008 Kenneth M. Chipps Ph.D. www.chipps.com</a:t>
            </a:r>
          </a:p>
        </p:txBody>
      </p:sp>
      <p:sp>
        <p:nvSpPr>
          <p:cNvPr id="1028" name="Slide Number Placeholder 5"/>
          <p:cNvSpPr>
            <a:spLocks noGrp="1"/>
          </p:cNvSpPr>
          <p:nvPr>
            <p:ph type="sldNum" sz="quarter" idx="12"/>
          </p:nvPr>
        </p:nvSpPr>
        <p:spPr>
          <a:noFill/>
        </p:spPr>
        <p:txBody>
          <a:bodyPr/>
          <a:lstStyle/>
          <a:p>
            <a:fld id="{810EE5C5-5D81-40D7-89F3-C12FD0D6B315}" type="slidenum">
              <a:rPr lang="en-US" smtClean="0"/>
              <a:pPr/>
              <a:t>8</a:t>
            </a:fld>
            <a:endParaRPr lang="en-US" dirty="0" smtClean="0"/>
          </a:p>
        </p:txBody>
      </p:sp>
      <p:sp>
        <p:nvSpPr>
          <p:cNvPr id="1029" name="Rectangle 2"/>
          <p:cNvSpPr>
            <a:spLocks noGrp="1" noChangeArrowheads="1"/>
          </p:cNvSpPr>
          <p:nvPr>
            <p:ph type="title"/>
          </p:nvPr>
        </p:nvSpPr>
        <p:spPr/>
        <p:txBody>
          <a:bodyPr/>
          <a:lstStyle/>
          <a:p>
            <a:pPr eaLnBrk="1" hangingPunct="1"/>
            <a:r>
              <a:rPr lang="en-US" dirty="0" smtClean="0"/>
              <a:t>Routing Loop Problem Example</a:t>
            </a:r>
          </a:p>
        </p:txBody>
      </p:sp>
      <p:graphicFrame>
        <p:nvGraphicFramePr>
          <p:cNvPr id="1026" name="Object 3"/>
          <p:cNvGraphicFramePr>
            <a:graphicFrameLocks noGrp="1" noChangeAspect="1"/>
          </p:cNvGraphicFramePr>
          <p:nvPr>
            <p:ph idx="1"/>
          </p:nvPr>
        </p:nvGraphicFramePr>
        <p:xfrm>
          <a:off x="1425575" y="2268538"/>
          <a:ext cx="5672138" cy="2938462"/>
        </p:xfrm>
        <a:graphic>
          <a:graphicData uri="http://schemas.openxmlformats.org/presentationml/2006/ole">
            <mc:AlternateContent xmlns:mc="http://schemas.openxmlformats.org/markup-compatibility/2006">
              <mc:Choice xmlns:v="urn:schemas-microsoft-com:vml" Requires="v">
                <p:oleObj spid="_x0000_s57348" name="Visio" r:id="rId3" imgW="5358557" imgH="3018460" progId="Visio.Drawing.11">
                  <p:embed/>
                </p:oleObj>
              </mc:Choice>
              <mc:Fallback>
                <p:oleObj name="Visio" r:id="rId3" imgW="5358557" imgH="3018460" progId="Visio.Drawing.11">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25575" y="2268538"/>
                        <a:ext cx="5672138" cy="2938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Footer Placeholder 4"/>
          <p:cNvSpPr>
            <a:spLocks noGrp="1"/>
          </p:cNvSpPr>
          <p:nvPr>
            <p:ph type="ftr" sz="quarter" idx="11"/>
          </p:nvPr>
        </p:nvSpPr>
        <p:spPr>
          <a:noFill/>
        </p:spPr>
        <p:txBody>
          <a:bodyPr/>
          <a:lstStyle/>
          <a:p>
            <a:r>
              <a:rPr lang="en-US" dirty="0" smtClean="0"/>
              <a:t>Copyright 2008 Kenneth M. Chipps Ph.D. www.chipps.com</a:t>
            </a:r>
          </a:p>
        </p:txBody>
      </p:sp>
      <p:sp>
        <p:nvSpPr>
          <p:cNvPr id="9219" name="Slide Number Placeholder 5"/>
          <p:cNvSpPr>
            <a:spLocks noGrp="1"/>
          </p:cNvSpPr>
          <p:nvPr>
            <p:ph type="sldNum" sz="quarter" idx="12"/>
          </p:nvPr>
        </p:nvSpPr>
        <p:spPr>
          <a:noFill/>
        </p:spPr>
        <p:txBody>
          <a:bodyPr/>
          <a:lstStyle/>
          <a:p>
            <a:fld id="{76FC52F8-F6C5-4D5B-9F7C-3AE112E95B0A}" type="slidenum">
              <a:rPr lang="en-US" smtClean="0"/>
              <a:pPr/>
              <a:t>9</a:t>
            </a:fld>
            <a:endParaRPr lang="en-US" dirty="0" smtClean="0"/>
          </a:p>
        </p:txBody>
      </p:sp>
      <p:sp>
        <p:nvSpPr>
          <p:cNvPr id="9220" name="Rectangle 2"/>
          <p:cNvSpPr>
            <a:spLocks noGrp="1" noChangeArrowheads="1"/>
          </p:cNvSpPr>
          <p:nvPr>
            <p:ph type="title"/>
          </p:nvPr>
        </p:nvSpPr>
        <p:spPr/>
        <p:txBody>
          <a:bodyPr/>
          <a:lstStyle/>
          <a:p>
            <a:pPr eaLnBrk="1" hangingPunct="1"/>
            <a:r>
              <a:rPr lang="en-US" dirty="0" smtClean="0"/>
              <a:t>Routing Loop Problem Example</a:t>
            </a:r>
          </a:p>
        </p:txBody>
      </p:sp>
      <p:sp>
        <p:nvSpPr>
          <p:cNvPr id="9221" name="Rectangle 3"/>
          <p:cNvSpPr>
            <a:spLocks noGrp="1" noChangeArrowheads="1"/>
          </p:cNvSpPr>
          <p:nvPr>
            <p:ph type="body" idx="1"/>
          </p:nvPr>
        </p:nvSpPr>
        <p:spPr/>
        <p:txBody>
          <a:bodyPr/>
          <a:lstStyle/>
          <a:p>
            <a:pPr eaLnBrk="1" hangingPunct="1"/>
            <a:r>
              <a:rPr lang="en-US" dirty="0" smtClean="0">
                <a:cs typeface="Times New Roman" pitchFamily="18" charset="0"/>
              </a:rPr>
              <a:t>The link to Network 1 fails</a:t>
            </a:r>
          </a:p>
          <a:p>
            <a:pPr eaLnBrk="1" hangingPunct="1"/>
            <a:r>
              <a:rPr lang="en-US" dirty="0" smtClean="0">
                <a:cs typeface="Times New Roman" pitchFamily="18" charset="0"/>
              </a:rPr>
              <a:t>Router E sends an update to Router A telling Router A that it can no longer get to Network 1</a:t>
            </a:r>
          </a:p>
          <a:p>
            <a:pPr eaLnBrk="1" hangingPunct="1"/>
            <a:r>
              <a:rPr lang="en-US" dirty="0" smtClean="0">
                <a:cs typeface="Times New Roman" pitchFamily="18" charset="0"/>
              </a:rPr>
              <a:t>Router A stops sending stuff to Network 1, But Routers B, C, and D keep on sending packets to Network 1 because they have not been informed of the change</a:t>
            </a:r>
          </a:p>
          <a:p>
            <a:pPr eaLnBrk="1" hangingPunct="1"/>
            <a:r>
              <a:rPr lang="en-US" dirty="0" smtClean="0">
                <a:cs typeface="Times New Roman" pitchFamily="18" charset="0"/>
              </a:rPr>
              <a:t>Router A then sends out its update</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CiscoAcademy">
  <a:themeElements>
    <a:clrScheme name="CiscoAcademy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iscoAcademy">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73025" tIns="36512" rIns="73025" bIns="36512"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73025" tIns="36512" rIns="73025" bIns="36512"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CiscoAcademy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iscoAcademy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iscoAcademy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iscoAcademy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iscoAcademy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iscoAcademy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iscoAcademy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iscoAcademy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iscoAcademy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iscoAcademy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iscoAcademy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iscoAcademy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CiscoAcademy</Template>
  <TotalTime>9799</TotalTime>
  <Words>1424</Words>
  <Application>Microsoft Office PowerPoint</Application>
  <PresentationFormat>On-screen Show (4:3)</PresentationFormat>
  <Paragraphs>177</Paragraphs>
  <Slides>34</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34</vt:i4>
      </vt:variant>
    </vt:vector>
  </HeadingPairs>
  <TitlesOfParts>
    <vt:vector size="36" baseType="lpstr">
      <vt:lpstr>CiscoAcademy</vt:lpstr>
      <vt:lpstr>Visio</vt:lpstr>
      <vt:lpstr>Distance Vector Routing Protocols</vt:lpstr>
      <vt:lpstr>Objectives</vt:lpstr>
      <vt:lpstr>Distance Vector Protocols</vt:lpstr>
      <vt:lpstr>Distance Vector Protocols</vt:lpstr>
      <vt:lpstr>Distance Vector Protocols</vt:lpstr>
      <vt:lpstr>Routing Loops</vt:lpstr>
      <vt:lpstr>Routing Loop Problem Example</vt:lpstr>
      <vt:lpstr>Routing Loop Problem Example</vt:lpstr>
      <vt:lpstr>Routing Loop Problem Example</vt:lpstr>
      <vt:lpstr>Routing Loop Problem Example</vt:lpstr>
      <vt:lpstr>Routing Loop Problem Example</vt:lpstr>
      <vt:lpstr>Routing Loop Problem Example</vt:lpstr>
      <vt:lpstr>Counting to Infinity Problem</vt:lpstr>
      <vt:lpstr>Counting to Infinity Problem</vt:lpstr>
      <vt:lpstr>Split Horizon</vt:lpstr>
      <vt:lpstr>Route Poisoning</vt:lpstr>
      <vt:lpstr>Triggered Updates</vt:lpstr>
      <vt:lpstr>Holddown Timers</vt:lpstr>
      <vt:lpstr>Holddown Timers</vt:lpstr>
      <vt:lpstr>Holddown Timers</vt:lpstr>
      <vt:lpstr>Holddown Timers</vt:lpstr>
      <vt:lpstr>Techniques In Combination</vt:lpstr>
      <vt:lpstr>Summary of Techniques</vt:lpstr>
      <vt:lpstr>Comparing RIP V1 to V2</vt:lpstr>
      <vt:lpstr>RIP Communication</vt:lpstr>
      <vt:lpstr>RIP Configuration</vt:lpstr>
      <vt:lpstr>Basic RIP Configuration</vt:lpstr>
      <vt:lpstr>Basic RIP Configuration</vt:lpstr>
      <vt:lpstr>Basic RIP Configuration</vt:lpstr>
      <vt:lpstr>Basic RIP Configuration</vt:lpstr>
      <vt:lpstr>Configuring RIP</vt:lpstr>
      <vt:lpstr>Preventing Routing Updates</vt:lpstr>
      <vt:lpstr>Load Balancing with RIP</vt:lpstr>
      <vt:lpstr>Troubleshooting RIP Update</vt:lpstr>
    </vt:vector>
  </TitlesOfParts>
  <Company>Cisco Systems, Inc.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Distance Vector Routing Protocols</dc:title>
  <dc:creator>Kenneth M. Chipps Ph.D.</dc:creator>
  <cp:lastModifiedBy>Kenneth M. Chipps Ph.D.</cp:lastModifiedBy>
  <cp:revision>189</cp:revision>
  <dcterms:created xsi:type="dcterms:W3CDTF">2003-05-01T16:03:04Z</dcterms:created>
  <dcterms:modified xsi:type="dcterms:W3CDTF">2015-06-10T15:34:49Z</dcterms:modified>
</cp:coreProperties>
</file>