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76"/>
  </p:notesMasterIdLst>
  <p:sldIdLst>
    <p:sldId id="578" r:id="rId2"/>
    <p:sldId id="494" r:id="rId3"/>
    <p:sldId id="496" r:id="rId4"/>
    <p:sldId id="499" r:id="rId5"/>
    <p:sldId id="500" r:id="rId6"/>
    <p:sldId id="501" r:id="rId7"/>
    <p:sldId id="497" r:id="rId8"/>
    <p:sldId id="498" r:id="rId9"/>
    <p:sldId id="502" r:id="rId10"/>
    <p:sldId id="503" r:id="rId11"/>
    <p:sldId id="504" r:id="rId12"/>
    <p:sldId id="505" r:id="rId13"/>
    <p:sldId id="506" r:id="rId14"/>
    <p:sldId id="507" r:id="rId15"/>
    <p:sldId id="508" r:id="rId16"/>
    <p:sldId id="509" r:id="rId17"/>
    <p:sldId id="510" r:id="rId18"/>
    <p:sldId id="511" r:id="rId19"/>
    <p:sldId id="512" r:id="rId20"/>
    <p:sldId id="513" r:id="rId21"/>
    <p:sldId id="514" r:id="rId22"/>
    <p:sldId id="515" r:id="rId23"/>
    <p:sldId id="516" r:id="rId24"/>
    <p:sldId id="577" r:id="rId25"/>
    <p:sldId id="517" r:id="rId26"/>
    <p:sldId id="518" r:id="rId27"/>
    <p:sldId id="519" r:id="rId28"/>
    <p:sldId id="520" r:id="rId29"/>
    <p:sldId id="521" r:id="rId30"/>
    <p:sldId id="522" r:id="rId31"/>
    <p:sldId id="523" r:id="rId32"/>
    <p:sldId id="524" r:id="rId33"/>
    <p:sldId id="525" r:id="rId34"/>
    <p:sldId id="526" r:id="rId35"/>
    <p:sldId id="527" r:id="rId36"/>
    <p:sldId id="528" r:id="rId37"/>
    <p:sldId id="529" r:id="rId38"/>
    <p:sldId id="530" r:id="rId39"/>
    <p:sldId id="531" r:id="rId40"/>
    <p:sldId id="532" r:id="rId41"/>
    <p:sldId id="535" r:id="rId42"/>
    <p:sldId id="536" r:id="rId43"/>
    <p:sldId id="537" r:id="rId44"/>
    <p:sldId id="564" r:id="rId45"/>
    <p:sldId id="565" r:id="rId46"/>
    <p:sldId id="539" r:id="rId47"/>
    <p:sldId id="540" r:id="rId48"/>
    <p:sldId id="541" r:id="rId49"/>
    <p:sldId id="542" r:id="rId50"/>
    <p:sldId id="543" r:id="rId51"/>
    <p:sldId id="544" r:id="rId52"/>
    <p:sldId id="545" r:id="rId53"/>
    <p:sldId id="546" r:id="rId54"/>
    <p:sldId id="547" r:id="rId55"/>
    <p:sldId id="548" r:id="rId56"/>
    <p:sldId id="549" r:id="rId57"/>
    <p:sldId id="550" r:id="rId58"/>
    <p:sldId id="551" r:id="rId59"/>
    <p:sldId id="552" r:id="rId60"/>
    <p:sldId id="553" r:id="rId61"/>
    <p:sldId id="554" r:id="rId62"/>
    <p:sldId id="555" r:id="rId63"/>
    <p:sldId id="556" r:id="rId64"/>
    <p:sldId id="559" r:id="rId65"/>
    <p:sldId id="567" r:id="rId66"/>
    <p:sldId id="568" r:id="rId67"/>
    <p:sldId id="569" r:id="rId68"/>
    <p:sldId id="570" r:id="rId69"/>
    <p:sldId id="571" r:id="rId70"/>
    <p:sldId id="572" r:id="rId71"/>
    <p:sldId id="573" r:id="rId72"/>
    <p:sldId id="561" r:id="rId73"/>
    <p:sldId id="562" r:id="rId74"/>
    <p:sldId id="576" r:id="rId7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54" autoAdjust="0"/>
  </p:normalViewPr>
  <p:slideViewPr>
    <p:cSldViewPr>
      <p:cViewPr varScale="1">
        <p:scale>
          <a:sx n="58" d="100"/>
          <a:sy n="58" d="100"/>
        </p:scale>
        <p:origin x="-768" y="-84"/>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atin typeface="Times New Roman" pitchFamily="18" charset="0"/>
              </a:defRPr>
            </a:lvl1pPr>
          </a:lstStyle>
          <a:p>
            <a:pPr>
              <a:defRPr/>
            </a:pPr>
            <a:endParaRPr lang="en-US" dirty="0"/>
          </a:p>
        </p:txBody>
      </p:sp>
      <p:sp>
        <p:nvSpPr>
          <p:cNvPr id="138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4017C9F8-6F60-4546-A11C-6BF616766406}" type="slidenum">
              <a:rPr lang="en-US"/>
              <a:pPr>
                <a:defRPr/>
              </a:pPr>
              <a:t>‹#›</a:t>
            </a:fld>
            <a:endParaRPr lang="en-US" dirty="0"/>
          </a:p>
        </p:txBody>
      </p:sp>
    </p:spTree>
    <p:extLst>
      <p:ext uri="{BB962C8B-B14F-4D97-AF65-F5344CB8AC3E}">
        <p14:creationId xmlns:p14="http://schemas.microsoft.com/office/powerpoint/2010/main" val="1175996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552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dirty="0"/>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E090D99-A8E9-451F-BB7E-604471D52A4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9E8C0B-0F9C-4E67-B182-29CC711EEE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105EFB-A2DB-4C9D-9E61-8A715E58E00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EBC60FE-66B0-40EE-A525-1DB84F59D63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FCFFBA-E63A-4554-AFA0-79D65B19207D}"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Copyright 2005-2007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AEC01FC4-188B-4D01-9D79-BE44150EDED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AE3D8-E2DB-452F-B617-6686889251E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AD6013-2053-46BF-B5AF-A2CFBC96FF5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8D9E2BD-FCC1-465F-B935-242FD8534E2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A365395-398D-4EBD-B935-18DA01AD78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50F59E5-2BB9-4FC2-8A9C-C1D624CDBE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2E7DE3-4388-4086-8021-81C8419E25E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E53D2-E510-43FC-AA7A-8006655CB6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5A90586-734D-49C3-BCB8-6C58DF1A0B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542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r>
              <a:rPr lang="en-US" dirty="0" smtClean="0"/>
              <a:t>Copyright 2008 Kenneth M. Chipps Ph.D. www.chipps.com</a:t>
            </a:r>
            <a:endParaRPr lang="en-US" dirty="0"/>
          </a:p>
        </p:txBody>
      </p:sp>
      <p:sp>
        <p:nvSpPr>
          <p:cNvPr id="542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8E448D4-E664-4CAB-A123-F9ADC9E9A83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1"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Dynamic Routing Protocols</a:t>
            </a:r>
            <a:endParaRPr lang="en-US" dirty="0"/>
          </a:p>
        </p:txBody>
      </p:sp>
      <p:sp>
        <p:nvSpPr>
          <p:cNvPr id="3" name="Subtitle 2"/>
          <p:cNvSpPr>
            <a:spLocks noGrp="1"/>
          </p:cNvSpPr>
          <p:nvPr>
            <p:ph type="subTitle" idx="1"/>
          </p:nvPr>
        </p:nvSpPr>
        <p:spPr/>
        <p:txBody>
          <a:bodyPr/>
          <a:lstStyle/>
          <a:p>
            <a:r>
              <a:rPr lang="en-US" sz="2400" dirty="0" smtClean="0"/>
              <a:t>Last Update </a:t>
            </a:r>
            <a:r>
              <a:rPr lang="en-US" sz="2400" dirty="0" smtClean="0"/>
              <a:t>2008.05.02</a:t>
            </a:r>
            <a:endParaRPr lang="en-US" sz="2400" dirty="0" smtClean="0"/>
          </a:p>
          <a:p>
            <a:r>
              <a:rPr lang="en-US" sz="2400" dirty="0" smtClean="0"/>
              <a:t>1.0.0</a:t>
            </a:r>
            <a:endParaRPr lang="en-US" sz="2400" dirty="0" smtClean="0"/>
          </a:p>
        </p:txBody>
      </p:sp>
      <p:sp>
        <p:nvSpPr>
          <p:cNvPr id="4" name="Slide Number Placeholder 3"/>
          <p:cNvSpPr>
            <a:spLocks noGrp="1"/>
          </p:cNvSpPr>
          <p:nvPr>
            <p:ph type="sldNum" sz="quarter" idx="12"/>
          </p:nvPr>
        </p:nvSpPr>
        <p:spPr/>
        <p:txBody>
          <a:bodyPr/>
          <a:lstStyle/>
          <a:p>
            <a:fld id="{42EA3B9E-2404-4367-A734-1461D95241CD}" type="slidenum">
              <a:rPr lang="en-US" smtClean="0"/>
              <a:pPr/>
              <a:t>1</a:t>
            </a:fld>
            <a:endParaRPr lang="en-US" dirty="0"/>
          </a:p>
        </p:txBody>
      </p:sp>
      <p:sp>
        <p:nvSpPr>
          <p:cNvPr id="5" name="Footer Placeholder 4"/>
          <p:cNvSpPr>
            <a:spLocks noGrp="1"/>
          </p:cNvSpPr>
          <p:nvPr>
            <p:ph type="ftr" sz="quarter" idx="11"/>
          </p:nvPr>
        </p:nvSpPr>
        <p:spPr>
          <a:xfrm>
            <a:off x="2667000" y="6245225"/>
            <a:ext cx="4114800" cy="476250"/>
          </a:xfrm>
        </p:spPr>
        <p:txBody>
          <a:bodyPr/>
          <a:lstStyle/>
          <a:p>
            <a:r>
              <a:rPr lang="en-US" dirty="0" smtClean="0"/>
              <a:t>Copyright </a:t>
            </a:r>
            <a:r>
              <a:rPr lang="en-US" dirty="0" smtClean="0"/>
              <a:t>2008 </a:t>
            </a:r>
            <a:r>
              <a:rPr lang="en-US" dirty="0" smtClean="0"/>
              <a:t>Kenneth M. </a:t>
            </a:r>
            <a:r>
              <a:rPr lang="en-US" dirty="0" err="1" smtClean="0"/>
              <a:t>Chipps</a:t>
            </a:r>
            <a:r>
              <a:rPr lang="en-US" dirty="0" smtClean="0"/>
              <a:t> Ph.D. www.chipps.com</a:t>
            </a:r>
            <a:endParaRPr lang="en-US" dirty="0"/>
          </a:p>
        </p:txBody>
      </p:sp>
    </p:spTree>
    <p:extLst>
      <p:ext uri="{BB962C8B-B14F-4D97-AF65-F5344CB8AC3E}">
        <p14:creationId xmlns:p14="http://schemas.microsoft.com/office/powerpoint/2010/main" val="171644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2531" name="Slide Number Placeholder 5"/>
          <p:cNvSpPr>
            <a:spLocks noGrp="1"/>
          </p:cNvSpPr>
          <p:nvPr>
            <p:ph type="sldNum" sz="quarter" idx="12"/>
          </p:nvPr>
        </p:nvSpPr>
        <p:spPr>
          <a:noFill/>
        </p:spPr>
        <p:txBody>
          <a:bodyPr/>
          <a:lstStyle/>
          <a:p>
            <a:fld id="{E8656142-56AB-4896-A00C-0A0E34325FA9}" type="slidenum">
              <a:rPr lang="en-US" smtClean="0"/>
              <a:pPr/>
              <a:t>10</a:t>
            </a:fld>
            <a:endParaRPr lang="en-US" dirty="0" smtClean="0"/>
          </a:p>
        </p:txBody>
      </p:sp>
      <p:sp>
        <p:nvSpPr>
          <p:cNvPr id="22532" name="Rectangle 2"/>
          <p:cNvSpPr>
            <a:spLocks noGrp="1" noChangeArrowheads="1"/>
          </p:cNvSpPr>
          <p:nvPr>
            <p:ph type="title"/>
          </p:nvPr>
        </p:nvSpPr>
        <p:spPr/>
        <p:txBody>
          <a:bodyPr/>
          <a:lstStyle/>
          <a:p>
            <a:pPr eaLnBrk="1" hangingPunct="1"/>
            <a:r>
              <a:rPr lang="en-US" dirty="0" smtClean="0">
                <a:cs typeface="Times New Roman" pitchFamily="18" charset="0"/>
              </a:rPr>
              <a:t>Static v Dynamic Routing</a:t>
            </a:r>
          </a:p>
        </p:txBody>
      </p:sp>
      <p:sp>
        <p:nvSpPr>
          <p:cNvPr id="22533" name="Rectangle 3"/>
          <p:cNvSpPr>
            <a:spLocks noGrp="1" noChangeArrowheads="1"/>
          </p:cNvSpPr>
          <p:nvPr>
            <p:ph type="body" idx="1"/>
          </p:nvPr>
        </p:nvSpPr>
        <p:spPr/>
        <p:txBody>
          <a:bodyPr/>
          <a:lstStyle/>
          <a:p>
            <a:pPr eaLnBrk="1" hangingPunct="1"/>
            <a:r>
              <a:rPr lang="en-US" dirty="0" smtClean="0">
                <a:cs typeface="Times New Roman" pitchFamily="18" charset="0"/>
              </a:rPr>
              <a:t>These entries do not change unless the network administrator alters them</a:t>
            </a:r>
          </a:p>
          <a:p>
            <a:pPr eaLnBrk="1" hangingPunct="1"/>
            <a:r>
              <a:rPr lang="en-US" dirty="0" smtClean="0">
                <a:cs typeface="Times New Roman" pitchFamily="18" charset="0"/>
              </a:rPr>
              <a:t>This method works well in environments where network traffic is relatively predictable and where network design is relatively simple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3555" name="Slide Number Placeholder 5"/>
          <p:cNvSpPr>
            <a:spLocks noGrp="1"/>
          </p:cNvSpPr>
          <p:nvPr>
            <p:ph type="sldNum" sz="quarter" idx="12"/>
          </p:nvPr>
        </p:nvSpPr>
        <p:spPr>
          <a:noFill/>
        </p:spPr>
        <p:txBody>
          <a:bodyPr/>
          <a:lstStyle/>
          <a:p>
            <a:fld id="{F974B785-9C99-4C24-B388-DCC73634BBA2}" type="slidenum">
              <a:rPr lang="en-US" smtClean="0"/>
              <a:pPr/>
              <a:t>11</a:t>
            </a:fld>
            <a:endParaRPr lang="en-US" dirty="0" smtClean="0"/>
          </a:p>
        </p:txBody>
      </p:sp>
      <p:sp>
        <p:nvSpPr>
          <p:cNvPr id="23556" name="Rectangle 2"/>
          <p:cNvSpPr>
            <a:spLocks noGrp="1" noChangeArrowheads="1"/>
          </p:cNvSpPr>
          <p:nvPr>
            <p:ph type="title"/>
          </p:nvPr>
        </p:nvSpPr>
        <p:spPr/>
        <p:txBody>
          <a:bodyPr/>
          <a:lstStyle/>
          <a:p>
            <a:pPr eaLnBrk="1" hangingPunct="1"/>
            <a:r>
              <a:rPr lang="en-US" dirty="0" smtClean="0">
                <a:cs typeface="Times New Roman" pitchFamily="18" charset="0"/>
              </a:rPr>
              <a:t>Static v Dynamic Routing</a:t>
            </a:r>
          </a:p>
        </p:txBody>
      </p:sp>
      <p:sp>
        <p:nvSpPr>
          <p:cNvPr id="23557" name="Rectangle 3"/>
          <p:cNvSpPr>
            <a:spLocks noGrp="1" noChangeArrowheads="1"/>
          </p:cNvSpPr>
          <p:nvPr>
            <p:ph type="body" idx="1"/>
          </p:nvPr>
        </p:nvSpPr>
        <p:spPr/>
        <p:txBody>
          <a:bodyPr/>
          <a:lstStyle/>
          <a:p>
            <a:pPr eaLnBrk="1" hangingPunct="1"/>
            <a:r>
              <a:rPr lang="en-US" dirty="0" smtClean="0">
                <a:cs typeface="Times New Roman" pitchFamily="18" charset="0"/>
              </a:rPr>
              <a:t>Because static routing systems cannot react to network changes, they generally are considered unsuitable for today's large, changing networks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4579" name="Slide Number Placeholder 5"/>
          <p:cNvSpPr>
            <a:spLocks noGrp="1"/>
          </p:cNvSpPr>
          <p:nvPr>
            <p:ph type="sldNum" sz="quarter" idx="12"/>
          </p:nvPr>
        </p:nvSpPr>
        <p:spPr>
          <a:noFill/>
        </p:spPr>
        <p:txBody>
          <a:bodyPr/>
          <a:lstStyle/>
          <a:p>
            <a:fld id="{B8610FB1-ECEA-489C-A6CA-2BF18DC2B419}" type="slidenum">
              <a:rPr lang="en-US" smtClean="0"/>
              <a:pPr/>
              <a:t>12</a:t>
            </a:fld>
            <a:endParaRPr lang="en-US" dirty="0" smtClean="0"/>
          </a:p>
        </p:txBody>
      </p:sp>
      <p:sp>
        <p:nvSpPr>
          <p:cNvPr id="24580" name="Rectangle 2"/>
          <p:cNvSpPr>
            <a:spLocks noGrp="1" noChangeArrowheads="1"/>
          </p:cNvSpPr>
          <p:nvPr>
            <p:ph type="title"/>
          </p:nvPr>
        </p:nvSpPr>
        <p:spPr/>
        <p:txBody>
          <a:bodyPr/>
          <a:lstStyle/>
          <a:p>
            <a:pPr eaLnBrk="1" hangingPunct="1"/>
            <a:r>
              <a:rPr lang="en-US" dirty="0" smtClean="0">
                <a:cs typeface="Times New Roman" pitchFamily="18" charset="0"/>
              </a:rPr>
              <a:t>Static v Dynamic Routing</a:t>
            </a:r>
          </a:p>
        </p:txBody>
      </p:sp>
      <p:sp>
        <p:nvSpPr>
          <p:cNvPr id="24581" name="Rectangle 3"/>
          <p:cNvSpPr>
            <a:spLocks noGrp="1" noChangeArrowheads="1"/>
          </p:cNvSpPr>
          <p:nvPr>
            <p:ph type="body" idx="1"/>
          </p:nvPr>
        </p:nvSpPr>
        <p:spPr/>
        <p:txBody>
          <a:bodyPr/>
          <a:lstStyle/>
          <a:p>
            <a:pPr eaLnBrk="1" hangingPunct="1"/>
            <a:r>
              <a:rPr lang="en-US" dirty="0" smtClean="0">
                <a:cs typeface="Times New Roman" pitchFamily="18" charset="0"/>
              </a:rPr>
              <a:t>Whereas dynamic routing protocols can adjust to changing network circumstances by analyzing incoming routing update messages</a:t>
            </a:r>
          </a:p>
          <a:p>
            <a:pPr eaLnBrk="1" hangingPunct="1"/>
            <a:r>
              <a:rPr lang="en-US" dirty="0" smtClean="0">
                <a:cs typeface="Times New Roman" pitchFamily="18" charset="0"/>
              </a:rPr>
              <a:t>If the message indicates that a network change has occurred, the routing software recalculates routes and sends out new routing update messages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5603" name="Slide Number Placeholder 5"/>
          <p:cNvSpPr>
            <a:spLocks noGrp="1"/>
          </p:cNvSpPr>
          <p:nvPr>
            <p:ph type="sldNum" sz="quarter" idx="12"/>
          </p:nvPr>
        </p:nvSpPr>
        <p:spPr>
          <a:noFill/>
        </p:spPr>
        <p:txBody>
          <a:bodyPr/>
          <a:lstStyle/>
          <a:p>
            <a:fld id="{0C0B602B-3788-450F-AA27-601572B1A30D}" type="slidenum">
              <a:rPr lang="en-US" smtClean="0"/>
              <a:pPr/>
              <a:t>13</a:t>
            </a:fld>
            <a:endParaRPr lang="en-US" dirty="0" smtClean="0"/>
          </a:p>
        </p:txBody>
      </p:sp>
      <p:sp>
        <p:nvSpPr>
          <p:cNvPr id="25604" name="Rectangle 2"/>
          <p:cNvSpPr>
            <a:spLocks noGrp="1" noChangeArrowheads="1"/>
          </p:cNvSpPr>
          <p:nvPr>
            <p:ph type="title"/>
          </p:nvPr>
        </p:nvSpPr>
        <p:spPr/>
        <p:txBody>
          <a:bodyPr/>
          <a:lstStyle/>
          <a:p>
            <a:pPr eaLnBrk="1" hangingPunct="1"/>
            <a:r>
              <a:rPr lang="en-US" dirty="0" smtClean="0">
                <a:cs typeface="Times New Roman" pitchFamily="18" charset="0"/>
              </a:rPr>
              <a:t>Static v Dynamic Routing</a:t>
            </a:r>
          </a:p>
        </p:txBody>
      </p:sp>
      <p:sp>
        <p:nvSpPr>
          <p:cNvPr id="25605" name="Rectangle 3"/>
          <p:cNvSpPr>
            <a:spLocks noGrp="1" noChangeArrowheads="1"/>
          </p:cNvSpPr>
          <p:nvPr>
            <p:ph type="body" idx="1"/>
          </p:nvPr>
        </p:nvSpPr>
        <p:spPr/>
        <p:txBody>
          <a:bodyPr/>
          <a:lstStyle/>
          <a:p>
            <a:pPr eaLnBrk="1" hangingPunct="1"/>
            <a:r>
              <a:rPr lang="en-US" dirty="0" smtClean="0">
                <a:cs typeface="Times New Roman" pitchFamily="18" charset="0"/>
              </a:rPr>
              <a:t>These messages permeate the network, stimulating routers to rerun their algorithms and change their routing tables accordingly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6627" name="Slide Number Placeholder 5"/>
          <p:cNvSpPr>
            <a:spLocks noGrp="1"/>
          </p:cNvSpPr>
          <p:nvPr>
            <p:ph type="sldNum" sz="quarter" idx="12"/>
          </p:nvPr>
        </p:nvSpPr>
        <p:spPr>
          <a:noFill/>
        </p:spPr>
        <p:txBody>
          <a:bodyPr/>
          <a:lstStyle/>
          <a:p>
            <a:fld id="{479E3339-FB3D-48A7-AB57-C144977B4CBF}" type="slidenum">
              <a:rPr lang="en-US" smtClean="0"/>
              <a:pPr/>
              <a:t>14</a:t>
            </a:fld>
            <a:endParaRPr lang="en-US" dirty="0" smtClean="0"/>
          </a:p>
        </p:txBody>
      </p:sp>
      <p:sp>
        <p:nvSpPr>
          <p:cNvPr id="26628" name="Rectangle 2"/>
          <p:cNvSpPr>
            <a:spLocks noGrp="1" noChangeArrowheads="1"/>
          </p:cNvSpPr>
          <p:nvPr>
            <p:ph type="title"/>
          </p:nvPr>
        </p:nvSpPr>
        <p:spPr/>
        <p:txBody>
          <a:bodyPr/>
          <a:lstStyle/>
          <a:p>
            <a:pPr eaLnBrk="1" hangingPunct="1"/>
            <a:r>
              <a:rPr lang="en-US" altLang="en-US" dirty="0" smtClean="0"/>
              <a:t>Static v Dynamic Routing</a:t>
            </a:r>
          </a:p>
        </p:txBody>
      </p:sp>
      <p:pic>
        <p:nvPicPr>
          <p:cNvPr id="26629" name="Picture 3"/>
          <p:cNvPicPr>
            <a:picLocks noGrp="1" noChangeAspect="1" noChangeArrowheads="1"/>
          </p:cNvPicPr>
          <p:nvPr>
            <p:ph idx="1"/>
          </p:nvPr>
        </p:nvPicPr>
        <p:blipFill>
          <a:blip r:embed="rId2" cstate="print"/>
          <a:srcRect l="14603" t="31265" r="49710" b="26358"/>
          <a:stretch>
            <a:fillRect/>
          </a:stretch>
        </p:blipFill>
        <p:spPr>
          <a:xfrm>
            <a:off x="1981200" y="1600200"/>
            <a:ext cx="5105400" cy="4195763"/>
          </a:xfr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Static v Dynamic Routing</a:t>
            </a:r>
          </a:p>
        </p:txBody>
      </p:sp>
      <p:sp>
        <p:nvSpPr>
          <p:cNvPr id="27651"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27652" name="Slide Number Placeholder 4"/>
          <p:cNvSpPr>
            <a:spLocks noGrp="1"/>
          </p:cNvSpPr>
          <p:nvPr>
            <p:ph type="sldNum" sz="quarter" idx="12"/>
          </p:nvPr>
        </p:nvSpPr>
        <p:spPr>
          <a:noFill/>
        </p:spPr>
        <p:txBody>
          <a:bodyPr/>
          <a:lstStyle/>
          <a:p>
            <a:fld id="{9F583A3B-9DBF-4241-8818-DBDFB1557D95}" type="slidenum">
              <a:rPr lang="en-US" smtClean="0"/>
              <a:pPr/>
              <a:t>15</a:t>
            </a:fld>
            <a:endParaRPr lang="en-US" dirty="0" smtClean="0"/>
          </a:p>
        </p:txBody>
      </p:sp>
      <p:pic>
        <p:nvPicPr>
          <p:cNvPr id="27653" name="Picture 8"/>
          <p:cNvPicPr>
            <a:picLocks noChangeAspect="1" noChangeArrowheads="1"/>
          </p:cNvPicPr>
          <p:nvPr/>
        </p:nvPicPr>
        <p:blipFill>
          <a:blip r:embed="rId2" cstate="print"/>
          <a:srcRect/>
          <a:stretch>
            <a:fillRect/>
          </a:stretch>
        </p:blipFill>
        <p:spPr bwMode="auto">
          <a:xfrm>
            <a:off x="450850" y="1676400"/>
            <a:ext cx="8285163"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8675" name="Slide Number Placeholder 5"/>
          <p:cNvSpPr>
            <a:spLocks noGrp="1"/>
          </p:cNvSpPr>
          <p:nvPr>
            <p:ph type="sldNum" sz="quarter" idx="12"/>
          </p:nvPr>
        </p:nvSpPr>
        <p:spPr>
          <a:noFill/>
        </p:spPr>
        <p:txBody>
          <a:bodyPr/>
          <a:lstStyle/>
          <a:p>
            <a:fld id="{313A940E-15B1-4B18-95D8-498330E0EFF2}" type="slidenum">
              <a:rPr lang="en-US" smtClean="0"/>
              <a:pPr/>
              <a:t>16</a:t>
            </a:fld>
            <a:endParaRPr lang="en-US" dirty="0" smtClean="0"/>
          </a:p>
        </p:txBody>
      </p:sp>
      <p:sp>
        <p:nvSpPr>
          <p:cNvPr id="28676" name="Rectangle 2"/>
          <p:cNvSpPr>
            <a:spLocks noGrp="1" noChangeArrowheads="1"/>
          </p:cNvSpPr>
          <p:nvPr>
            <p:ph type="title"/>
          </p:nvPr>
        </p:nvSpPr>
        <p:spPr/>
        <p:txBody>
          <a:bodyPr/>
          <a:lstStyle/>
          <a:p>
            <a:pPr eaLnBrk="1" hangingPunct="1"/>
            <a:r>
              <a:rPr lang="en-US" dirty="0" smtClean="0"/>
              <a:t>Dynamic Routing Protocols</a:t>
            </a:r>
          </a:p>
        </p:txBody>
      </p:sp>
      <p:sp>
        <p:nvSpPr>
          <p:cNvPr id="28677" name="Rectangle 3"/>
          <p:cNvSpPr>
            <a:spLocks noGrp="1" noChangeArrowheads="1"/>
          </p:cNvSpPr>
          <p:nvPr>
            <p:ph type="body" idx="1"/>
          </p:nvPr>
        </p:nvSpPr>
        <p:spPr/>
        <p:txBody>
          <a:bodyPr/>
          <a:lstStyle/>
          <a:p>
            <a:pPr eaLnBrk="1" hangingPunct="1"/>
            <a:r>
              <a:rPr lang="en-US" dirty="0" smtClean="0"/>
              <a:t>Dynamic routing protocols usually have one or more of the following design goals</a:t>
            </a:r>
          </a:p>
          <a:p>
            <a:pPr lvl="1" eaLnBrk="1" hangingPunct="1"/>
            <a:r>
              <a:rPr lang="en-US" dirty="0" smtClean="0"/>
              <a:t>Optimality </a:t>
            </a:r>
          </a:p>
          <a:p>
            <a:pPr lvl="1" eaLnBrk="1" hangingPunct="1"/>
            <a:r>
              <a:rPr lang="en-US" dirty="0" smtClean="0"/>
              <a:t>Low overhead </a:t>
            </a:r>
          </a:p>
          <a:p>
            <a:pPr lvl="1" eaLnBrk="1" hangingPunct="1"/>
            <a:r>
              <a:rPr lang="en-US" dirty="0" smtClean="0"/>
              <a:t>Robustness</a:t>
            </a:r>
          </a:p>
          <a:p>
            <a:pPr lvl="1" eaLnBrk="1" hangingPunct="1"/>
            <a:r>
              <a:rPr lang="en-US" dirty="0" smtClean="0"/>
              <a:t>Flexibility</a:t>
            </a:r>
          </a:p>
          <a:p>
            <a:pPr lvl="1" eaLnBrk="1" hangingPunct="1"/>
            <a:r>
              <a:rPr lang="en-US" dirty="0" smtClean="0"/>
              <a:t>Rapid convergence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9699" name="Slide Number Placeholder 5"/>
          <p:cNvSpPr>
            <a:spLocks noGrp="1"/>
          </p:cNvSpPr>
          <p:nvPr>
            <p:ph type="sldNum" sz="quarter" idx="12"/>
          </p:nvPr>
        </p:nvSpPr>
        <p:spPr>
          <a:noFill/>
        </p:spPr>
        <p:txBody>
          <a:bodyPr/>
          <a:lstStyle/>
          <a:p>
            <a:fld id="{B990A9AB-6EA4-4CB1-82AC-8D29B84F6E51}" type="slidenum">
              <a:rPr lang="en-US" smtClean="0"/>
              <a:pPr/>
              <a:t>17</a:t>
            </a:fld>
            <a:endParaRPr lang="en-US" dirty="0" smtClean="0"/>
          </a:p>
        </p:txBody>
      </p:sp>
      <p:sp>
        <p:nvSpPr>
          <p:cNvPr id="29700" name="Rectangle 2"/>
          <p:cNvSpPr>
            <a:spLocks noGrp="1" noChangeArrowheads="1"/>
          </p:cNvSpPr>
          <p:nvPr>
            <p:ph type="title"/>
          </p:nvPr>
        </p:nvSpPr>
        <p:spPr/>
        <p:txBody>
          <a:bodyPr/>
          <a:lstStyle/>
          <a:p>
            <a:pPr eaLnBrk="1" hangingPunct="1"/>
            <a:r>
              <a:rPr lang="en-US" dirty="0" smtClean="0"/>
              <a:t>Routing Protocol Optimality</a:t>
            </a:r>
          </a:p>
        </p:txBody>
      </p:sp>
      <p:sp>
        <p:nvSpPr>
          <p:cNvPr id="29701" name="Rectangle 3"/>
          <p:cNvSpPr>
            <a:spLocks noGrp="1" noChangeArrowheads="1"/>
          </p:cNvSpPr>
          <p:nvPr>
            <p:ph type="body" idx="1"/>
          </p:nvPr>
        </p:nvSpPr>
        <p:spPr/>
        <p:txBody>
          <a:bodyPr/>
          <a:lstStyle/>
          <a:p>
            <a:pPr eaLnBrk="1" hangingPunct="1"/>
            <a:r>
              <a:rPr lang="en-US" dirty="0" smtClean="0"/>
              <a:t>Optimality refers to the capability of the routing protocol to select the best route, which depends on the metrics and metric weightings used to make the calculation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0723" name="Slide Number Placeholder 5"/>
          <p:cNvSpPr>
            <a:spLocks noGrp="1"/>
          </p:cNvSpPr>
          <p:nvPr>
            <p:ph type="sldNum" sz="quarter" idx="12"/>
          </p:nvPr>
        </p:nvSpPr>
        <p:spPr>
          <a:noFill/>
        </p:spPr>
        <p:txBody>
          <a:bodyPr/>
          <a:lstStyle/>
          <a:p>
            <a:fld id="{E00A74C2-D528-4694-956E-357993392AF9}" type="slidenum">
              <a:rPr lang="en-US" smtClean="0"/>
              <a:pPr/>
              <a:t>18</a:t>
            </a:fld>
            <a:endParaRPr lang="en-US" dirty="0" smtClean="0"/>
          </a:p>
        </p:txBody>
      </p:sp>
      <p:sp>
        <p:nvSpPr>
          <p:cNvPr id="30724" name="Rectangle 2"/>
          <p:cNvSpPr>
            <a:spLocks noGrp="1" noChangeArrowheads="1"/>
          </p:cNvSpPr>
          <p:nvPr>
            <p:ph type="title"/>
          </p:nvPr>
        </p:nvSpPr>
        <p:spPr/>
        <p:txBody>
          <a:bodyPr/>
          <a:lstStyle/>
          <a:p>
            <a:pPr eaLnBrk="1" hangingPunct="1"/>
            <a:r>
              <a:rPr lang="en-US" dirty="0" smtClean="0"/>
              <a:t>Routing Protocol Overhead</a:t>
            </a:r>
          </a:p>
        </p:txBody>
      </p:sp>
      <p:sp>
        <p:nvSpPr>
          <p:cNvPr id="30725" name="Rectangle 3"/>
          <p:cNvSpPr>
            <a:spLocks noGrp="1" noChangeArrowheads="1"/>
          </p:cNvSpPr>
          <p:nvPr>
            <p:ph type="body" idx="1"/>
          </p:nvPr>
        </p:nvSpPr>
        <p:spPr/>
        <p:txBody>
          <a:bodyPr/>
          <a:lstStyle/>
          <a:p>
            <a:pPr eaLnBrk="1" hangingPunct="1"/>
            <a:r>
              <a:rPr lang="en-US" dirty="0" smtClean="0"/>
              <a:t>Low overhead refers to simple and efficient overhead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1747" name="Slide Number Placeholder 5"/>
          <p:cNvSpPr>
            <a:spLocks noGrp="1"/>
          </p:cNvSpPr>
          <p:nvPr>
            <p:ph type="sldNum" sz="quarter" idx="12"/>
          </p:nvPr>
        </p:nvSpPr>
        <p:spPr>
          <a:noFill/>
        </p:spPr>
        <p:txBody>
          <a:bodyPr/>
          <a:lstStyle/>
          <a:p>
            <a:fld id="{F6A72D68-8F06-40FC-B5AB-6E8FFC271AAF}" type="slidenum">
              <a:rPr lang="en-US" smtClean="0"/>
              <a:pPr/>
              <a:t>19</a:t>
            </a:fld>
            <a:endParaRPr lang="en-US" dirty="0" smtClean="0"/>
          </a:p>
        </p:txBody>
      </p:sp>
      <p:sp>
        <p:nvSpPr>
          <p:cNvPr id="31748" name="Rectangle 2"/>
          <p:cNvSpPr>
            <a:spLocks noGrp="1" noChangeArrowheads="1"/>
          </p:cNvSpPr>
          <p:nvPr>
            <p:ph type="title"/>
          </p:nvPr>
        </p:nvSpPr>
        <p:spPr/>
        <p:txBody>
          <a:bodyPr/>
          <a:lstStyle/>
          <a:p>
            <a:pPr eaLnBrk="1" hangingPunct="1"/>
            <a:r>
              <a:rPr lang="en-US" dirty="0" smtClean="0"/>
              <a:t>Routing Protocol Robustness</a:t>
            </a:r>
          </a:p>
        </p:txBody>
      </p:sp>
      <p:sp>
        <p:nvSpPr>
          <p:cNvPr id="31749" name="Rectangle 3"/>
          <p:cNvSpPr>
            <a:spLocks noGrp="1" noChangeArrowheads="1"/>
          </p:cNvSpPr>
          <p:nvPr>
            <p:ph type="body" idx="1"/>
          </p:nvPr>
        </p:nvSpPr>
        <p:spPr/>
        <p:txBody>
          <a:bodyPr/>
          <a:lstStyle/>
          <a:p>
            <a:pPr eaLnBrk="1" hangingPunct="1"/>
            <a:r>
              <a:rPr lang="en-US" dirty="0" smtClean="0"/>
              <a:t>Routing protocols must be robust, which means that they should perform correctly in the face of unusual or unforeseen circumstances, such as hardware failures, high load conditions, and incorrect implementations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Learn about routing protocols</a:t>
            </a:r>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2771" name="Slide Number Placeholder 5"/>
          <p:cNvSpPr>
            <a:spLocks noGrp="1"/>
          </p:cNvSpPr>
          <p:nvPr>
            <p:ph type="sldNum" sz="quarter" idx="12"/>
          </p:nvPr>
        </p:nvSpPr>
        <p:spPr>
          <a:noFill/>
        </p:spPr>
        <p:txBody>
          <a:bodyPr/>
          <a:lstStyle/>
          <a:p>
            <a:fld id="{259B9C6C-40D0-4C7F-8258-DEC25272E4A4}" type="slidenum">
              <a:rPr lang="en-US" smtClean="0"/>
              <a:pPr/>
              <a:t>20</a:t>
            </a:fld>
            <a:endParaRPr lang="en-US" dirty="0" smtClean="0"/>
          </a:p>
        </p:txBody>
      </p:sp>
      <p:sp>
        <p:nvSpPr>
          <p:cNvPr id="32772" name="Rectangle 2"/>
          <p:cNvSpPr>
            <a:spLocks noGrp="1" noChangeArrowheads="1"/>
          </p:cNvSpPr>
          <p:nvPr>
            <p:ph type="title"/>
          </p:nvPr>
        </p:nvSpPr>
        <p:spPr/>
        <p:txBody>
          <a:bodyPr/>
          <a:lstStyle/>
          <a:p>
            <a:pPr eaLnBrk="1" hangingPunct="1"/>
            <a:r>
              <a:rPr lang="en-US" dirty="0" smtClean="0"/>
              <a:t>Routing Protocol Flexibility</a:t>
            </a:r>
          </a:p>
        </p:txBody>
      </p:sp>
      <p:sp>
        <p:nvSpPr>
          <p:cNvPr id="32773" name="Rectangle 3"/>
          <p:cNvSpPr>
            <a:spLocks noGrp="1" noChangeArrowheads="1"/>
          </p:cNvSpPr>
          <p:nvPr>
            <p:ph type="body" idx="1"/>
          </p:nvPr>
        </p:nvSpPr>
        <p:spPr/>
        <p:txBody>
          <a:bodyPr/>
          <a:lstStyle/>
          <a:p>
            <a:pPr eaLnBrk="1" hangingPunct="1"/>
            <a:r>
              <a:rPr lang="en-US" dirty="0" smtClean="0"/>
              <a:t>Routing protocols should also be flexible, which means that they should quickly and accurately adapt to a variety of network circumstances</a:t>
            </a:r>
          </a:p>
          <a:p>
            <a:pPr lvl="1" eaLnBrk="1" hangingPunct="1"/>
            <a:r>
              <a:rPr lang="en-US" dirty="0" smtClean="0"/>
              <a:t>Assume, for example, that a network segment has gone down</a:t>
            </a:r>
          </a:p>
          <a:p>
            <a:pPr lvl="1" eaLnBrk="1" hangingPunct="1"/>
            <a:r>
              <a:rPr lang="en-US" dirty="0" smtClean="0"/>
              <a:t>As they become aware of the problem, many routing protocols will quickly select the next-best path for all routes normally using that segment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3795" name="Slide Number Placeholder 5"/>
          <p:cNvSpPr>
            <a:spLocks noGrp="1"/>
          </p:cNvSpPr>
          <p:nvPr>
            <p:ph type="sldNum" sz="quarter" idx="12"/>
          </p:nvPr>
        </p:nvSpPr>
        <p:spPr>
          <a:noFill/>
        </p:spPr>
        <p:txBody>
          <a:bodyPr/>
          <a:lstStyle/>
          <a:p>
            <a:fld id="{22C7EBB1-F082-479F-9557-59D7287129AF}" type="slidenum">
              <a:rPr lang="en-US" smtClean="0"/>
              <a:pPr/>
              <a:t>21</a:t>
            </a:fld>
            <a:endParaRPr lang="en-US" dirty="0" smtClean="0"/>
          </a:p>
        </p:txBody>
      </p:sp>
      <p:sp>
        <p:nvSpPr>
          <p:cNvPr id="33796" name="Rectangle 2"/>
          <p:cNvSpPr>
            <a:spLocks noGrp="1" noChangeArrowheads="1"/>
          </p:cNvSpPr>
          <p:nvPr>
            <p:ph type="title"/>
          </p:nvPr>
        </p:nvSpPr>
        <p:spPr/>
        <p:txBody>
          <a:bodyPr/>
          <a:lstStyle/>
          <a:p>
            <a:pPr eaLnBrk="1" hangingPunct="1"/>
            <a:r>
              <a:rPr lang="en-US" dirty="0" smtClean="0"/>
              <a:t>Routing Protocol Convergence</a:t>
            </a:r>
          </a:p>
        </p:txBody>
      </p:sp>
      <p:sp>
        <p:nvSpPr>
          <p:cNvPr id="33797" name="Rectangle 3"/>
          <p:cNvSpPr>
            <a:spLocks noGrp="1" noChangeArrowheads="1"/>
          </p:cNvSpPr>
          <p:nvPr>
            <p:ph type="body" idx="1"/>
          </p:nvPr>
        </p:nvSpPr>
        <p:spPr/>
        <p:txBody>
          <a:bodyPr/>
          <a:lstStyle/>
          <a:p>
            <a:pPr eaLnBrk="1" hangingPunct="1"/>
            <a:r>
              <a:rPr lang="en-US" dirty="0" smtClean="0"/>
              <a:t>Routing protocols must converge rapidly, which is a process of agreement, by all routers, on optimal routes</a:t>
            </a:r>
          </a:p>
          <a:p>
            <a:pPr eaLnBrk="1" hangingPunct="1"/>
            <a:r>
              <a:rPr lang="en-US" dirty="0" smtClean="0"/>
              <a:t>When a network event causes routes either to go down or become available, routers distribute routing update messages that permeate networks, stimulating recalculation of optimal routes and eventually causing all routers to agree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4819" name="Slide Number Placeholder 5"/>
          <p:cNvSpPr>
            <a:spLocks noGrp="1"/>
          </p:cNvSpPr>
          <p:nvPr>
            <p:ph type="sldNum" sz="quarter" idx="12"/>
          </p:nvPr>
        </p:nvSpPr>
        <p:spPr>
          <a:noFill/>
        </p:spPr>
        <p:txBody>
          <a:bodyPr/>
          <a:lstStyle/>
          <a:p>
            <a:fld id="{57D5A5EC-C03E-4887-B431-B4712F6CE113}" type="slidenum">
              <a:rPr lang="en-US" smtClean="0"/>
              <a:pPr/>
              <a:t>22</a:t>
            </a:fld>
            <a:endParaRPr lang="en-US" dirty="0" smtClean="0"/>
          </a:p>
        </p:txBody>
      </p:sp>
      <p:sp>
        <p:nvSpPr>
          <p:cNvPr id="34820" name="Rectangle 2"/>
          <p:cNvSpPr>
            <a:spLocks noGrp="1" noChangeArrowheads="1"/>
          </p:cNvSpPr>
          <p:nvPr>
            <p:ph type="title"/>
          </p:nvPr>
        </p:nvSpPr>
        <p:spPr/>
        <p:txBody>
          <a:bodyPr/>
          <a:lstStyle/>
          <a:p>
            <a:pPr eaLnBrk="1" hangingPunct="1"/>
            <a:r>
              <a:rPr lang="en-US" dirty="0" smtClean="0"/>
              <a:t>Routing Protocol Convergence</a:t>
            </a:r>
          </a:p>
        </p:txBody>
      </p:sp>
      <p:sp>
        <p:nvSpPr>
          <p:cNvPr id="34821" name="Rectangle 3"/>
          <p:cNvSpPr>
            <a:spLocks noGrp="1" noChangeArrowheads="1"/>
          </p:cNvSpPr>
          <p:nvPr>
            <p:ph type="body" idx="1"/>
          </p:nvPr>
        </p:nvSpPr>
        <p:spPr/>
        <p:txBody>
          <a:bodyPr/>
          <a:lstStyle/>
          <a:p>
            <a:pPr eaLnBrk="1" hangingPunct="1"/>
            <a:r>
              <a:rPr lang="en-US" dirty="0" smtClean="0"/>
              <a:t>Routing protocols that converge slowly can cause routing loops or network outages</a:t>
            </a:r>
          </a:p>
          <a:p>
            <a:pPr eaLnBrk="1" hangingPunct="1"/>
            <a:r>
              <a:rPr lang="en-US" dirty="0" smtClean="0"/>
              <a:t>An example of the need for rapid convergence is seen in the use of distance vector protocols</a:t>
            </a:r>
          </a:p>
          <a:p>
            <a:pPr eaLnBrk="1" hangingPunct="1"/>
            <a:r>
              <a:rPr lang="en-US" dirty="0" smtClean="0"/>
              <a:t>Routers using routing protocols based on the distance vector method receive their neighbor’s routing table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5843" name="Slide Number Placeholder 5"/>
          <p:cNvSpPr>
            <a:spLocks noGrp="1"/>
          </p:cNvSpPr>
          <p:nvPr>
            <p:ph type="sldNum" sz="quarter" idx="12"/>
          </p:nvPr>
        </p:nvSpPr>
        <p:spPr>
          <a:noFill/>
        </p:spPr>
        <p:txBody>
          <a:bodyPr/>
          <a:lstStyle/>
          <a:p>
            <a:fld id="{8F484823-A7A0-4849-BC85-BAA00735D2AD}" type="slidenum">
              <a:rPr lang="en-US" smtClean="0"/>
              <a:pPr/>
              <a:t>23</a:t>
            </a:fld>
            <a:endParaRPr lang="en-US" dirty="0" smtClean="0"/>
          </a:p>
        </p:txBody>
      </p:sp>
      <p:sp>
        <p:nvSpPr>
          <p:cNvPr id="35844" name="Rectangle 2"/>
          <p:cNvSpPr>
            <a:spLocks noGrp="1" noChangeArrowheads="1"/>
          </p:cNvSpPr>
          <p:nvPr>
            <p:ph type="title"/>
          </p:nvPr>
        </p:nvSpPr>
        <p:spPr/>
        <p:txBody>
          <a:bodyPr/>
          <a:lstStyle/>
          <a:p>
            <a:pPr eaLnBrk="1" hangingPunct="1"/>
            <a:r>
              <a:rPr lang="en-US" dirty="0" smtClean="0"/>
              <a:t>Routing Protocol Convergence</a:t>
            </a:r>
          </a:p>
        </p:txBody>
      </p:sp>
      <p:sp>
        <p:nvSpPr>
          <p:cNvPr id="35845" name="Rectangle 3"/>
          <p:cNvSpPr>
            <a:spLocks noGrp="1" noChangeArrowheads="1"/>
          </p:cNvSpPr>
          <p:nvPr>
            <p:ph type="body" idx="1"/>
          </p:nvPr>
        </p:nvSpPr>
        <p:spPr/>
        <p:txBody>
          <a:bodyPr/>
          <a:lstStyle/>
          <a:p>
            <a:pPr eaLnBrk="1" hangingPunct="1"/>
            <a:r>
              <a:rPr lang="en-US" dirty="0" smtClean="0"/>
              <a:t>Using this they build a network map</a:t>
            </a:r>
          </a:p>
          <a:p>
            <a:pPr eaLnBrk="1" hangingPunct="1"/>
            <a:r>
              <a:rPr lang="en-US" dirty="0" smtClean="0"/>
              <a:t>This approach to learning can cause problems such as routing loops and counts to infinity</a:t>
            </a:r>
          </a:p>
          <a:p>
            <a:pPr eaLnBrk="1" hangingPunct="1"/>
            <a:r>
              <a:rPr lang="en-US" dirty="0" smtClean="0"/>
              <a:t>Routing loops can occur if the internetwork is slow to converge on a new configuration after a route fails</a:t>
            </a:r>
          </a:p>
          <a:p>
            <a:pPr eaLnBrk="1" hangingPunct="1"/>
            <a:r>
              <a:rPr lang="en-US" dirty="0" smtClean="0"/>
              <a:t>This situation will produce inconsistent entries in the router tables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0" fontAlgn="base" hangingPunct="0"/>
            <a:r>
              <a:rPr lang="en-US" sz="4400" dirty="0" smtClean="0">
                <a:solidFill>
                  <a:schemeClr val="tx2"/>
                </a:solidFill>
                <a:latin typeface="+mj-lt"/>
                <a:ea typeface="+mj-ea"/>
                <a:cs typeface="+mj-cs"/>
              </a:rPr>
              <a:t>Lab</a:t>
            </a:r>
          </a:p>
        </p:txBody>
      </p:sp>
      <p:sp>
        <p:nvSpPr>
          <p:cNvPr id="3" name="Content Placeholder 2"/>
          <p:cNvSpPr>
            <a:spLocks noGrp="1"/>
          </p:cNvSpPr>
          <p:nvPr>
            <p:ph idx="1"/>
          </p:nvPr>
        </p:nvSpPr>
        <p:spPr/>
        <p:txBody>
          <a:bodyPr/>
          <a:lstStyle/>
          <a:p>
            <a:pPr lvl="0" rtl="0" eaLnBrk="0" fontAlgn="base" hangingPunct="0"/>
            <a:r>
              <a:rPr lang="en-US" sz="3200" dirty="0" smtClean="0">
                <a:solidFill>
                  <a:schemeClr val="tx2"/>
                </a:solidFill>
                <a:latin typeface="+mj-lt"/>
                <a:ea typeface="+mj-ea"/>
                <a:cs typeface="+mj-cs"/>
              </a:rPr>
              <a:t>Start Packet</a:t>
            </a:r>
            <a:r>
              <a:rPr lang="en-US" sz="3200" baseline="0" dirty="0" smtClean="0">
                <a:solidFill>
                  <a:schemeClr val="tx2"/>
                </a:solidFill>
                <a:latin typeface="+mj-lt"/>
                <a:ea typeface="+mj-ea"/>
                <a:cs typeface="+mj-cs"/>
              </a:rPr>
              <a:t> Tracer</a:t>
            </a:r>
            <a:endParaRPr lang="en-US" sz="3200" dirty="0" smtClean="0"/>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lang="en-US" sz="3200" dirty="0" smtClean="0">
                <a:solidFill>
                  <a:schemeClr val="tx1"/>
                </a:solidFill>
                <a:latin typeface="+mn-lt"/>
                <a:ea typeface="+mn-ea"/>
                <a:cs typeface="+mn-cs"/>
              </a:rPr>
              <a:t>Do Packet Tracer Activity 3.3.2.5.pka</a:t>
            </a:r>
            <a:endParaRPr lang="en-US" sz="3200" dirty="0" smtClean="0"/>
          </a:p>
        </p:txBody>
      </p:sp>
      <p:sp>
        <p:nvSpPr>
          <p:cNvPr id="4" name="Footer Placeholder 3"/>
          <p:cNvSpPr>
            <a:spLocks noGrp="1"/>
          </p:cNvSpPr>
          <p:nvPr>
            <p:ph type="ftr" sz="quarter" idx="11"/>
          </p:nvPr>
        </p:nvSpPr>
        <p:spPr/>
        <p:txBody>
          <a:bodyPr/>
          <a:lstStyle/>
          <a:p>
            <a:pPr>
              <a:defRPr/>
            </a:pPr>
            <a:r>
              <a:rPr lang="en-US"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6867" name="Slide Number Placeholder 5"/>
          <p:cNvSpPr>
            <a:spLocks noGrp="1"/>
          </p:cNvSpPr>
          <p:nvPr>
            <p:ph type="sldNum" sz="quarter" idx="12"/>
          </p:nvPr>
        </p:nvSpPr>
        <p:spPr>
          <a:noFill/>
        </p:spPr>
        <p:txBody>
          <a:bodyPr/>
          <a:lstStyle/>
          <a:p>
            <a:fld id="{FF893012-EA73-48A7-9132-BC1FBC3E8AE4}" type="slidenum">
              <a:rPr lang="en-US" smtClean="0"/>
              <a:pPr/>
              <a:t>25</a:t>
            </a:fld>
            <a:endParaRPr lang="en-US" dirty="0" smtClean="0"/>
          </a:p>
        </p:txBody>
      </p:sp>
      <p:sp>
        <p:nvSpPr>
          <p:cNvPr id="36868" name="Rectangle 2"/>
          <p:cNvSpPr>
            <a:spLocks noGrp="1" noChangeArrowheads="1"/>
          </p:cNvSpPr>
          <p:nvPr>
            <p:ph type="title"/>
          </p:nvPr>
        </p:nvSpPr>
        <p:spPr/>
        <p:txBody>
          <a:bodyPr/>
          <a:lstStyle/>
          <a:p>
            <a:pPr eaLnBrk="1" hangingPunct="1"/>
            <a:r>
              <a:rPr lang="en-US" dirty="0" smtClean="0"/>
              <a:t>Dynamic Routing Protocols</a:t>
            </a:r>
          </a:p>
        </p:txBody>
      </p:sp>
      <p:sp>
        <p:nvSpPr>
          <p:cNvPr id="36869" name="Rectangle 3"/>
          <p:cNvSpPr>
            <a:spLocks noGrp="1" noChangeArrowheads="1"/>
          </p:cNvSpPr>
          <p:nvPr>
            <p:ph type="body" idx="1"/>
          </p:nvPr>
        </p:nvSpPr>
        <p:spPr/>
        <p:txBody>
          <a:bodyPr/>
          <a:lstStyle/>
          <a:p>
            <a:pPr eaLnBrk="1" hangingPunct="1"/>
            <a:r>
              <a:rPr lang="en-US" dirty="0" smtClean="0"/>
              <a:t>Let’s organize the different types of routing protocols and then discuss each one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7891" name="Slide Number Placeholder 5"/>
          <p:cNvSpPr>
            <a:spLocks noGrp="1"/>
          </p:cNvSpPr>
          <p:nvPr>
            <p:ph type="sldNum" sz="quarter" idx="12"/>
          </p:nvPr>
        </p:nvSpPr>
        <p:spPr>
          <a:noFill/>
        </p:spPr>
        <p:txBody>
          <a:bodyPr/>
          <a:lstStyle/>
          <a:p>
            <a:fld id="{D91A6EA0-830F-4147-9150-DF0A4FB3FAC3}" type="slidenum">
              <a:rPr lang="en-US" smtClean="0"/>
              <a:pPr/>
              <a:t>26</a:t>
            </a:fld>
            <a:endParaRPr lang="en-US" dirty="0" smtClean="0"/>
          </a:p>
        </p:txBody>
      </p:sp>
      <p:sp>
        <p:nvSpPr>
          <p:cNvPr id="37892" name="Rectangle 2"/>
          <p:cNvSpPr>
            <a:spLocks noGrp="1" noChangeArrowheads="1"/>
          </p:cNvSpPr>
          <p:nvPr>
            <p:ph type="title"/>
          </p:nvPr>
        </p:nvSpPr>
        <p:spPr/>
        <p:txBody>
          <a:bodyPr/>
          <a:lstStyle/>
          <a:p>
            <a:pPr eaLnBrk="1" hangingPunct="1"/>
            <a:r>
              <a:rPr lang="en-US" dirty="0" smtClean="0"/>
              <a:t>Dynamic Routing Protocols</a:t>
            </a:r>
          </a:p>
        </p:txBody>
      </p:sp>
      <p:graphicFrame>
        <p:nvGraphicFramePr>
          <p:cNvPr id="163994" name="Group 154"/>
          <p:cNvGraphicFramePr>
            <a:graphicFrameLocks noGrp="1"/>
          </p:cNvGraphicFramePr>
          <p:nvPr>
            <p:ph type="tbl" idx="1"/>
          </p:nvPr>
        </p:nvGraphicFramePr>
        <p:xfrm>
          <a:off x="249238" y="1600200"/>
          <a:ext cx="8666162" cy="4560891"/>
        </p:xfrm>
        <a:graphic>
          <a:graphicData uri="http://schemas.openxmlformats.org/drawingml/2006/table">
            <a:tbl>
              <a:tblPr/>
              <a:tblGrid>
                <a:gridCol w="1276350"/>
                <a:gridCol w="1446212"/>
                <a:gridCol w="1181100"/>
                <a:gridCol w="1257300"/>
                <a:gridCol w="3505200"/>
              </a:tblGrid>
              <a:tr h="46513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rPr>
                        <a:t>Dynamic Routing Protocols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50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Intradomain</a:t>
                      </a:r>
                      <a:br>
                        <a:rPr kumimoji="0" lang="en-US" sz="1500" b="0" i="0" u="none" strike="noStrike" cap="none" normalizeH="0" baseline="0" dirty="0" smtClean="0">
                          <a:ln>
                            <a:noFill/>
                          </a:ln>
                          <a:solidFill>
                            <a:schemeClr val="tx1"/>
                          </a:solidFill>
                          <a:effectLst/>
                          <a:latin typeface="Arial" charset="0"/>
                        </a:rPr>
                      </a:br>
                      <a:r>
                        <a:rPr kumimoji="0" lang="en-US" sz="1500" b="0" i="0" u="none" strike="noStrike" cap="none" normalizeH="0" baseline="0" dirty="0" smtClean="0">
                          <a:ln>
                            <a:noFill/>
                          </a:ln>
                          <a:solidFill>
                            <a:schemeClr val="tx1"/>
                          </a:solidFill>
                          <a:effectLst/>
                          <a:latin typeface="Arial" charset="0"/>
                        </a:rPr>
                        <a:t>or</a:t>
                      </a:r>
                      <a:br>
                        <a:rPr kumimoji="0" lang="en-US" sz="1500" b="0" i="0" u="none" strike="noStrike" cap="none" normalizeH="0" baseline="0" dirty="0" smtClean="0">
                          <a:ln>
                            <a:noFill/>
                          </a:ln>
                          <a:solidFill>
                            <a:schemeClr val="tx1"/>
                          </a:solidFill>
                          <a:effectLst/>
                          <a:latin typeface="Arial" charset="0"/>
                        </a:rPr>
                      </a:br>
                      <a:r>
                        <a:rPr kumimoji="0" lang="en-US" sz="1500" b="0" i="0" u="none" strike="noStrike" cap="none" normalizeH="0" baseline="0" dirty="0" smtClean="0">
                          <a:ln>
                            <a:noFill/>
                          </a:ln>
                          <a:solidFill>
                            <a:schemeClr val="tx1"/>
                          </a:solidFill>
                          <a:effectLst/>
                          <a:latin typeface="Arial" charset="0"/>
                        </a:rPr>
                        <a:t>Interior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Interdomain</a:t>
                      </a:r>
                      <a:br>
                        <a:rPr kumimoji="0" lang="en-US" sz="1500" b="0" i="0" u="none" strike="noStrike" cap="none" normalizeH="0" baseline="0" dirty="0" smtClean="0">
                          <a:ln>
                            <a:noFill/>
                          </a:ln>
                          <a:solidFill>
                            <a:schemeClr val="tx1"/>
                          </a:solidFill>
                          <a:effectLst/>
                          <a:latin typeface="Arial" charset="0"/>
                        </a:rPr>
                      </a:br>
                      <a:r>
                        <a:rPr kumimoji="0" lang="en-US" sz="1500" b="0" i="0" u="none" strike="noStrike" cap="none" normalizeH="0" baseline="0" dirty="0" smtClean="0">
                          <a:ln>
                            <a:noFill/>
                          </a:ln>
                          <a:solidFill>
                            <a:schemeClr val="tx1"/>
                          </a:solidFill>
                          <a:effectLst/>
                          <a:latin typeface="Arial" charset="0"/>
                        </a:rPr>
                        <a:t>or</a:t>
                      </a:r>
                      <a:br>
                        <a:rPr kumimoji="0" lang="en-US" sz="1500" b="0" i="0" u="none" strike="noStrike" cap="none" normalizeH="0" baseline="0" dirty="0" smtClean="0">
                          <a:ln>
                            <a:noFill/>
                          </a:ln>
                          <a:solidFill>
                            <a:schemeClr val="tx1"/>
                          </a:solidFill>
                          <a:effectLst/>
                          <a:latin typeface="Arial" charset="0"/>
                        </a:rPr>
                      </a:br>
                      <a:r>
                        <a:rPr kumimoji="0" lang="en-US" sz="1500" b="0" i="0" u="none" strike="noStrike" cap="none" normalizeH="0" baseline="0" dirty="0" smtClean="0">
                          <a:ln>
                            <a:noFill/>
                          </a:ln>
                          <a:solidFill>
                            <a:schemeClr val="tx1"/>
                          </a:solidFill>
                          <a:effectLst/>
                          <a:latin typeface="Arial" charset="0"/>
                        </a:rPr>
                        <a:t>Exterior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Distance Vector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Link State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Path Vector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Standard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Proprietary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Standard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Proprietary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Standard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HELLO </a:t>
                      </a:r>
                      <a:r>
                        <a:rPr kumimoji="0" lang="en-US" sz="1500" b="0" i="0" u="none" strike="noStrike" cap="none" normalizeH="0" baseline="30000" dirty="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IGRP</a:t>
                      </a:r>
                      <a:r>
                        <a:rPr kumimoji="0" lang="en-US" sz="1500" b="0" i="0" u="none" strike="noStrike" cap="none" normalizeH="0" baseline="30000" dirty="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OSPF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NLSP</a:t>
                      </a:r>
                      <a:r>
                        <a:rPr kumimoji="0" lang="en-US" sz="1500" b="0" i="0" u="none" strike="noStrike" cap="none" normalizeH="0" baseline="30000" dirty="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EGP</a:t>
                      </a:r>
                      <a:r>
                        <a:rPr kumimoji="0" lang="en-US" sz="1500" b="0" i="0" u="none" strike="noStrike" cap="none" normalizeH="0" baseline="30000" dirty="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RIP V1</a:t>
                      </a:r>
                      <a:r>
                        <a:rPr kumimoji="0" lang="en-US" sz="1500" b="0" i="0" u="none" strike="noStrike" cap="none" normalizeH="0" baseline="30000" dirty="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EIGRP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IS-IS</a:t>
                      </a:r>
                      <a:endParaRPr kumimoji="0" lang="en-US" sz="1500" b="0" i="0" u="none" strike="noStrike" cap="none" normalizeH="0" baseline="3000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BGP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RIP V2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rPr>
                        <a:t>1 No Longer Used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8915" name="Slide Number Placeholder 5"/>
          <p:cNvSpPr>
            <a:spLocks noGrp="1"/>
          </p:cNvSpPr>
          <p:nvPr>
            <p:ph type="sldNum" sz="quarter" idx="12"/>
          </p:nvPr>
        </p:nvSpPr>
        <p:spPr>
          <a:noFill/>
        </p:spPr>
        <p:txBody>
          <a:bodyPr/>
          <a:lstStyle/>
          <a:p>
            <a:fld id="{0F5BD7E5-093E-4C38-9DF6-C30D472E1A88}" type="slidenum">
              <a:rPr lang="en-US" smtClean="0"/>
              <a:pPr/>
              <a:t>27</a:t>
            </a:fld>
            <a:endParaRPr lang="en-US" dirty="0" smtClean="0"/>
          </a:p>
        </p:txBody>
      </p:sp>
      <p:sp>
        <p:nvSpPr>
          <p:cNvPr id="38916" name="Rectangle 2"/>
          <p:cNvSpPr>
            <a:spLocks noGrp="1" noChangeArrowheads="1"/>
          </p:cNvSpPr>
          <p:nvPr>
            <p:ph type="title"/>
          </p:nvPr>
        </p:nvSpPr>
        <p:spPr/>
        <p:txBody>
          <a:bodyPr/>
          <a:lstStyle/>
          <a:p>
            <a:pPr eaLnBrk="1" hangingPunct="1"/>
            <a:r>
              <a:rPr lang="en-US" dirty="0" smtClean="0"/>
              <a:t>No Longer Used</a:t>
            </a:r>
          </a:p>
        </p:txBody>
      </p:sp>
      <p:sp>
        <p:nvSpPr>
          <p:cNvPr id="38917" name="Rectangle 3"/>
          <p:cNvSpPr>
            <a:spLocks noGrp="1" noChangeArrowheads="1"/>
          </p:cNvSpPr>
          <p:nvPr>
            <p:ph type="body" idx="1"/>
          </p:nvPr>
        </p:nvSpPr>
        <p:spPr/>
        <p:txBody>
          <a:bodyPr/>
          <a:lstStyle/>
          <a:p>
            <a:pPr eaLnBrk="1" hangingPunct="1"/>
            <a:r>
              <a:rPr lang="en-US" dirty="0" smtClean="0"/>
              <a:t>HELLO</a:t>
            </a:r>
          </a:p>
          <a:p>
            <a:pPr lvl="1" eaLnBrk="1" hangingPunct="1"/>
            <a:r>
              <a:rPr lang="en-US" dirty="0" smtClean="0"/>
              <a:t>The original NSFnet backbone consisted of six Digital Equipment Corporation LSI-11 computers located across the United States</a:t>
            </a:r>
          </a:p>
          <a:p>
            <a:pPr lvl="1" eaLnBrk="1" hangingPunct="1"/>
            <a:r>
              <a:rPr lang="en-US" dirty="0" smtClean="0"/>
              <a:t>These computers ran special software colloquially called fuzzball that enabled them to function as routers</a:t>
            </a:r>
          </a:p>
          <a:p>
            <a:pPr lvl="1" eaLnBrk="1" hangingPunct="1"/>
            <a:r>
              <a:rPr lang="en-US" dirty="0" smtClean="0"/>
              <a:t>These fuzzball routers connected various networks to the NSFnet and the ARPAnet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39939" name="Slide Number Placeholder 5"/>
          <p:cNvSpPr>
            <a:spLocks noGrp="1"/>
          </p:cNvSpPr>
          <p:nvPr>
            <p:ph type="sldNum" sz="quarter" idx="12"/>
          </p:nvPr>
        </p:nvSpPr>
        <p:spPr>
          <a:noFill/>
        </p:spPr>
        <p:txBody>
          <a:bodyPr/>
          <a:lstStyle/>
          <a:p>
            <a:fld id="{71F4CD19-034D-4755-929A-8387DC9CE77A}" type="slidenum">
              <a:rPr lang="en-US" smtClean="0"/>
              <a:pPr/>
              <a:t>28</a:t>
            </a:fld>
            <a:endParaRPr lang="en-US" dirty="0" smtClean="0"/>
          </a:p>
        </p:txBody>
      </p:sp>
      <p:sp>
        <p:nvSpPr>
          <p:cNvPr id="39940" name="Rectangle 2"/>
          <p:cNvSpPr>
            <a:spLocks noGrp="1" noChangeArrowheads="1"/>
          </p:cNvSpPr>
          <p:nvPr>
            <p:ph type="title"/>
          </p:nvPr>
        </p:nvSpPr>
        <p:spPr/>
        <p:txBody>
          <a:bodyPr/>
          <a:lstStyle/>
          <a:p>
            <a:pPr eaLnBrk="1" hangingPunct="1"/>
            <a:r>
              <a:rPr lang="en-US" dirty="0" smtClean="0"/>
              <a:t>No Longer Used</a:t>
            </a:r>
          </a:p>
        </p:txBody>
      </p:sp>
      <p:sp>
        <p:nvSpPr>
          <p:cNvPr id="39941" name="Rectangle 3"/>
          <p:cNvSpPr>
            <a:spLocks noGrp="1" noChangeArrowheads="1"/>
          </p:cNvSpPr>
          <p:nvPr>
            <p:ph type="body" idx="1"/>
          </p:nvPr>
        </p:nvSpPr>
        <p:spPr/>
        <p:txBody>
          <a:bodyPr/>
          <a:lstStyle/>
          <a:p>
            <a:pPr lvl="1" eaLnBrk="1" hangingPunct="1"/>
            <a:r>
              <a:rPr lang="en-US" dirty="0" smtClean="0"/>
              <a:t>The six NSFnet routers worked as an autonomous system and like any AS, used an interior routing protocol to exchange routing information</a:t>
            </a:r>
          </a:p>
          <a:p>
            <a:pPr lvl="1" eaLnBrk="1" hangingPunct="1"/>
            <a:r>
              <a:rPr lang="en-US" dirty="0" smtClean="0"/>
              <a:t>The routing protocol used in these early routers was called the HELLO protocol</a:t>
            </a:r>
          </a:p>
          <a:p>
            <a:pPr lvl="1" eaLnBrk="1" hangingPunct="1"/>
            <a:r>
              <a:rPr lang="en-US" dirty="0" smtClean="0"/>
              <a:t>It was developed in the early 1980s and documented in RFC 891 published December 1983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0963" name="Slide Number Placeholder 5"/>
          <p:cNvSpPr>
            <a:spLocks noGrp="1"/>
          </p:cNvSpPr>
          <p:nvPr>
            <p:ph type="sldNum" sz="quarter" idx="12"/>
          </p:nvPr>
        </p:nvSpPr>
        <p:spPr>
          <a:noFill/>
        </p:spPr>
        <p:txBody>
          <a:bodyPr/>
          <a:lstStyle/>
          <a:p>
            <a:fld id="{765FAD61-6565-4CF5-BBBC-5434CACA54CC}" type="slidenum">
              <a:rPr lang="en-US" smtClean="0"/>
              <a:pPr/>
              <a:t>29</a:t>
            </a:fld>
            <a:endParaRPr lang="en-US" dirty="0" smtClean="0"/>
          </a:p>
        </p:txBody>
      </p:sp>
      <p:sp>
        <p:nvSpPr>
          <p:cNvPr id="40964" name="Rectangle 2"/>
          <p:cNvSpPr>
            <a:spLocks noGrp="1" noChangeArrowheads="1"/>
          </p:cNvSpPr>
          <p:nvPr>
            <p:ph type="title"/>
          </p:nvPr>
        </p:nvSpPr>
        <p:spPr/>
        <p:txBody>
          <a:bodyPr/>
          <a:lstStyle/>
          <a:p>
            <a:pPr eaLnBrk="1" hangingPunct="1"/>
            <a:r>
              <a:rPr lang="en-US" dirty="0" smtClean="0"/>
              <a:t>No Longer Used</a:t>
            </a:r>
          </a:p>
        </p:txBody>
      </p:sp>
      <p:sp>
        <p:nvSpPr>
          <p:cNvPr id="40965" name="Rectangle 3"/>
          <p:cNvSpPr>
            <a:spLocks noGrp="1" noChangeArrowheads="1"/>
          </p:cNvSpPr>
          <p:nvPr>
            <p:ph type="body" idx="1"/>
          </p:nvPr>
        </p:nvSpPr>
        <p:spPr/>
        <p:txBody>
          <a:bodyPr/>
          <a:lstStyle/>
          <a:p>
            <a:pPr lvl="1" eaLnBrk="1" hangingPunct="1"/>
            <a:r>
              <a:rPr lang="en-US" dirty="0" smtClean="0"/>
              <a:t>The name HELLO is capitalized, but is not an acronym; it simply refers to the word hello, since the protocol uses messages that are sort of analogous to the routers talking to each other</a:t>
            </a:r>
          </a:p>
          <a:p>
            <a:pPr lvl="1" eaLnBrk="1" hangingPunct="1"/>
            <a:r>
              <a:rPr lang="en-US" dirty="0" smtClean="0"/>
              <a:t>The HELLO protocol uses a distance-vector algorithm, like the RIP</a:t>
            </a:r>
          </a:p>
          <a:p>
            <a:pPr lvl="1" eaLnBrk="1" hangingPunct="1"/>
            <a:r>
              <a:rPr lang="en-US" dirty="0" smtClean="0"/>
              <a:t>Unlike RIP, HELLO does not use hop count as a metric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363" name="Slide Number Placeholder 5"/>
          <p:cNvSpPr>
            <a:spLocks noGrp="1"/>
          </p:cNvSpPr>
          <p:nvPr>
            <p:ph type="sldNum" sz="quarter" idx="12"/>
          </p:nvPr>
        </p:nvSpPr>
        <p:spPr>
          <a:noFill/>
        </p:spPr>
        <p:txBody>
          <a:bodyPr/>
          <a:lstStyle/>
          <a:p>
            <a:fld id="{EF641F18-EA44-4386-BB84-252CDFAA0B75}" type="slidenum">
              <a:rPr lang="en-US" smtClean="0"/>
              <a:pPr/>
              <a:t>3</a:t>
            </a:fld>
            <a:endParaRPr lang="en-US" dirty="0" smtClean="0"/>
          </a:p>
        </p:txBody>
      </p:sp>
      <p:sp>
        <p:nvSpPr>
          <p:cNvPr id="15364" name="Rectangle 2"/>
          <p:cNvSpPr>
            <a:spLocks noGrp="1" noChangeArrowheads="1"/>
          </p:cNvSpPr>
          <p:nvPr>
            <p:ph type="title"/>
          </p:nvPr>
        </p:nvSpPr>
        <p:spPr/>
        <p:txBody>
          <a:bodyPr/>
          <a:lstStyle/>
          <a:p>
            <a:pPr eaLnBrk="1" hangingPunct="1"/>
            <a:r>
              <a:rPr lang="en-US" dirty="0" smtClean="0"/>
              <a:t>Two Ways to Look at Protocols</a:t>
            </a:r>
          </a:p>
        </p:txBody>
      </p:sp>
      <p:sp>
        <p:nvSpPr>
          <p:cNvPr id="15365" name="Rectangle 3"/>
          <p:cNvSpPr>
            <a:spLocks noGrp="1" noChangeArrowheads="1"/>
          </p:cNvSpPr>
          <p:nvPr>
            <p:ph type="body" idx="1"/>
          </p:nvPr>
        </p:nvSpPr>
        <p:spPr/>
        <p:txBody>
          <a:bodyPr/>
          <a:lstStyle/>
          <a:p>
            <a:pPr eaLnBrk="1" hangingPunct="1"/>
            <a:r>
              <a:rPr lang="en-US" dirty="0" smtClean="0"/>
              <a:t>Protocols are used in various</a:t>
            </a:r>
            <a:r>
              <a:rPr lang="en-US" baseline="0" dirty="0" smtClean="0"/>
              <a:t> ways</a:t>
            </a:r>
          </a:p>
          <a:p>
            <a:pPr eaLnBrk="1" hangingPunct="1"/>
            <a:r>
              <a:rPr lang="en-US" baseline="0" dirty="0" smtClean="0"/>
              <a:t>Two of those ways relate to moving information from one network to another</a:t>
            </a:r>
          </a:p>
          <a:p>
            <a:pPr eaLnBrk="1" hangingPunct="1"/>
            <a:r>
              <a:rPr lang="en-US" baseline="0" dirty="0" smtClean="0"/>
              <a:t>In this case we are interested in</a:t>
            </a:r>
            <a:endParaRPr lang="en-US" dirty="0" smtClean="0"/>
          </a:p>
          <a:p>
            <a:pPr lvl="1" eaLnBrk="1" hangingPunct="1"/>
            <a:r>
              <a:rPr lang="en-US" dirty="0" smtClean="0"/>
              <a:t>Routed Protocols</a:t>
            </a:r>
          </a:p>
          <a:p>
            <a:pPr lvl="1" eaLnBrk="1" hangingPunct="1"/>
            <a:r>
              <a:rPr lang="en-US" dirty="0" smtClean="0"/>
              <a:t>Routing Protocols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1987" name="Slide Number Placeholder 5"/>
          <p:cNvSpPr>
            <a:spLocks noGrp="1"/>
          </p:cNvSpPr>
          <p:nvPr>
            <p:ph type="sldNum" sz="quarter" idx="12"/>
          </p:nvPr>
        </p:nvSpPr>
        <p:spPr>
          <a:noFill/>
        </p:spPr>
        <p:txBody>
          <a:bodyPr/>
          <a:lstStyle/>
          <a:p>
            <a:fld id="{6594B61C-55BD-4044-BD4F-9970971B8994}" type="slidenum">
              <a:rPr lang="en-US" smtClean="0"/>
              <a:pPr/>
              <a:t>30</a:t>
            </a:fld>
            <a:endParaRPr lang="en-US" dirty="0" smtClean="0"/>
          </a:p>
        </p:txBody>
      </p:sp>
      <p:sp>
        <p:nvSpPr>
          <p:cNvPr id="41988" name="Rectangle 2"/>
          <p:cNvSpPr>
            <a:spLocks noGrp="1" noChangeArrowheads="1"/>
          </p:cNvSpPr>
          <p:nvPr>
            <p:ph type="title"/>
          </p:nvPr>
        </p:nvSpPr>
        <p:spPr/>
        <p:txBody>
          <a:bodyPr/>
          <a:lstStyle/>
          <a:p>
            <a:pPr eaLnBrk="1" hangingPunct="1"/>
            <a:r>
              <a:rPr lang="en-US" dirty="0" smtClean="0"/>
              <a:t>No Longer Used</a:t>
            </a:r>
          </a:p>
        </p:txBody>
      </p:sp>
      <p:sp>
        <p:nvSpPr>
          <p:cNvPr id="41989" name="Rectangle 3"/>
          <p:cNvSpPr>
            <a:spLocks noGrp="1" noChangeArrowheads="1"/>
          </p:cNvSpPr>
          <p:nvPr>
            <p:ph type="body" idx="1"/>
          </p:nvPr>
        </p:nvSpPr>
        <p:spPr/>
        <p:txBody>
          <a:bodyPr/>
          <a:lstStyle/>
          <a:p>
            <a:pPr lvl="1" eaLnBrk="1" hangingPunct="1"/>
            <a:r>
              <a:rPr lang="en-US" dirty="0" smtClean="0"/>
              <a:t>Instead, it attempts to select the best route by assessing network delays and choosing the path with the shortest delay</a:t>
            </a:r>
          </a:p>
          <a:p>
            <a:pPr lvl="1" eaLnBrk="1" hangingPunct="1"/>
            <a:r>
              <a:rPr lang="en-US" dirty="0" smtClean="0"/>
              <a:t>One of the key jobs of routers using HELLO is to compute the time delay to send and receive datagrams to and from its neighbors</a:t>
            </a:r>
          </a:p>
          <a:p>
            <a:pPr lvl="1" eaLnBrk="1" hangingPunct="1"/>
            <a:r>
              <a:rPr lang="en-US" dirty="0" smtClean="0"/>
              <a:t>On a regular basis, routers exchange HELLO messages that contain clock and timestamp information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3011" name="Slide Number Placeholder 5"/>
          <p:cNvSpPr>
            <a:spLocks noGrp="1"/>
          </p:cNvSpPr>
          <p:nvPr>
            <p:ph type="sldNum" sz="quarter" idx="12"/>
          </p:nvPr>
        </p:nvSpPr>
        <p:spPr>
          <a:noFill/>
        </p:spPr>
        <p:txBody>
          <a:bodyPr/>
          <a:lstStyle/>
          <a:p>
            <a:fld id="{4438B376-EEB1-4811-A51F-80770BB8C26E}" type="slidenum">
              <a:rPr lang="en-US" smtClean="0"/>
              <a:pPr/>
              <a:t>31</a:t>
            </a:fld>
            <a:endParaRPr lang="en-US" dirty="0" smtClean="0"/>
          </a:p>
        </p:txBody>
      </p:sp>
      <p:sp>
        <p:nvSpPr>
          <p:cNvPr id="43012" name="Rectangle 2"/>
          <p:cNvSpPr>
            <a:spLocks noGrp="1" noChangeArrowheads="1"/>
          </p:cNvSpPr>
          <p:nvPr>
            <p:ph type="title"/>
          </p:nvPr>
        </p:nvSpPr>
        <p:spPr/>
        <p:txBody>
          <a:bodyPr/>
          <a:lstStyle/>
          <a:p>
            <a:pPr eaLnBrk="1" hangingPunct="1"/>
            <a:r>
              <a:rPr lang="en-US" dirty="0" smtClean="0"/>
              <a:t>No Longer Used</a:t>
            </a:r>
          </a:p>
        </p:txBody>
      </p:sp>
      <p:sp>
        <p:nvSpPr>
          <p:cNvPr id="43013" name="Rectangle 3"/>
          <p:cNvSpPr>
            <a:spLocks noGrp="1" noChangeArrowheads="1"/>
          </p:cNvSpPr>
          <p:nvPr>
            <p:ph type="body" idx="1"/>
          </p:nvPr>
        </p:nvSpPr>
        <p:spPr/>
        <p:txBody>
          <a:bodyPr/>
          <a:lstStyle/>
          <a:p>
            <a:pPr lvl="1" eaLnBrk="1" hangingPunct="1"/>
            <a:r>
              <a:rPr lang="en-US" dirty="0" smtClean="0"/>
              <a:t>By comparing the clock value and timestamp in the message to its own clock using a special algorithm, a receiving device can compute an estimate for the amount of time it takes to send a datagram over the link</a:t>
            </a:r>
          </a:p>
          <a:p>
            <a:pPr lvl="1" eaLnBrk="1" hangingPunct="1"/>
            <a:r>
              <a:rPr lang="en-US" dirty="0" smtClean="0"/>
              <a:t>HELLO messages also contain routing information in the form of a set of destinations that the sending router is able to reach and a metric for each</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4035" name="Slide Number Placeholder 5"/>
          <p:cNvSpPr>
            <a:spLocks noGrp="1"/>
          </p:cNvSpPr>
          <p:nvPr>
            <p:ph type="sldNum" sz="quarter" idx="12"/>
          </p:nvPr>
        </p:nvSpPr>
        <p:spPr>
          <a:noFill/>
        </p:spPr>
        <p:txBody>
          <a:bodyPr/>
          <a:lstStyle/>
          <a:p>
            <a:fld id="{1CB691DF-723A-4413-BEB6-D7B282386C4A}" type="slidenum">
              <a:rPr lang="en-US" smtClean="0"/>
              <a:pPr/>
              <a:t>32</a:t>
            </a:fld>
            <a:endParaRPr lang="en-US" dirty="0" smtClean="0"/>
          </a:p>
        </p:txBody>
      </p:sp>
      <p:sp>
        <p:nvSpPr>
          <p:cNvPr id="44036" name="Rectangle 2"/>
          <p:cNvSpPr>
            <a:spLocks noGrp="1" noChangeArrowheads="1"/>
          </p:cNvSpPr>
          <p:nvPr>
            <p:ph type="title"/>
          </p:nvPr>
        </p:nvSpPr>
        <p:spPr/>
        <p:txBody>
          <a:bodyPr/>
          <a:lstStyle/>
          <a:p>
            <a:pPr eaLnBrk="1" hangingPunct="1"/>
            <a:r>
              <a:rPr lang="en-US" dirty="0" smtClean="0"/>
              <a:t>No Longer Used</a:t>
            </a:r>
          </a:p>
        </p:txBody>
      </p:sp>
      <p:sp>
        <p:nvSpPr>
          <p:cNvPr id="44037" name="Rectangle 3"/>
          <p:cNvSpPr>
            <a:spLocks noGrp="1" noChangeArrowheads="1"/>
          </p:cNvSpPr>
          <p:nvPr>
            <p:ph type="body" idx="1"/>
          </p:nvPr>
        </p:nvSpPr>
        <p:spPr/>
        <p:txBody>
          <a:bodyPr/>
          <a:lstStyle/>
          <a:p>
            <a:pPr lvl="1" eaLnBrk="1" hangingPunct="1"/>
            <a:r>
              <a:rPr lang="en-US" dirty="0" smtClean="0"/>
              <a:t>However in this case, the metric is an estimate of the round-trip delay cost for each destination</a:t>
            </a:r>
          </a:p>
          <a:p>
            <a:pPr lvl="1" eaLnBrk="1" hangingPunct="1"/>
            <a:r>
              <a:rPr lang="en-US" dirty="0" smtClean="0"/>
              <a:t>This information is added to the computed round-trip delay time for the link over which the message was received, and used to update the receiving router's own routing table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5059" name="Slide Number Placeholder 5"/>
          <p:cNvSpPr>
            <a:spLocks noGrp="1"/>
          </p:cNvSpPr>
          <p:nvPr>
            <p:ph type="sldNum" sz="quarter" idx="12"/>
          </p:nvPr>
        </p:nvSpPr>
        <p:spPr>
          <a:noFill/>
        </p:spPr>
        <p:txBody>
          <a:bodyPr/>
          <a:lstStyle/>
          <a:p>
            <a:fld id="{8F29C170-0E12-499A-8A77-BDC937AEA407}" type="slidenum">
              <a:rPr lang="en-US" smtClean="0"/>
              <a:pPr/>
              <a:t>33</a:t>
            </a:fld>
            <a:endParaRPr lang="en-US" dirty="0" smtClean="0"/>
          </a:p>
        </p:txBody>
      </p:sp>
      <p:sp>
        <p:nvSpPr>
          <p:cNvPr id="45060" name="Rectangle 2"/>
          <p:cNvSpPr>
            <a:spLocks noGrp="1" noChangeArrowheads="1"/>
          </p:cNvSpPr>
          <p:nvPr>
            <p:ph type="title"/>
          </p:nvPr>
        </p:nvSpPr>
        <p:spPr/>
        <p:txBody>
          <a:bodyPr/>
          <a:lstStyle/>
          <a:p>
            <a:pPr eaLnBrk="1" hangingPunct="1"/>
            <a:r>
              <a:rPr lang="en-US" dirty="0" smtClean="0"/>
              <a:t>No Longer Used</a:t>
            </a:r>
          </a:p>
        </p:txBody>
      </p:sp>
      <p:sp>
        <p:nvSpPr>
          <p:cNvPr id="45061" name="Rectangle 3"/>
          <p:cNvSpPr>
            <a:spLocks noGrp="1" noChangeArrowheads="1"/>
          </p:cNvSpPr>
          <p:nvPr>
            <p:ph type="body" idx="1"/>
          </p:nvPr>
        </p:nvSpPr>
        <p:spPr/>
        <p:txBody>
          <a:bodyPr/>
          <a:lstStyle/>
          <a:p>
            <a:pPr eaLnBrk="1" hangingPunct="1"/>
            <a:r>
              <a:rPr lang="en-US" dirty="0" smtClean="0"/>
              <a:t>RIP Version1</a:t>
            </a:r>
          </a:p>
          <a:p>
            <a:pPr lvl="1" eaLnBrk="1" hangingPunct="1"/>
            <a:r>
              <a:rPr lang="en-US" dirty="0" smtClean="0"/>
              <a:t>This version of RIP only supports FLSM based on address classes</a:t>
            </a:r>
          </a:p>
          <a:p>
            <a:pPr lvl="1" eaLnBrk="1" hangingPunct="1"/>
            <a:r>
              <a:rPr lang="en-US" dirty="0" smtClean="0"/>
              <a:t>As address classes no longer exist version 1 is useless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6083" name="Slide Number Placeholder 5"/>
          <p:cNvSpPr>
            <a:spLocks noGrp="1"/>
          </p:cNvSpPr>
          <p:nvPr>
            <p:ph type="sldNum" sz="quarter" idx="12"/>
          </p:nvPr>
        </p:nvSpPr>
        <p:spPr>
          <a:noFill/>
        </p:spPr>
        <p:txBody>
          <a:bodyPr/>
          <a:lstStyle/>
          <a:p>
            <a:fld id="{BB346B10-D90B-490A-B4C1-F7410FE3E986}" type="slidenum">
              <a:rPr lang="en-US" smtClean="0"/>
              <a:pPr/>
              <a:t>34</a:t>
            </a:fld>
            <a:endParaRPr lang="en-US" dirty="0" smtClean="0"/>
          </a:p>
        </p:txBody>
      </p:sp>
      <p:sp>
        <p:nvSpPr>
          <p:cNvPr id="46084" name="Rectangle 2"/>
          <p:cNvSpPr>
            <a:spLocks noGrp="1" noChangeArrowheads="1"/>
          </p:cNvSpPr>
          <p:nvPr>
            <p:ph type="title"/>
          </p:nvPr>
        </p:nvSpPr>
        <p:spPr/>
        <p:txBody>
          <a:bodyPr/>
          <a:lstStyle/>
          <a:p>
            <a:pPr eaLnBrk="1" hangingPunct="1"/>
            <a:r>
              <a:rPr lang="en-US" dirty="0" smtClean="0"/>
              <a:t>No Longer Used</a:t>
            </a:r>
          </a:p>
        </p:txBody>
      </p:sp>
      <p:sp>
        <p:nvSpPr>
          <p:cNvPr id="46085" name="Rectangle 3"/>
          <p:cNvSpPr>
            <a:spLocks noGrp="1" noChangeArrowheads="1"/>
          </p:cNvSpPr>
          <p:nvPr>
            <p:ph type="body" idx="1"/>
          </p:nvPr>
        </p:nvSpPr>
        <p:spPr/>
        <p:txBody>
          <a:bodyPr/>
          <a:lstStyle/>
          <a:p>
            <a:pPr eaLnBrk="1" hangingPunct="1"/>
            <a:r>
              <a:rPr lang="en-US" dirty="0" smtClean="0"/>
              <a:t>IGRP</a:t>
            </a:r>
          </a:p>
          <a:p>
            <a:pPr lvl="1" eaLnBrk="1" hangingPunct="1"/>
            <a:r>
              <a:rPr lang="en-US" dirty="0" smtClean="0"/>
              <a:t>With the deployment of EIGRP and OSPF there is no longer any need for IGRP</a:t>
            </a:r>
          </a:p>
          <a:p>
            <a:pPr lvl="1" eaLnBrk="1" hangingPunct="1"/>
            <a:r>
              <a:rPr lang="en-US" dirty="0" smtClean="0"/>
              <a:t>Therefore, no one uses it any longer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7107" name="Slide Number Placeholder 5"/>
          <p:cNvSpPr>
            <a:spLocks noGrp="1"/>
          </p:cNvSpPr>
          <p:nvPr>
            <p:ph type="sldNum" sz="quarter" idx="12"/>
          </p:nvPr>
        </p:nvSpPr>
        <p:spPr>
          <a:noFill/>
        </p:spPr>
        <p:txBody>
          <a:bodyPr/>
          <a:lstStyle/>
          <a:p>
            <a:fld id="{6C364C33-1DA5-4E2F-973B-503B4D9F3663}" type="slidenum">
              <a:rPr lang="en-US" smtClean="0"/>
              <a:pPr/>
              <a:t>35</a:t>
            </a:fld>
            <a:endParaRPr lang="en-US" dirty="0" smtClean="0"/>
          </a:p>
        </p:txBody>
      </p:sp>
      <p:sp>
        <p:nvSpPr>
          <p:cNvPr id="47108" name="Rectangle 2"/>
          <p:cNvSpPr>
            <a:spLocks noGrp="1" noChangeArrowheads="1"/>
          </p:cNvSpPr>
          <p:nvPr>
            <p:ph type="title"/>
          </p:nvPr>
        </p:nvSpPr>
        <p:spPr/>
        <p:txBody>
          <a:bodyPr/>
          <a:lstStyle/>
          <a:p>
            <a:pPr eaLnBrk="1" hangingPunct="1"/>
            <a:r>
              <a:rPr lang="en-US" dirty="0" smtClean="0"/>
              <a:t>No Longer Used</a:t>
            </a:r>
          </a:p>
        </p:txBody>
      </p:sp>
      <p:sp>
        <p:nvSpPr>
          <p:cNvPr id="47109" name="Rectangle 3"/>
          <p:cNvSpPr>
            <a:spLocks noGrp="1" noChangeArrowheads="1"/>
          </p:cNvSpPr>
          <p:nvPr>
            <p:ph type="body" idx="1"/>
          </p:nvPr>
        </p:nvSpPr>
        <p:spPr/>
        <p:txBody>
          <a:bodyPr/>
          <a:lstStyle/>
          <a:p>
            <a:pPr eaLnBrk="1" hangingPunct="1">
              <a:lnSpc>
                <a:spcPct val="90000"/>
              </a:lnSpc>
            </a:pPr>
            <a:r>
              <a:rPr lang="en-US" dirty="0" smtClean="0"/>
              <a:t>NLSP</a:t>
            </a:r>
          </a:p>
          <a:p>
            <a:pPr lvl="1" eaLnBrk="1" hangingPunct="1">
              <a:lnSpc>
                <a:spcPct val="90000"/>
              </a:lnSpc>
            </a:pPr>
            <a:r>
              <a:rPr lang="en-US" dirty="0" smtClean="0"/>
              <a:t>NLSP - NetWare Link Services Protocol is a link-state routing protocol in the Novell NetWare architecture</a:t>
            </a:r>
          </a:p>
          <a:p>
            <a:pPr lvl="1" eaLnBrk="1" hangingPunct="1">
              <a:lnSpc>
                <a:spcPct val="90000"/>
              </a:lnSpc>
            </a:pPr>
            <a:r>
              <a:rPr lang="en-US" dirty="0" smtClean="0"/>
              <a:t>NLSP is based on the OSI IS-IS or Intermediate System-to-Intermediate System protocol and was designed to replace IPX RIP and SAP, Novell's original routing protocols that were designed for small scale internetworks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8131" name="Slide Number Placeholder 5"/>
          <p:cNvSpPr>
            <a:spLocks noGrp="1"/>
          </p:cNvSpPr>
          <p:nvPr>
            <p:ph type="sldNum" sz="quarter" idx="12"/>
          </p:nvPr>
        </p:nvSpPr>
        <p:spPr>
          <a:noFill/>
        </p:spPr>
        <p:txBody>
          <a:bodyPr/>
          <a:lstStyle/>
          <a:p>
            <a:fld id="{8F9DA454-18CB-490C-9922-879CE1EE9D73}" type="slidenum">
              <a:rPr lang="en-US" smtClean="0"/>
              <a:pPr/>
              <a:t>36</a:t>
            </a:fld>
            <a:endParaRPr lang="en-US" dirty="0" smtClean="0"/>
          </a:p>
        </p:txBody>
      </p:sp>
      <p:sp>
        <p:nvSpPr>
          <p:cNvPr id="48132" name="Rectangle 2"/>
          <p:cNvSpPr>
            <a:spLocks noGrp="1" noChangeArrowheads="1"/>
          </p:cNvSpPr>
          <p:nvPr>
            <p:ph type="title"/>
          </p:nvPr>
        </p:nvSpPr>
        <p:spPr/>
        <p:txBody>
          <a:bodyPr/>
          <a:lstStyle/>
          <a:p>
            <a:pPr eaLnBrk="1" hangingPunct="1"/>
            <a:r>
              <a:rPr lang="en-US" dirty="0" smtClean="0"/>
              <a:t>No Longer Used</a:t>
            </a:r>
          </a:p>
        </p:txBody>
      </p:sp>
      <p:sp>
        <p:nvSpPr>
          <p:cNvPr id="48133" name="Rectangle 3"/>
          <p:cNvSpPr>
            <a:spLocks noGrp="1" noChangeArrowheads="1"/>
          </p:cNvSpPr>
          <p:nvPr>
            <p:ph type="body" idx="1"/>
          </p:nvPr>
        </p:nvSpPr>
        <p:spPr/>
        <p:txBody>
          <a:bodyPr/>
          <a:lstStyle/>
          <a:p>
            <a:pPr lvl="1" eaLnBrk="1" hangingPunct="1"/>
            <a:r>
              <a:rPr lang="en-US" dirty="0" smtClean="0"/>
              <a:t>Compared to RIP and SAP, NLSP provides improved routing, better efficiency, and scalability</a:t>
            </a:r>
          </a:p>
          <a:p>
            <a:pPr lvl="1" eaLnBrk="1" hangingPunct="1"/>
            <a:r>
              <a:rPr lang="en-US" dirty="0" smtClean="0"/>
              <a:t>As no one uses NetWare anymore, no one uses NLSP any longer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49155" name="Slide Number Placeholder 5"/>
          <p:cNvSpPr>
            <a:spLocks noGrp="1"/>
          </p:cNvSpPr>
          <p:nvPr>
            <p:ph type="sldNum" sz="quarter" idx="12"/>
          </p:nvPr>
        </p:nvSpPr>
        <p:spPr>
          <a:noFill/>
        </p:spPr>
        <p:txBody>
          <a:bodyPr/>
          <a:lstStyle/>
          <a:p>
            <a:fld id="{4C7B3C19-FDD6-406D-91E5-6CF14BEC4B11}" type="slidenum">
              <a:rPr lang="en-US" smtClean="0"/>
              <a:pPr/>
              <a:t>37</a:t>
            </a:fld>
            <a:endParaRPr lang="en-US" dirty="0" smtClean="0"/>
          </a:p>
        </p:txBody>
      </p:sp>
      <p:sp>
        <p:nvSpPr>
          <p:cNvPr id="49156" name="Rectangle 2"/>
          <p:cNvSpPr>
            <a:spLocks noGrp="1" noChangeArrowheads="1"/>
          </p:cNvSpPr>
          <p:nvPr>
            <p:ph type="title"/>
          </p:nvPr>
        </p:nvSpPr>
        <p:spPr/>
        <p:txBody>
          <a:bodyPr/>
          <a:lstStyle/>
          <a:p>
            <a:pPr eaLnBrk="1" hangingPunct="1"/>
            <a:r>
              <a:rPr lang="en-US" dirty="0" smtClean="0"/>
              <a:t>No Longer Used</a:t>
            </a:r>
          </a:p>
        </p:txBody>
      </p:sp>
      <p:sp>
        <p:nvSpPr>
          <p:cNvPr id="52229" name="Rectangle 3"/>
          <p:cNvSpPr>
            <a:spLocks noGrp="1" noChangeArrowheads="1"/>
          </p:cNvSpPr>
          <p:nvPr>
            <p:ph type="body" idx="1"/>
          </p:nvPr>
        </p:nvSpPr>
        <p:spPr/>
        <p:txBody>
          <a:bodyPr/>
          <a:lstStyle/>
          <a:p>
            <a:pPr eaLnBrk="1" hangingPunct="1">
              <a:defRPr/>
            </a:pPr>
            <a:r>
              <a:rPr lang="en-US" dirty="0" smtClean="0"/>
              <a:t>EGP</a:t>
            </a:r>
          </a:p>
          <a:p>
            <a:pPr lvl="1" eaLnBrk="1" hangingPunct="1">
              <a:defRPr/>
            </a:pPr>
            <a:r>
              <a:rPr lang="en-US" dirty="0" smtClean="0"/>
              <a:t>EGP – Exterior Gateway Protocol was the first routing protocol used to allow autonomous systems to talk to each other</a:t>
            </a:r>
          </a:p>
          <a:p>
            <a:pPr lvl="1">
              <a:defRPr/>
            </a:pPr>
            <a:r>
              <a:rPr lang="en-US" dirty="0" smtClean="0">
                <a:ea typeface="+mn-ea"/>
                <a:cs typeface="+mn-cs"/>
              </a:rPr>
              <a:t>It was developed in 1982 by Eric C. Rosen and David L. Mills</a:t>
            </a:r>
          </a:p>
          <a:p>
            <a:pPr lvl="1">
              <a:defRPr/>
            </a:pPr>
            <a:r>
              <a:rPr lang="en-US" dirty="0" smtClean="0">
                <a:ea typeface="+mn-ea"/>
                <a:cs typeface="+mn-cs"/>
              </a:rPr>
              <a:t>It was first formally described in RFC 827 and formally specified in RFC 904 in 1984</a:t>
            </a:r>
          </a:p>
          <a:p>
            <a:pPr lvl="1">
              <a:defRPr/>
            </a:pPr>
            <a:r>
              <a:rPr lang="en-US" dirty="0" smtClean="0">
                <a:ea typeface="+mn-ea"/>
                <a:cs typeface="+mn-cs"/>
              </a:rPr>
              <a:t>EGP is no longer used</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dirty="0" smtClean="0"/>
              <a:t>No Longer Used</a:t>
            </a:r>
          </a:p>
        </p:txBody>
      </p:sp>
      <p:sp>
        <p:nvSpPr>
          <p:cNvPr id="3" name="Content Placeholder 2"/>
          <p:cNvSpPr>
            <a:spLocks noGrp="1"/>
          </p:cNvSpPr>
          <p:nvPr>
            <p:ph idx="1"/>
          </p:nvPr>
        </p:nvSpPr>
        <p:spPr/>
        <p:txBody>
          <a:bodyPr/>
          <a:lstStyle/>
          <a:p>
            <a:pPr lvl="1">
              <a:defRPr/>
            </a:pPr>
            <a:r>
              <a:rPr lang="en-US" dirty="0" smtClean="0">
                <a:ea typeface="+mn-ea"/>
                <a:cs typeface="+mn-cs"/>
              </a:rPr>
              <a:t>BGP - Border Gateway Protocol is now the accepted standard for Internet routing and has essentially replaced the more limited EGP</a:t>
            </a:r>
            <a:endParaRPr lang="en-US" dirty="0" smtClean="0"/>
          </a:p>
        </p:txBody>
      </p:sp>
      <p:sp>
        <p:nvSpPr>
          <p:cNvPr id="50180"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50181" name="Slide Number Placeholder 4"/>
          <p:cNvSpPr>
            <a:spLocks noGrp="1"/>
          </p:cNvSpPr>
          <p:nvPr>
            <p:ph type="sldNum" sz="quarter" idx="12"/>
          </p:nvPr>
        </p:nvSpPr>
        <p:spPr>
          <a:noFill/>
        </p:spPr>
        <p:txBody>
          <a:bodyPr/>
          <a:lstStyle/>
          <a:p>
            <a:fld id="{178F4487-2D86-4BD0-8386-4DF8B17C29CB}" type="slidenum">
              <a:rPr lang="en-US" smtClean="0"/>
              <a:pPr/>
              <a:t>38</a:t>
            </a:fld>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dirty="0" smtClean="0"/>
              <a:t>Interior and Exterior Protocols</a:t>
            </a:r>
          </a:p>
        </p:txBody>
      </p:sp>
      <p:sp>
        <p:nvSpPr>
          <p:cNvPr id="51203" name="Content Placeholder 2"/>
          <p:cNvSpPr>
            <a:spLocks noGrp="1"/>
          </p:cNvSpPr>
          <p:nvPr>
            <p:ph idx="1"/>
          </p:nvPr>
        </p:nvSpPr>
        <p:spPr/>
        <p:txBody>
          <a:bodyPr/>
          <a:lstStyle/>
          <a:p>
            <a:r>
              <a:rPr lang="en-US" dirty="0" smtClean="0"/>
              <a:t>What is the difference between the various classes of routing protocols</a:t>
            </a:r>
          </a:p>
          <a:p>
            <a:r>
              <a:rPr lang="en-US" dirty="0" smtClean="0"/>
              <a:t>Where are exterior and interior protocols used</a:t>
            </a:r>
          </a:p>
        </p:txBody>
      </p:sp>
      <p:sp>
        <p:nvSpPr>
          <p:cNvPr id="51204"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51205" name="Slide Number Placeholder 4"/>
          <p:cNvSpPr>
            <a:spLocks noGrp="1"/>
          </p:cNvSpPr>
          <p:nvPr>
            <p:ph type="sldNum" sz="quarter" idx="12"/>
          </p:nvPr>
        </p:nvSpPr>
        <p:spPr>
          <a:noFill/>
        </p:spPr>
        <p:txBody>
          <a:bodyPr/>
          <a:lstStyle/>
          <a:p>
            <a:fld id="{6E7F1EFA-0951-4730-B178-F79507B79A01}" type="slidenum">
              <a:rPr lang="en-US" smtClean="0"/>
              <a:pPr/>
              <a:t>39</a:t>
            </a:fld>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8435" name="Slide Number Placeholder 5"/>
          <p:cNvSpPr>
            <a:spLocks noGrp="1"/>
          </p:cNvSpPr>
          <p:nvPr>
            <p:ph type="sldNum" sz="quarter" idx="12"/>
          </p:nvPr>
        </p:nvSpPr>
        <p:spPr>
          <a:noFill/>
        </p:spPr>
        <p:txBody>
          <a:bodyPr/>
          <a:lstStyle/>
          <a:p>
            <a:fld id="{8B39B68F-1D25-4CB2-8247-4C3808BDC5E1}" type="slidenum">
              <a:rPr lang="en-US" smtClean="0"/>
              <a:pPr/>
              <a:t>4</a:t>
            </a:fld>
            <a:endParaRPr lang="en-US" dirty="0" smtClean="0"/>
          </a:p>
        </p:txBody>
      </p:sp>
      <p:sp>
        <p:nvSpPr>
          <p:cNvPr id="18436" name="Rectangle 2"/>
          <p:cNvSpPr>
            <a:spLocks noGrp="1" noChangeArrowheads="1"/>
          </p:cNvSpPr>
          <p:nvPr>
            <p:ph type="title"/>
          </p:nvPr>
        </p:nvSpPr>
        <p:spPr/>
        <p:txBody>
          <a:bodyPr/>
          <a:lstStyle/>
          <a:p>
            <a:pPr eaLnBrk="1" hangingPunct="1"/>
            <a:r>
              <a:rPr lang="en-US" dirty="0" smtClean="0"/>
              <a:t>What is a Routed Protocol</a:t>
            </a:r>
          </a:p>
        </p:txBody>
      </p:sp>
      <p:sp>
        <p:nvSpPr>
          <p:cNvPr id="18437" name="Rectangle 3"/>
          <p:cNvSpPr>
            <a:spLocks noGrp="1" noChangeArrowheads="1"/>
          </p:cNvSpPr>
          <p:nvPr>
            <p:ph type="body" idx="1"/>
          </p:nvPr>
        </p:nvSpPr>
        <p:spPr/>
        <p:txBody>
          <a:bodyPr/>
          <a:lstStyle/>
          <a:p>
            <a:pPr eaLnBrk="1" hangingPunct="1"/>
            <a:r>
              <a:rPr lang="en-US" dirty="0" smtClean="0">
                <a:cs typeface="Times New Roman" pitchFamily="18" charset="0"/>
              </a:rPr>
              <a:t>These protocols are routed by the routing protocols</a:t>
            </a:r>
          </a:p>
          <a:p>
            <a:pPr eaLnBrk="1" hangingPunct="1"/>
            <a:r>
              <a:rPr lang="en-US" dirty="0" smtClean="0">
                <a:cs typeface="Times New Roman" pitchFamily="18" charset="0"/>
              </a:rPr>
              <a:t>They are concerned with the construction and transport of the data itself regardless of how it arrives at its destination</a:t>
            </a:r>
          </a:p>
          <a:p>
            <a:pPr eaLnBrk="1" hangingPunct="1"/>
            <a:r>
              <a:rPr lang="en-US" dirty="0" smtClean="0">
                <a:cs typeface="Times New Roman" pitchFamily="18" charset="0"/>
              </a:rPr>
              <a:t>When the OSI model talks about encapsulation, this is what it is referring to</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028" name="Slide Number Placeholder 5"/>
          <p:cNvSpPr>
            <a:spLocks noGrp="1"/>
          </p:cNvSpPr>
          <p:nvPr>
            <p:ph type="sldNum" sz="quarter" idx="12"/>
          </p:nvPr>
        </p:nvSpPr>
        <p:spPr>
          <a:noFill/>
        </p:spPr>
        <p:txBody>
          <a:bodyPr/>
          <a:lstStyle/>
          <a:p>
            <a:fld id="{E6B105C2-8E2B-47C8-879B-CFB70B644965}" type="slidenum">
              <a:rPr lang="en-US" smtClean="0"/>
              <a:pPr/>
              <a:t>40</a:t>
            </a:fld>
            <a:endParaRPr lang="en-US" dirty="0" smtClean="0"/>
          </a:p>
        </p:txBody>
      </p:sp>
      <p:sp>
        <p:nvSpPr>
          <p:cNvPr id="1029" name="Rectangle 2"/>
          <p:cNvSpPr>
            <a:spLocks noGrp="1" noChangeArrowheads="1"/>
          </p:cNvSpPr>
          <p:nvPr>
            <p:ph type="title"/>
          </p:nvPr>
        </p:nvSpPr>
        <p:spPr/>
        <p:txBody>
          <a:bodyPr/>
          <a:lstStyle/>
          <a:p>
            <a:pPr eaLnBrk="1" hangingPunct="1"/>
            <a:r>
              <a:rPr lang="en-US" dirty="0" smtClean="0"/>
              <a:t>Interior and Exterior Protocols</a:t>
            </a:r>
          </a:p>
        </p:txBody>
      </p:sp>
      <p:graphicFrame>
        <p:nvGraphicFramePr>
          <p:cNvPr id="1026" name="Object 3"/>
          <p:cNvGraphicFramePr>
            <a:graphicFrameLocks noGrp="1" noChangeAspect="1"/>
          </p:cNvGraphicFramePr>
          <p:nvPr>
            <p:ph idx="1"/>
          </p:nvPr>
        </p:nvGraphicFramePr>
        <p:xfrm>
          <a:off x="1430338" y="1524000"/>
          <a:ext cx="6283325" cy="4525963"/>
        </p:xfrm>
        <a:graphic>
          <a:graphicData uri="http://schemas.openxmlformats.org/presentationml/2006/ole">
            <mc:AlternateContent xmlns:mc="http://schemas.openxmlformats.org/markup-compatibility/2006">
              <mc:Choice xmlns:v="urn:schemas-microsoft-com:vml" Requires="v">
                <p:oleObj spid="_x0000_s1028" name="Visio" r:id="rId3" imgW="6601539" imgH="5170170" progId="Visio.Drawing.11">
                  <p:embed/>
                </p:oleObj>
              </mc:Choice>
              <mc:Fallback>
                <p:oleObj name="Visio" r:id="rId3" imgW="6601539" imgH="517017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0338" y="1524000"/>
                        <a:ext cx="6283325" cy="4525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54275" name="Slide Number Placeholder 5"/>
          <p:cNvSpPr>
            <a:spLocks noGrp="1"/>
          </p:cNvSpPr>
          <p:nvPr>
            <p:ph type="sldNum" sz="quarter" idx="12"/>
          </p:nvPr>
        </p:nvSpPr>
        <p:spPr>
          <a:noFill/>
        </p:spPr>
        <p:txBody>
          <a:bodyPr/>
          <a:lstStyle/>
          <a:p>
            <a:fld id="{2709C1A3-85AD-4CAA-ABFF-AFD97B10E0AD}" type="slidenum">
              <a:rPr lang="en-US" smtClean="0"/>
              <a:pPr/>
              <a:t>41</a:t>
            </a:fld>
            <a:endParaRPr lang="en-US" dirty="0" smtClean="0"/>
          </a:p>
        </p:txBody>
      </p:sp>
      <p:sp>
        <p:nvSpPr>
          <p:cNvPr id="54276" name="Rectangle 2"/>
          <p:cNvSpPr>
            <a:spLocks noGrp="1" noChangeArrowheads="1"/>
          </p:cNvSpPr>
          <p:nvPr>
            <p:ph type="title"/>
          </p:nvPr>
        </p:nvSpPr>
        <p:spPr/>
        <p:txBody>
          <a:bodyPr/>
          <a:lstStyle/>
          <a:p>
            <a:pPr eaLnBrk="1" hangingPunct="1"/>
            <a:r>
              <a:rPr lang="en-US" dirty="0" smtClean="0">
                <a:cs typeface="Arial" charset="0"/>
              </a:rPr>
              <a:t>Intradomain v Interdomain</a:t>
            </a:r>
            <a:r>
              <a:rPr lang="en-US" dirty="0" smtClean="0"/>
              <a:t> </a:t>
            </a:r>
          </a:p>
        </p:txBody>
      </p:sp>
      <p:sp>
        <p:nvSpPr>
          <p:cNvPr id="54277" name="Rectangle 3"/>
          <p:cNvSpPr>
            <a:spLocks noGrp="1" noChangeArrowheads="1"/>
          </p:cNvSpPr>
          <p:nvPr>
            <p:ph type="body" idx="1"/>
          </p:nvPr>
        </p:nvSpPr>
        <p:spPr/>
        <p:txBody>
          <a:bodyPr/>
          <a:lstStyle/>
          <a:p>
            <a:pPr eaLnBrk="1" hangingPunct="1"/>
            <a:r>
              <a:rPr lang="en-US" dirty="0" smtClean="0">
                <a:cs typeface="Times New Roman" pitchFamily="18" charset="0"/>
              </a:rPr>
              <a:t>Some routing protocols work only within domains</a:t>
            </a:r>
          </a:p>
          <a:p>
            <a:pPr eaLnBrk="1" hangingPunct="1"/>
            <a:r>
              <a:rPr lang="en-US" dirty="0" smtClean="0">
                <a:cs typeface="Times New Roman" pitchFamily="18" charset="0"/>
              </a:rPr>
              <a:t>Others work between domains</a:t>
            </a:r>
          </a:p>
          <a:p>
            <a:pPr eaLnBrk="1" hangingPunct="1"/>
            <a:r>
              <a:rPr lang="en-US" dirty="0" smtClean="0">
                <a:cs typeface="Times New Roman" pitchFamily="18" charset="0"/>
              </a:rPr>
              <a:t>A domain in these terms is an autonomous system, which is a group of routers under a single administrative control</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55299" name="Slide Number Placeholder 5"/>
          <p:cNvSpPr>
            <a:spLocks noGrp="1"/>
          </p:cNvSpPr>
          <p:nvPr>
            <p:ph type="sldNum" sz="quarter" idx="12"/>
          </p:nvPr>
        </p:nvSpPr>
        <p:spPr>
          <a:noFill/>
        </p:spPr>
        <p:txBody>
          <a:bodyPr/>
          <a:lstStyle/>
          <a:p>
            <a:fld id="{102BFEF8-00F6-4ABE-B6A0-41124C9E9FD2}" type="slidenum">
              <a:rPr lang="en-US" smtClean="0"/>
              <a:pPr/>
              <a:t>42</a:t>
            </a:fld>
            <a:endParaRPr lang="en-US" dirty="0" smtClean="0"/>
          </a:p>
        </p:txBody>
      </p:sp>
      <p:sp>
        <p:nvSpPr>
          <p:cNvPr id="55300" name="Rectangle 2"/>
          <p:cNvSpPr>
            <a:spLocks noGrp="1" noChangeArrowheads="1"/>
          </p:cNvSpPr>
          <p:nvPr>
            <p:ph type="title"/>
          </p:nvPr>
        </p:nvSpPr>
        <p:spPr/>
        <p:txBody>
          <a:bodyPr/>
          <a:lstStyle/>
          <a:p>
            <a:pPr eaLnBrk="1" hangingPunct="1"/>
            <a:r>
              <a:rPr lang="en-US" dirty="0" smtClean="0">
                <a:cs typeface="Times New Roman" pitchFamily="18" charset="0"/>
              </a:rPr>
              <a:t>Intradomain v Interdomain</a:t>
            </a:r>
          </a:p>
        </p:txBody>
      </p:sp>
      <p:sp>
        <p:nvSpPr>
          <p:cNvPr id="55301" name="Rectangle 3"/>
          <p:cNvSpPr>
            <a:spLocks noGrp="1" noChangeArrowheads="1"/>
          </p:cNvSpPr>
          <p:nvPr>
            <p:ph type="body" idx="1"/>
          </p:nvPr>
        </p:nvSpPr>
        <p:spPr/>
        <p:txBody>
          <a:bodyPr/>
          <a:lstStyle/>
          <a:p>
            <a:pPr eaLnBrk="1" hangingPunct="1"/>
            <a:r>
              <a:rPr lang="en-US" dirty="0" smtClean="0">
                <a:cs typeface="Times New Roman" pitchFamily="18" charset="0"/>
              </a:rPr>
              <a:t>The nature of these two types of routing protocols is different</a:t>
            </a:r>
          </a:p>
          <a:p>
            <a:pPr eaLnBrk="1" hangingPunct="1"/>
            <a:r>
              <a:rPr lang="en-US" dirty="0" smtClean="0">
                <a:cs typeface="Times New Roman" pitchFamily="18" charset="0"/>
              </a:rPr>
              <a:t>In that the intradomain routing protocols are concerned with talking to only their close relatives</a:t>
            </a:r>
          </a:p>
          <a:p>
            <a:pPr eaLnBrk="1" hangingPunct="1"/>
            <a:r>
              <a:rPr lang="en-US" dirty="0" smtClean="0">
                <a:cs typeface="Times New Roman" pitchFamily="18" charset="0"/>
              </a:rPr>
              <a:t>Whereas interdomain routing protocols are concerned with talking to strangers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56323" name="Slide Number Placeholder 5"/>
          <p:cNvSpPr>
            <a:spLocks noGrp="1"/>
          </p:cNvSpPr>
          <p:nvPr>
            <p:ph type="sldNum" sz="quarter" idx="12"/>
          </p:nvPr>
        </p:nvSpPr>
        <p:spPr>
          <a:noFill/>
        </p:spPr>
        <p:txBody>
          <a:bodyPr/>
          <a:lstStyle/>
          <a:p>
            <a:fld id="{5F4D32F0-6948-4932-8E69-C398A45B0B96}" type="slidenum">
              <a:rPr lang="en-US" smtClean="0"/>
              <a:pPr/>
              <a:t>43</a:t>
            </a:fld>
            <a:endParaRPr lang="en-US" dirty="0" smtClean="0"/>
          </a:p>
        </p:txBody>
      </p:sp>
      <p:sp>
        <p:nvSpPr>
          <p:cNvPr id="56324" name="Rectangle 2"/>
          <p:cNvSpPr>
            <a:spLocks noGrp="1" noChangeArrowheads="1"/>
          </p:cNvSpPr>
          <p:nvPr>
            <p:ph type="title"/>
          </p:nvPr>
        </p:nvSpPr>
        <p:spPr/>
        <p:txBody>
          <a:bodyPr/>
          <a:lstStyle/>
          <a:p>
            <a:pPr eaLnBrk="1" hangingPunct="1"/>
            <a:r>
              <a:rPr lang="en-US" dirty="0" smtClean="0">
                <a:cs typeface="Times New Roman" pitchFamily="18" charset="0"/>
              </a:rPr>
              <a:t>Intradomain v Interdomain</a:t>
            </a:r>
          </a:p>
        </p:txBody>
      </p:sp>
      <p:sp>
        <p:nvSpPr>
          <p:cNvPr id="56325" name="Rectangle 3"/>
          <p:cNvSpPr>
            <a:spLocks noGrp="1" noChangeArrowheads="1"/>
          </p:cNvSpPr>
          <p:nvPr>
            <p:ph type="body" idx="1"/>
          </p:nvPr>
        </p:nvSpPr>
        <p:spPr/>
        <p:txBody>
          <a:bodyPr/>
          <a:lstStyle/>
          <a:p>
            <a:pPr eaLnBrk="1" hangingPunct="1"/>
            <a:r>
              <a:rPr lang="en-US" dirty="0" smtClean="0">
                <a:cs typeface="Times New Roman" pitchFamily="18" charset="0"/>
              </a:rPr>
              <a:t>Using these two types enables the organization to control the type and amount of outside traffic that comes in and goes out of its network</a:t>
            </a:r>
          </a:p>
          <a:p>
            <a:pPr eaLnBrk="1" hangingPunct="1"/>
            <a:r>
              <a:rPr lang="en-US" dirty="0" smtClean="0">
                <a:cs typeface="Times New Roman" pitchFamily="18" charset="0"/>
              </a:rPr>
              <a:t>The terms are also expressed as interior – intradomain and exterior – interdomain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The</a:t>
            </a:r>
            <a:r>
              <a:rPr lang="en-US" baseline="0" dirty="0" smtClean="0"/>
              <a:t> first routing protocol was developed in the 1960s</a:t>
            </a:r>
          </a:p>
          <a:p>
            <a:r>
              <a:rPr lang="en-US" dirty="0" smtClean="0"/>
              <a:t>RIP released</a:t>
            </a:r>
            <a:r>
              <a:rPr lang="en-US" baseline="0" dirty="0" smtClean="0"/>
              <a:t> in 1982 was the first mainstream routing protocol</a:t>
            </a:r>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45</a:t>
            </a:fld>
            <a:endParaRPr lang="en-US" dirty="0"/>
          </a:p>
        </p:txBody>
      </p:sp>
      <p:pic>
        <p:nvPicPr>
          <p:cNvPr id="2050" name="Picture 2"/>
          <p:cNvPicPr>
            <a:picLocks noChangeAspect="1" noChangeArrowheads="1"/>
          </p:cNvPicPr>
          <p:nvPr/>
        </p:nvPicPr>
        <p:blipFill>
          <a:blip r:embed="rId2" cstate="print"/>
          <a:srcRect l="34375" t="34375" r="18750" b="22917"/>
          <a:stretch>
            <a:fillRect/>
          </a:stretch>
        </p:blipFill>
        <p:spPr bwMode="auto">
          <a:xfrm>
            <a:off x="457200" y="1600200"/>
            <a:ext cx="8224024"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58371" name="Slide Number Placeholder 5"/>
          <p:cNvSpPr>
            <a:spLocks noGrp="1"/>
          </p:cNvSpPr>
          <p:nvPr>
            <p:ph type="sldNum" sz="quarter" idx="12"/>
          </p:nvPr>
        </p:nvSpPr>
        <p:spPr>
          <a:noFill/>
        </p:spPr>
        <p:txBody>
          <a:bodyPr/>
          <a:lstStyle/>
          <a:p>
            <a:fld id="{9A626ED3-A5AE-4E12-BF89-C3F6693BD203}" type="slidenum">
              <a:rPr lang="en-US" smtClean="0"/>
              <a:pPr/>
              <a:t>46</a:t>
            </a:fld>
            <a:endParaRPr lang="en-US" dirty="0" smtClean="0"/>
          </a:p>
        </p:txBody>
      </p:sp>
      <p:sp>
        <p:nvSpPr>
          <p:cNvPr id="58372" name="Rectangle 2"/>
          <p:cNvSpPr>
            <a:spLocks noGrp="1" noChangeArrowheads="1"/>
          </p:cNvSpPr>
          <p:nvPr>
            <p:ph type="title"/>
          </p:nvPr>
        </p:nvSpPr>
        <p:spPr/>
        <p:txBody>
          <a:bodyPr/>
          <a:lstStyle/>
          <a:p>
            <a:pPr eaLnBrk="1" hangingPunct="1"/>
            <a:r>
              <a:rPr lang="en-US" dirty="0" smtClean="0">
                <a:cs typeface="Times New Roman" pitchFamily="18" charset="0"/>
              </a:rPr>
              <a:t>Distance Vector Protocols</a:t>
            </a:r>
          </a:p>
        </p:txBody>
      </p:sp>
      <p:sp>
        <p:nvSpPr>
          <p:cNvPr id="58373" name="Rectangle 3"/>
          <p:cNvSpPr>
            <a:spLocks noGrp="1" noChangeArrowheads="1"/>
          </p:cNvSpPr>
          <p:nvPr>
            <p:ph type="body" idx="1"/>
          </p:nvPr>
        </p:nvSpPr>
        <p:spPr/>
        <p:txBody>
          <a:bodyPr/>
          <a:lstStyle/>
          <a:p>
            <a:pPr eaLnBrk="1" hangingPunct="1"/>
            <a:r>
              <a:rPr lang="en-US" dirty="0" smtClean="0">
                <a:cs typeface="Times New Roman" pitchFamily="18" charset="0"/>
              </a:rPr>
              <a:t>A distance vector protocol is so named because its routes are advertised as vectors - distance and direction - where distance is defined in terms of a metric and direction is defined in terms of the next hop router</a:t>
            </a:r>
          </a:p>
          <a:p>
            <a:pPr eaLnBrk="1" hangingPunct="1"/>
            <a:r>
              <a:rPr lang="en-US" dirty="0" smtClean="0">
                <a:cs typeface="Times New Roman" pitchFamily="18" charset="0"/>
              </a:rPr>
              <a:t>These, known as Bellman-Ford protocols, call for each router to send all or some its routing table, but only to its neighbors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59395" name="Slide Number Placeholder 5"/>
          <p:cNvSpPr>
            <a:spLocks noGrp="1"/>
          </p:cNvSpPr>
          <p:nvPr>
            <p:ph type="sldNum" sz="quarter" idx="12"/>
          </p:nvPr>
        </p:nvSpPr>
        <p:spPr>
          <a:noFill/>
        </p:spPr>
        <p:txBody>
          <a:bodyPr/>
          <a:lstStyle/>
          <a:p>
            <a:fld id="{E57B20FC-AE7B-452E-9567-D94E9BF8EC6C}" type="slidenum">
              <a:rPr lang="en-US" smtClean="0"/>
              <a:pPr/>
              <a:t>47</a:t>
            </a:fld>
            <a:endParaRPr lang="en-US" dirty="0" smtClean="0"/>
          </a:p>
        </p:txBody>
      </p:sp>
      <p:sp>
        <p:nvSpPr>
          <p:cNvPr id="59396" name="Rectangle 2"/>
          <p:cNvSpPr>
            <a:spLocks noGrp="1" noChangeArrowheads="1"/>
          </p:cNvSpPr>
          <p:nvPr>
            <p:ph type="title"/>
          </p:nvPr>
        </p:nvSpPr>
        <p:spPr/>
        <p:txBody>
          <a:bodyPr/>
          <a:lstStyle/>
          <a:p>
            <a:pPr eaLnBrk="1" hangingPunct="1"/>
            <a:r>
              <a:rPr lang="en-US" dirty="0" smtClean="0">
                <a:cs typeface="Times New Roman" pitchFamily="18" charset="0"/>
              </a:rPr>
              <a:t>Distance Vector Protocols</a:t>
            </a:r>
          </a:p>
        </p:txBody>
      </p:sp>
      <p:sp>
        <p:nvSpPr>
          <p:cNvPr id="59397" name="Rectangle 3"/>
          <p:cNvSpPr>
            <a:spLocks noGrp="1" noChangeArrowheads="1"/>
          </p:cNvSpPr>
          <p:nvPr>
            <p:ph type="body" idx="1"/>
          </p:nvPr>
        </p:nvSpPr>
        <p:spPr/>
        <p:txBody>
          <a:bodyPr/>
          <a:lstStyle/>
          <a:p>
            <a:pPr eaLnBrk="1" hangingPunct="1"/>
            <a:r>
              <a:rPr lang="en-US" dirty="0" smtClean="0">
                <a:cs typeface="Times New Roman" pitchFamily="18" charset="0"/>
              </a:rPr>
              <a:t>In this arrangement each router depends on its neighbors for information, which its neighbors may have learned from their neighbors, and so on</a:t>
            </a:r>
          </a:p>
          <a:p>
            <a:pPr eaLnBrk="1" hangingPunct="1"/>
            <a:r>
              <a:rPr lang="en-US" dirty="0" smtClean="0">
                <a:cs typeface="Times New Roman" pitchFamily="18" charset="0"/>
              </a:rPr>
              <a:t>An individual router has no way of knowing if the information in the routing table it receives is accurate</a:t>
            </a:r>
          </a:p>
          <a:p>
            <a:pPr eaLnBrk="1" hangingPunct="1"/>
            <a:r>
              <a:rPr lang="en-US" dirty="0" smtClean="0">
                <a:cs typeface="Times New Roman" pitchFamily="18" charset="0"/>
              </a:rPr>
              <a:t>These routers just believe everything they hear</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0419" name="Slide Number Placeholder 5"/>
          <p:cNvSpPr>
            <a:spLocks noGrp="1"/>
          </p:cNvSpPr>
          <p:nvPr>
            <p:ph type="sldNum" sz="quarter" idx="12"/>
          </p:nvPr>
        </p:nvSpPr>
        <p:spPr>
          <a:noFill/>
        </p:spPr>
        <p:txBody>
          <a:bodyPr/>
          <a:lstStyle/>
          <a:p>
            <a:fld id="{DFF4D2E3-25DC-4BC6-B80E-595D5FE1D2E8}" type="slidenum">
              <a:rPr lang="en-US" smtClean="0"/>
              <a:pPr/>
              <a:t>48</a:t>
            </a:fld>
            <a:endParaRPr lang="en-US" dirty="0" smtClean="0"/>
          </a:p>
        </p:txBody>
      </p:sp>
      <p:sp>
        <p:nvSpPr>
          <p:cNvPr id="60420" name="Rectangle 2"/>
          <p:cNvSpPr>
            <a:spLocks noGrp="1" noChangeArrowheads="1"/>
          </p:cNvSpPr>
          <p:nvPr>
            <p:ph type="title"/>
          </p:nvPr>
        </p:nvSpPr>
        <p:spPr/>
        <p:txBody>
          <a:bodyPr/>
          <a:lstStyle/>
          <a:p>
            <a:pPr eaLnBrk="1" hangingPunct="1"/>
            <a:r>
              <a:rPr lang="en-US" dirty="0" smtClean="0">
                <a:cs typeface="Times New Roman" pitchFamily="18" charset="0"/>
              </a:rPr>
              <a:t>Distance Vector Protocols</a:t>
            </a:r>
          </a:p>
        </p:txBody>
      </p:sp>
      <p:sp>
        <p:nvSpPr>
          <p:cNvPr id="60421" name="Rectangle 3"/>
          <p:cNvSpPr>
            <a:spLocks noGrp="1" noChangeArrowheads="1"/>
          </p:cNvSpPr>
          <p:nvPr>
            <p:ph type="body" idx="1"/>
          </p:nvPr>
        </p:nvSpPr>
        <p:spPr/>
        <p:txBody>
          <a:bodyPr/>
          <a:lstStyle/>
          <a:p>
            <a:pPr eaLnBrk="1" hangingPunct="1"/>
            <a:r>
              <a:rPr lang="en-US" dirty="0" smtClean="0">
                <a:cs typeface="Times New Roman" pitchFamily="18" charset="0"/>
              </a:rPr>
              <a:t>As such distance vector routing protocols are sometimes referred to as routing by rumor</a:t>
            </a:r>
          </a:p>
          <a:p>
            <a:pPr eaLnBrk="1" hangingPunct="1"/>
            <a:r>
              <a:rPr lang="en-US" dirty="0" smtClean="0">
                <a:cs typeface="Times New Roman" pitchFamily="18" charset="0"/>
              </a:rPr>
              <a:t>A typical distance vector routing protocol uses a routing algorithm in which routers periodically send routing updates to all neighbors by broadcasting their entire routing table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1443" name="Slide Number Placeholder 5"/>
          <p:cNvSpPr>
            <a:spLocks noGrp="1"/>
          </p:cNvSpPr>
          <p:nvPr>
            <p:ph type="sldNum" sz="quarter" idx="12"/>
          </p:nvPr>
        </p:nvSpPr>
        <p:spPr>
          <a:noFill/>
        </p:spPr>
        <p:txBody>
          <a:bodyPr/>
          <a:lstStyle/>
          <a:p>
            <a:fld id="{813E618D-EEDE-4BDE-A942-B24A8F5C9D5E}" type="slidenum">
              <a:rPr lang="en-US" smtClean="0"/>
              <a:pPr/>
              <a:t>49</a:t>
            </a:fld>
            <a:endParaRPr lang="en-US" dirty="0" smtClean="0"/>
          </a:p>
        </p:txBody>
      </p:sp>
      <p:sp>
        <p:nvSpPr>
          <p:cNvPr id="61444" name="Rectangle 2"/>
          <p:cNvSpPr>
            <a:spLocks noGrp="1" noChangeArrowheads="1"/>
          </p:cNvSpPr>
          <p:nvPr>
            <p:ph type="title"/>
          </p:nvPr>
        </p:nvSpPr>
        <p:spPr/>
        <p:txBody>
          <a:bodyPr/>
          <a:lstStyle/>
          <a:p>
            <a:pPr eaLnBrk="1" hangingPunct="1"/>
            <a:r>
              <a:rPr lang="en-US" dirty="0" smtClean="0">
                <a:cs typeface="Times New Roman" pitchFamily="18" charset="0"/>
              </a:rPr>
              <a:t>Distance Vector Protocols</a:t>
            </a:r>
          </a:p>
        </p:txBody>
      </p:sp>
      <p:sp>
        <p:nvSpPr>
          <p:cNvPr id="61445" name="Rectangle 3"/>
          <p:cNvSpPr>
            <a:spLocks noGrp="1" noChangeArrowheads="1"/>
          </p:cNvSpPr>
          <p:nvPr>
            <p:ph type="body" idx="1"/>
          </p:nvPr>
        </p:nvSpPr>
        <p:spPr/>
        <p:txBody>
          <a:bodyPr/>
          <a:lstStyle/>
          <a:p>
            <a:pPr eaLnBrk="1" hangingPunct="1"/>
            <a:r>
              <a:rPr lang="en-US" dirty="0" smtClean="0">
                <a:cs typeface="Times New Roman" pitchFamily="18" charset="0"/>
              </a:rPr>
              <a:t>In this case periodically means to transmit on a regular schedule</a:t>
            </a:r>
          </a:p>
          <a:p>
            <a:pPr eaLnBrk="1" hangingPunct="1"/>
            <a:r>
              <a:rPr lang="en-US" dirty="0" smtClean="0">
                <a:cs typeface="Times New Roman" pitchFamily="18" charset="0"/>
              </a:rPr>
              <a:t>Neighbors are those routers at the other end of a data line</a:t>
            </a:r>
          </a:p>
          <a:p>
            <a:pPr eaLnBrk="1" hangingPunct="1"/>
            <a:r>
              <a:rPr lang="en-US" dirty="0" smtClean="0">
                <a:cs typeface="Times New Roman" pitchFamily="18" charset="0"/>
              </a:rPr>
              <a:t>The originating router sends its update to this neighbor</a:t>
            </a:r>
          </a:p>
          <a:p>
            <a:pPr eaLnBrk="1" hangingPunct="1"/>
            <a:r>
              <a:rPr lang="en-US" dirty="0" smtClean="0">
                <a:cs typeface="Times New Roman" pitchFamily="18" charset="0"/>
              </a:rPr>
              <a:t>It expects the neighbor to send the information on to that router's neighbors, and so 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9459" name="Slide Number Placeholder 5"/>
          <p:cNvSpPr>
            <a:spLocks noGrp="1"/>
          </p:cNvSpPr>
          <p:nvPr>
            <p:ph type="sldNum" sz="quarter" idx="12"/>
          </p:nvPr>
        </p:nvSpPr>
        <p:spPr>
          <a:noFill/>
        </p:spPr>
        <p:txBody>
          <a:bodyPr/>
          <a:lstStyle/>
          <a:p>
            <a:fld id="{C377364A-E708-4484-AA2D-D688C9B05A08}" type="slidenum">
              <a:rPr lang="en-US" smtClean="0"/>
              <a:pPr/>
              <a:t>5</a:t>
            </a:fld>
            <a:endParaRPr lang="en-US" dirty="0" smtClean="0"/>
          </a:p>
        </p:txBody>
      </p:sp>
      <p:sp>
        <p:nvSpPr>
          <p:cNvPr id="19460" name="Rectangle 2"/>
          <p:cNvSpPr>
            <a:spLocks noGrp="1" noChangeArrowheads="1"/>
          </p:cNvSpPr>
          <p:nvPr>
            <p:ph type="title"/>
          </p:nvPr>
        </p:nvSpPr>
        <p:spPr/>
        <p:txBody>
          <a:bodyPr/>
          <a:lstStyle/>
          <a:p>
            <a:pPr eaLnBrk="1" hangingPunct="1"/>
            <a:r>
              <a:rPr lang="en-US" dirty="0" smtClean="0">
                <a:cs typeface="Times New Roman" pitchFamily="18" charset="0"/>
              </a:rPr>
              <a:t>What is a Routed Protocol</a:t>
            </a:r>
          </a:p>
        </p:txBody>
      </p:sp>
      <p:sp>
        <p:nvSpPr>
          <p:cNvPr id="19461" name="Rectangle 3"/>
          <p:cNvSpPr>
            <a:spLocks noGrp="1" noChangeArrowheads="1"/>
          </p:cNvSpPr>
          <p:nvPr>
            <p:ph type="body" idx="1"/>
          </p:nvPr>
        </p:nvSpPr>
        <p:spPr/>
        <p:txBody>
          <a:bodyPr/>
          <a:lstStyle/>
          <a:p>
            <a:pPr eaLnBrk="1" hangingPunct="1"/>
            <a:r>
              <a:rPr lang="en-US" dirty="0" smtClean="0">
                <a:cs typeface="Times New Roman" pitchFamily="18" charset="0"/>
              </a:rPr>
              <a:t>These cover all 7 layers of the OSI model</a:t>
            </a:r>
          </a:p>
          <a:p>
            <a:pPr eaLnBrk="1" hangingPunct="1"/>
            <a:r>
              <a:rPr lang="en-US" dirty="0" smtClean="0">
                <a:cs typeface="Times New Roman" pitchFamily="18" charset="0"/>
              </a:rPr>
              <a:t>These protocols contain enough information in the fields in their headers that allow the packet to be routed from one network to another by the routing protocol</a:t>
            </a:r>
          </a:p>
          <a:p>
            <a:pPr eaLnBrk="1" hangingPunct="1"/>
            <a:r>
              <a:rPr lang="en-US" dirty="0" smtClean="0">
                <a:cs typeface="Times New Roman" pitchFamily="18" charset="0"/>
              </a:rPr>
              <a:t>In</a:t>
            </a:r>
            <a:r>
              <a:rPr lang="en-US" baseline="0" dirty="0" smtClean="0">
                <a:cs typeface="Times New Roman" pitchFamily="18" charset="0"/>
              </a:rPr>
              <a:t> other words it is the box we need to get from one place to another</a:t>
            </a:r>
            <a:endParaRPr lang="en-US" dirty="0" smtClean="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2467" name="Slide Number Placeholder 5"/>
          <p:cNvSpPr>
            <a:spLocks noGrp="1"/>
          </p:cNvSpPr>
          <p:nvPr>
            <p:ph type="sldNum" sz="quarter" idx="12"/>
          </p:nvPr>
        </p:nvSpPr>
        <p:spPr>
          <a:noFill/>
        </p:spPr>
        <p:txBody>
          <a:bodyPr/>
          <a:lstStyle/>
          <a:p>
            <a:fld id="{861BA330-29B0-4577-B68D-2034BC3C64E4}" type="slidenum">
              <a:rPr lang="en-US" smtClean="0"/>
              <a:pPr/>
              <a:t>50</a:t>
            </a:fld>
            <a:endParaRPr lang="en-US" dirty="0" smtClean="0"/>
          </a:p>
        </p:txBody>
      </p:sp>
      <p:sp>
        <p:nvSpPr>
          <p:cNvPr id="62468" name="Rectangle 2"/>
          <p:cNvSpPr>
            <a:spLocks noGrp="1" noChangeArrowheads="1"/>
          </p:cNvSpPr>
          <p:nvPr>
            <p:ph type="title"/>
          </p:nvPr>
        </p:nvSpPr>
        <p:spPr/>
        <p:txBody>
          <a:bodyPr/>
          <a:lstStyle/>
          <a:p>
            <a:pPr eaLnBrk="1" hangingPunct="1"/>
            <a:r>
              <a:rPr lang="en-US" dirty="0" smtClean="0">
                <a:cs typeface="Times New Roman" pitchFamily="18" charset="0"/>
              </a:rPr>
              <a:t>Distance Vector Protocols</a:t>
            </a:r>
          </a:p>
        </p:txBody>
      </p:sp>
      <p:sp>
        <p:nvSpPr>
          <p:cNvPr id="62469" name="Rectangle 3"/>
          <p:cNvSpPr>
            <a:spLocks noGrp="1" noChangeArrowheads="1"/>
          </p:cNvSpPr>
          <p:nvPr>
            <p:ph type="body" idx="1"/>
          </p:nvPr>
        </p:nvSpPr>
        <p:spPr/>
        <p:txBody>
          <a:bodyPr/>
          <a:lstStyle/>
          <a:p>
            <a:pPr eaLnBrk="1" hangingPunct="1"/>
            <a:r>
              <a:rPr lang="en-US" dirty="0" smtClean="0">
                <a:cs typeface="Times New Roman" pitchFamily="18" charset="0"/>
              </a:rPr>
              <a:t>This update includes everything the router knows</a:t>
            </a:r>
          </a:p>
          <a:p>
            <a:pPr eaLnBrk="1" hangingPunct="1"/>
            <a:r>
              <a:rPr lang="en-US" dirty="0" smtClean="0">
                <a:cs typeface="Times New Roman" pitchFamily="18" charset="0"/>
              </a:rPr>
              <a:t>In other words its entire routing table with a few exceptions is sent out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3491" name="Slide Number Placeholder 5"/>
          <p:cNvSpPr>
            <a:spLocks noGrp="1"/>
          </p:cNvSpPr>
          <p:nvPr>
            <p:ph type="sldNum" sz="quarter" idx="12"/>
          </p:nvPr>
        </p:nvSpPr>
        <p:spPr>
          <a:noFill/>
        </p:spPr>
        <p:txBody>
          <a:bodyPr/>
          <a:lstStyle/>
          <a:p>
            <a:fld id="{BECB36FB-0190-46DF-B5B4-6B68268DD056}" type="slidenum">
              <a:rPr lang="en-US" smtClean="0"/>
              <a:pPr/>
              <a:t>51</a:t>
            </a:fld>
            <a:endParaRPr lang="en-US" dirty="0" smtClean="0"/>
          </a:p>
        </p:txBody>
      </p:sp>
      <p:sp>
        <p:nvSpPr>
          <p:cNvPr id="63492" name="Rectangle 2"/>
          <p:cNvSpPr>
            <a:spLocks noGrp="1" noChangeArrowheads="1"/>
          </p:cNvSpPr>
          <p:nvPr>
            <p:ph type="title"/>
          </p:nvPr>
        </p:nvSpPr>
        <p:spPr/>
        <p:txBody>
          <a:bodyPr/>
          <a:lstStyle/>
          <a:p>
            <a:pPr eaLnBrk="1" hangingPunct="1"/>
            <a:r>
              <a:rPr lang="en-US" dirty="0" smtClean="0">
                <a:cs typeface="Times New Roman" pitchFamily="18" charset="0"/>
              </a:rPr>
              <a:t>Link State Protocols</a:t>
            </a:r>
          </a:p>
        </p:txBody>
      </p:sp>
      <p:sp>
        <p:nvSpPr>
          <p:cNvPr id="63493" name="Rectangle 3"/>
          <p:cNvSpPr>
            <a:spLocks noGrp="1" noChangeArrowheads="1"/>
          </p:cNvSpPr>
          <p:nvPr>
            <p:ph type="body" idx="1"/>
          </p:nvPr>
        </p:nvSpPr>
        <p:spPr/>
        <p:txBody>
          <a:bodyPr/>
          <a:lstStyle/>
          <a:p>
            <a:pPr eaLnBrk="1" hangingPunct="1"/>
            <a:r>
              <a:rPr lang="en-US" dirty="0" smtClean="0">
                <a:cs typeface="Times New Roman" pitchFamily="18" charset="0"/>
              </a:rPr>
              <a:t>The information that a distance vector protocol has available has been likened to a road sign</a:t>
            </a:r>
          </a:p>
          <a:p>
            <a:pPr eaLnBrk="1" hangingPunct="1"/>
            <a:r>
              <a:rPr lang="en-US" dirty="0" smtClean="0">
                <a:cs typeface="Times New Roman" pitchFamily="18" charset="0"/>
              </a:rPr>
              <a:t>That is it is just one more step on the journey</a:t>
            </a:r>
          </a:p>
          <a:p>
            <a:pPr eaLnBrk="1" hangingPunct="1"/>
            <a:r>
              <a:rPr lang="en-US" dirty="0" smtClean="0">
                <a:cs typeface="Times New Roman" pitchFamily="18" charset="0"/>
              </a:rPr>
              <a:t>Whereas the information available to a link state protocol is more like a road map</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4515" name="Slide Number Placeholder 5"/>
          <p:cNvSpPr>
            <a:spLocks noGrp="1"/>
          </p:cNvSpPr>
          <p:nvPr>
            <p:ph type="sldNum" sz="quarter" idx="12"/>
          </p:nvPr>
        </p:nvSpPr>
        <p:spPr>
          <a:noFill/>
        </p:spPr>
        <p:txBody>
          <a:bodyPr/>
          <a:lstStyle/>
          <a:p>
            <a:fld id="{37C12748-DEF2-473B-9A81-2A6A068D7D0B}" type="slidenum">
              <a:rPr lang="en-US" smtClean="0"/>
              <a:pPr/>
              <a:t>52</a:t>
            </a:fld>
            <a:endParaRPr lang="en-US" dirty="0" smtClean="0"/>
          </a:p>
        </p:txBody>
      </p:sp>
      <p:sp>
        <p:nvSpPr>
          <p:cNvPr id="64516" name="Rectangle 2"/>
          <p:cNvSpPr>
            <a:spLocks noGrp="1" noChangeArrowheads="1"/>
          </p:cNvSpPr>
          <p:nvPr>
            <p:ph type="title"/>
          </p:nvPr>
        </p:nvSpPr>
        <p:spPr/>
        <p:txBody>
          <a:bodyPr/>
          <a:lstStyle/>
          <a:p>
            <a:pPr eaLnBrk="1" hangingPunct="1"/>
            <a:r>
              <a:rPr lang="en-US" dirty="0" smtClean="0">
                <a:cs typeface="Times New Roman" pitchFamily="18" charset="0"/>
              </a:rPr>
              <a:t>Link State Protocols</a:t>
            </a:r>
          </a:p>
        </p:txBody>
      </p:sp>
      <p:sp>
        <p:nvSpPr>
          <p:cNvPr id="64517" name="Rectangle 3"/>
          <p:cNvSpPr>
            <a:spLocks noGrp="1" noChangeArrowheads="1"/>
          </p:cNvSpPr>
          <p:nvPr>
            <p:ph type="body" idx="1"/>
          </p:nvPr>
        </p:nvSpPr>
        <p:spPr/>
        <p:txBody>
          <a:bodyPr/>
          <a:lstStyle/>
          <a:p>
            <a:pPr eaLnBrk="1" hangingPunct="1"/>
            <a:r>
              <a:rPr lang="en-US" dirty="0" smtClean="0">
                <a:cs typeface="Times New Roman" pitchFamily="18" charset="0"/>
              </a:rPr>
              <a:t>A link state routing protocol cannot be easily fooled into making a bad routing decision because - with the map - it has a complete picture of the network</a:t>
            </a:r>
          </a:p>
          <a:p>
            <a:pPr eaLnBrk="1" hangingPunct="1"/>
            <a:r>
              <a:rPr lang="en-US" dirty="0" smtClean="0">
                <a:cs typeface="Times New Roman" pitchFamily="18" charset="0"/>
              </a:rPr>
              <a:t>This is because link state routers have first hand information from all of their peer routers, those that speak the same routing protocol</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5539" name="Slide Number Placeholder 5"/>
          <p:cNvSpPr>
            <a:spLocks noGrp="1"/>
          </p:cNvSpPr>
          <p:nvPr>
            <p:ph type="sldNum" sz="quarter" idx="12"/>
          </p:nvPr>
        </p:nvSpPr>
        <p:spPr>
          <a:noFill/>
        </p:spPr>
        <p:txBody>
          <a:bodyPr/>
          <a:lstStyle/>
          <a:p>
            <a:fld id="{044F863A-6E0E-46CC-9E8C-85B70F1ADA5A}" type="slidenum">
              <a:rPr lang="en-US" smtClean="0"/>
              <a:pPr/>
              <a:t>53</a:t>
            </a:fld>
            <a:endParaRPr lang="en-US" dirty="0" smtClean="0"/>
          </a:p>
        </p:txBody>
      </p:sp>
      <p:sp>
        <p:nvSpPr>
          <p:cNvPr id="65540" name="Rectangle 2"/>
          <p:cNvSpPr>
            <a:spLocks noGrp="1" noChangeArrowheads="1"/>
          </p:cNvSpPr>
          <p:nvPr>
            <p:ph type="title"/>
          </p:nvPr>
        </p:nvSpPr>
        <p:spPr/>
        <p:txBody>
          <a:bodyPr/>
          <a:lstStyle/>
          <a:p>
            <a:pPr eaLnBrk="1" hangingPunct="1"/>
            <a:r>
              <a:rPr lang="en-US" dirty="0" smtClean="0">
                <a:cs typeface="Times New Roman" pitchFamily="18" charset="0"/>
              </a:rPr>
              <a:t>Link State Protocols</a:t>
            </a:r>
          </a:p>
        </p:txBody>
      </p:sp>
      <p:sp>
        <p:nvSpPr>
          <p:cNvPr id="65541" name="Rectangle 3"/>
          <p:cNvSpPr>
            <a:spLocks noGrp="1" noChangeArrowheads="1"/>
          </p:cNvSpPr>
          <p:nvPr>
            <p:ph type="body" idx="1"/>
          </p:nvPr>
        </p:nvSpPr>
        <p:spPr/>
        <p:txBody>
          <a:bodyPr/>
          <a:lstStyle/>
          <a:p>
            <a:pPr eaLnBrk="1" hangingPunct="1"/>
            <a:r>
              <a:rPr lang="en-US" dirty="0" smtClean="0">
                <a:cs typeface="Times New Roman" pitchFamily="18" charset="0"/>
              </a:rPr>
              <a:t>Each of these routers originates information about itself, its directly connected links, and the state of those links</a:t>
            </a:r>
          </a:p>
          <a:p>
            <a:pPr eaLnBrk="1" hangingPunct="1"/>
            <a:r>
              <a:rPr lang="en-US" dirty="0" smtClean="0">
                <a:cs typeface="Times New Roman" pitchFamily="18" charset="0"/>
              </a:rPr>
              <a:t>This information is passed around from router to router, each router making a copy, but no router changing the information</a:t>
            </a:r>
          </a:p>
          <a:p>
            <a:pPr eaLnBrk="1" hangingPunct="1"/>
            <a:r>
              <a:rPr lang="en-US" dirty="0" smtClean="0">
                <a:cs typeface="Times New Roman" pitchFamily="18" charset="0"/>
              </a:rPr>
              <a:t>How does this all work</a:t>
            </a:r>
            <a:endParaRPr lang="en-US"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6563" name="Slide Number Placeholder 5"/>
          <p:cNvSpPr>
            <a:spLocks noGrp="1"/>
          </p:cNvSpPr>
          <p:nvPr>
            <p:ph type="sldNum" sz="quarter" idx="12"/>
          </p:nvPr>
        </p:nvSpPr>
        <p:spPr>
          <a:noFill/>
        </p:spPr>
        <p:txBody>
          <a:bodyPr/>
          <a:lstStyle/>
          <a:p>
            <a:fld id="{B2D44EA0-341D-44BA-A92E-B71445CDE157}" type="slidenum">
              <a:rPr lang="en-US" smtClean="0"/>
              <a:pPr/>
              <a:t>54</a:t>
            </a:fld>
            <a:endParaRPr lang="en-US" dirty="0" smtClean="0"/>
          </a:p>
        </p:txBody>
      </p:sp>
      <p:sp>
        <p:nvSpPr>
          <p:cNvPr id="66564" name="Rectangle 2"/>
          <p:cNvSpPr>
            <a:spLocks noGrp="1" noChangeArrowheads="1"/>
          </p:cNvSpPr>
          <p:nvPr>
            <p:ph type="title"/>
          </p:nvPr>
        </p:nvSpPr>
        <p:spPr/>
        <p:txBody>
          <a:bodyPr/>
          <a:lstStyle/>
          <a:p>
            <a:pPr eaLnBrk="1" hangingPunct="1"/>
            <a:r>
              <a:rPr lang="en-US" altLang="en-US" dirty="0" smtClean="0"/>
              <a:t>Link State Concepts</a:t>
            </a:r>
          </a:p>
        </p:txBody>
      </p:sp>
      <p:pic>
        <p:nvPicPr>
          <p:cNvPr id="66565" name="Picture 3" descr="CCNA2v31_6_2_6_Pic_Slide21"/>
          <p:cNvPicPr>
            <a:picLocks noGrp="1" noChangeAspect="1" noChangeArrowheads="1"/>
          </p:cNvPicPr>
          <p:nvPr>
            <p:ph idx="1"/>
          </p:nvPr>
        </p:nvPicPr>
        <p:blipFill>
          <a:blip r:embed="rId2" cstate="print"/>
          <a:srcRect/>
          <a:stretch>
            <a:fillRect/>
          </a:stretch>
        </p:blipFill>
        <p:spPr>
          <a:xfrm>
            <a:off x="1352550" y="1600200"/>
            <a:ext cx="6343650" cy="4464050"/>
          </a:xfrm>
          <a:noFill/>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7587" name="Slide Number Placeholder 5"/>
          <p:cNvSpPr>
            <a:spLocks noGrp="1"/>
          </p:cNvSpPr>
          <p:nvPr>
            <p:ph type="sldNum" sz="quarter" idx="12"/>
          </p:nvPr>
        </p:nvSpPr>
        <p:spPr>
          <a:noFill/>
        </p:spPr>
        <p:txBody>
          <a:bodyPr/>
          <a:lstStyle/>
          <a:p>
            <a:fld id="{95200D9F-8E2D-4A7E-B8D2-593796FBEF98}" type="slidenum">
              <a:rPr lang="en-US" smtClean="0"/>
              <a:pPr/>
              <a:t>55</a:t>
            </a:fld>
            <a:endParaRPr lang="en-US" dirty="0" smtClean="0"/>
          </a:p>
        </p:txBody>
      </p:sp>
      <p:sp>
        <p:nvSpPr>
          <p:cNvPr id="67588" name="Rectangle 2"/>
          <p:cNvSpPr>
            <a:spLocks noGrp="1" noChangeArrowheads="1"/>
          </p:cNvSpPr>
          <p:nvPr>
            <p:ph type="title"/>
          </p:nvPr>
        </p:nvSpPr>
        <p:spPr/>
        <p:txBody>
          <a:bodyPr/>
          <a:lstStyle/>
          <a:p>
            <a:pPr eaLnBrk="1" hangingPunct="1"/>
            <a:r>
              <a:rPr lang="en-US" dirty="0" smtClean="0">
                <a:cs typeface="Times New Roman" pitchFamily="18" charset="0"/>
              </a:rPr>
              <a:t>Link State Protocols</a:t>
            </a:r>
          </a:p>
        </p:txBody>
      </p:sp>
      <p:sp>
        <p:nvSpPr>
          <p:cNvPr id="67589" name="Rectangle 3"/>
          <p:cNvSpPr>
            <a:spLocks noGrp="1" noChangeArrowheads="1"/>
          </p:cNvSpPr>
          <p:nvPr>
            <p:ph type="body" idx="1"/>
          </p:nvPr>
        </p:nvSpPr>
        <p:spPr/>
        <p:txBody>
          <a:bodyPr/>
          <a:lstStyle/>
          <a:p>
            <a:pPr eaLnBrk="1" hangingPunct="1">
              <a:lnSpc>
                <a:spcPct val="90000"/>
              </a:lnSpc>
            </a:pPr>
            <a:r>
              <a:rPr lang="en-US" dirty="0" smtClean="0">
                <a:cs typeface="Times New Roman" pitchFamily="18" charset="0"/>
              </a:rPr>
              <a:t>Like this</a:t>
            </a:r>
          </a:p>
          <a:p>
            <a:pPr lvl="1" eaLnBrk="1" hangingPunct="1">
              <a:lnSpc>
                <a:spcPct val="90000"/>
              </a:lnSpc>
            </a:pPr>
            <a:r>
              <a:rPr lang="en-US" dirty="0" smtClean="0">
                <a:cs typeface="Times New Roman" pitchFamily="18" charset="0"/>
              </a:rPr>
              <a:t>Each router establishes a relationship - an adjacency - with each of its neighbors</a:t>
            </a:r>
          </a:p>
          <a:p>
            <a:pPr lvl="1" eaLnBrk="1" hangingPunct="1">
              <a:lnSpc>
                <a:spcPct val="90000"/>
              </a:lnSpc>
            </a:pPr>
            <a:r>
              <a:rPr lang="en-US" dirty="0" smtClean="0">
                <a:cs typeface="Times New Roman" pitchFamily="18" charset="0"/>
              </a:rPr>
              <a:t>Each router sends link state advertisements to each neighbor</a:t>
            </a:r>
          </a:p>
          <a:p>
            <a:pPr lvl="1" eaLnBrk="1" hangingPunct="1">
              <a:lnSpc>
                <a:spcPct val="90000"/>
              </a:lnSpc>
            </a:pPr>
            <a:r>
              <a:rPr lang="en-US" dirty="0" smtClean="0">
                <a:cs typeface="Times New Roman" pitchFamily="18" charset="0"/>
              </a:rPr>
              <a:t>One link state advertisement is created for each of the router's links, identifying the link, the state of the link, the metric cost of the link, and the neighbors that are connected to the link</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68611" name="Slide Number Placeholder 5"/>
          <p:cNvSpPr>
            <a:spLocks noGrp="1"/>
          </p:cNvSpPr>
          <p:nvPr>
            <p:ph type="sldNum" sz="quarter" idx="12"/>
          </p:nvPr>
        </p:nvSpPr>
        <p:spPr>
          <a:noFill/>
        </p:spPr>
        <p:txBody>
          <a:bodyPr/>
          <a:lstStyle/>
          <a:p>
            <a:fld id="{5DDE676D-F8FC-44EE-99A5-BC8595594B16}" type="slidenum">
              <a:rPr lang="en-US" smtClean="0"/>
              <a:pPr/>
              <a:t>56</a:t>
            </a:fld>
            <a:endParaRPr lang="en-US" dirty="0" smtClean="0"/>
          </a:p>
        </p:txBody>
      </p:sp>
      <p:sp>
        <p:nvSpPr>
          <p:cNvPr id="68612" name="Rectangle 2"/>
          <p:cNvSpPr>
            <a:spLocks noGrp="1" noChangeArrowheads="1"/>
          </p:cNvSpPr>
          <p:nvPr>
            <p:ph type="title"/>
          </p:nvPr>
        </p:nvSpPr>
        <p:spPr/>
        <p:txBody>
          <a:bodyPr/>
          <a:lstStyle/>
          <a:p>
            <a:pPr eaLnBrk="1" hangingPunct="1"/>
            <a:r>
              <a:rPr lang="en-US" dirty="0" smtClean="0">
                <a:cs typeface="Times New Roman" pitchFamily="18" charset="0"/>
              </a:rPr>
              <a:t>Link State Protocols</a:t>
            </a:r>
          </a:p>
        </p:txBody>
      </p:sp>
      <p:sp>
        <p:nvSpPr>
          <p:cNvPr id="68613" name="Rectangle 3"/>
          <p:cNvSpPr>
            <a:spLocks noGrp="1" noChangeArrowheads="1"/>
          </p:cNvSpPr>
          <p:nvPr>
            <p:ph type="body" idx="1"/>
          </p:nvPr>
        </p:nvSpPr>
        <p:spPr/>
        <p:txBody>
          <a:bodyPr/>
          <a:lstStyle/>
          <a:p>
            <a:pPr lvl="1" eaLnBrk="1" hangingPunct="1"/>
            <a:r>
              <a:rPr lang="en-US" dirty="0" smtClean="0">
                <a:cs typeface="Times New Roman" pitchFamily="18" charset="0"/>
              </a:rPr>
              <a:t>Each router receiving this information in turns forwards it to its neighbors</a:t>
            </a:r>
          </a:p>
          <a:p>
            <a:pPr lvl="1" eaLnBrk="1" hangingPunct="1"/>
            <a:r>
              <a:rPr lang="en-US" dirty="0" smtClean="0">
                <a:cs typeface="Times New Roman" pitchFamily="18" charset="0"/>
              </a:rPr>
              <a:t>Each router stores the link state advertisements it has received in a database</a:t>
            </a:r>
          </a:p>
          <a:p>
            <a:pPr lvl="1" eaLnBrk="1" hangingPunct="1"/>
            <a:r>
              <a:rPr lang="en-US" dirty="0" smtClean="0">
                <a:cs typeface="Times New Roman" pitchFamily="18" charset="0"/>
              </a:rPr>
              <a:t>Since all routers receive all link state advertisements, all routers have the same information</a:t>
            </a:r>
          </a:p>
          <a:p>
            <a:pPr lvl="1" eaLnBrk="1" hangingPunct="1"/>
            <a:r>
              <a:rPr lang="en-US" dirty="0" smtClean="0">
                <a:cs typeface="Times New Roman" pitchFamily="18" charset="0"/>
              </a:rPr>
              <a:t>The algorithm for the routing protocol is then applied to the information in the link state database to create a routing table</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dirty="0" smtClean="0"/>
              <a:t>Dijkstra Algorithm </a:t>
            </a:r>
          </a:p>
        </p:txBody>
      </p:sp>
      <p:sp>
        <p:nvSpPr>
          <p:cNvPr id="69635" name="Rectangle 3"/>
          <p:cNvSpPr>
            <a:spLocks noGrp="1" noChangeArrowheads="1"/>
          </p:cNvSpPr>
          <p:nvPr>
            <p:ph type="body" idx="1"/>
          </p:nvPr>
        </p:nvSpPr>
        <p:spPr>
          <a:xfrm>
            <a:off x="304800" y="1600200"/>
            <a:ext cx="8610600" cy="4572000"/>
          </a:xfrm>
        </p:spPr>
        <p:txBody>
          <a:bodyPr/>
          <a:lstStyle/>
          <a:p>
            <a:r>
              <a:rPr lang="en-US" dirty="0" smtClean="0"/>
              <a:t>Link-state protocols use the Dijkstra SPF - Shortest Path First algorithm to calculate and add routes to the IP routing table</a:t>
            </a:r>
          </a:p>
          <a:p>
            <a:r>
              <a:rPr lang="en-US" dirty="0" smtClean="0"/>
              <a:t>The SPF algorithm calculates all the possible routes to each destination network, and the cumulative metric for the entire path</a:t>
            </a:r>
          </a:p>
        </p:txBody>
      </p:sp>
      <p:sp>
        <p:nvSpPr>
          <p:cNvPr id="69636" name="Slide Number Placeholder 4"/>
          <p:cNvSpPr>
            <a:spLocks noGrp="1"/>
          </p:cNvSpPr>
          <p:nvPr>
            <p:ph type="sldNum" sz="quarter" idx="12"/>
          </p:nvPr>
        </p:nvSpPr>
        <p:spPr>
          <a:noFill/>
        </p:spPr>
        <p:txBody>
          <a:bodyPr/>
          <a:lstStyle/>
          <a:p>
            <a:fld id="{BA1FC691-3BFC-424D-BCF4-2E43A3A83933}" type="slidenum">
              <a:rPr lang="en-US" smtClean="0"/>
              <a:pPr/>
              <a:t>57</a:t>
            </a:fld>
            <a:endParaRPr lang="en-US" dirty="0" smtClean="0"/>
          </a:p>
        </p:txBody>
      </p:sp>
      <p:sp>
        <p:nvSpPr>
          <p:cNvPr id="69637" name="Footer Placeholder 5"/>
          <p:cNvSpPr>
            <a:spLocks noGrp="1"/>
          </p:cNvSpPr>
          <p:nvPr>
            <p:ph type="ftr" sz="quarter" idx="11"/>
          </p:nvPr>
        </p:nvSpPr>
        <p:spPr>
          <a:noFill/>
        </p:spPr>
        <p:txBody>
          <a:bodyPr/>
          <a:lstStyle/>
          <a:p>
            <a:r>
              <a:rPr lang="en-US" dirty="0" smtClean="0"/>
              <a:t>Copyright 2005-2007 Kenneth M. Chipps PhD www.chipps.com</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r>
              <a:rPr lang="en-US" dirty="0" smtClean="0"/>
              <a:t>Dijkstra Algorithm</a:t>
            </a:r>
          </a:p>
        </p:txBody>
      </p:sp>
      <p:sp>
        <p:nvSpPr>
          <p:cNvPr id="70659" name="Content Placeholder 2"/>
          <p:cNvSpPr>
            <a:spLocks noGrp="1"/>
          </p:cNvSpPr>
          <p:nvPr>
            <p:ph idx="1"/>
          </p:nvPr>
        </p:nvSpPr>
        <p:spPr/>
        <p:txBody>
          <a:bodyPr/>
          <a:lstStyle/>
          <a:p>
            <a:r>
              <a:rPr lang="en-US" dirty="0" smtClean="0"/>
              <a:t>Each router views itself as the starting point, and each subnet as the destination, and use the SPF algorithm to look at the LSDB - Link State Database to create a roadmap and pick the best route to each subnet</a:t>
            </a:r>
          </a:p>
        </p:txBody>
      </p:sp>
      <p:sp>
        <p:nvSpPr>
          <p:cNvPr id="70660"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0661" name="Slide Number Placeholder 4"/>
          <p:cNvSpPr>
            <a:spLocks noGrp="1"/>
          </p:cNvSpPr>
          <p:nvPr>
            <p:ph type="sldNum" sz="quarter" idx="12"/>
          </p:nvPr>
        </p:nvSpPr>
        <p:spPr>
          <a:noFill/>
        </p:spPr>
        <p:txBody>
          <a:bodyPr/>
          <a:lstStyle/>
          <a:p>
            <a:fld id="{101CB93B-6606-4D38-BC98-A0819C1D0B88}" type="slidenum">
              <a:rPr lang="en-US" smtClean="0"/>
              <a:pPr/>
              <a:t>58</a:t>
            </a:fld>
            <a:endParaRPr 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p:txBody>
          <a:bodyPr/>
          <a:lstStyle/>
          <a:p>
            <a:r>
              <a:rPr lang="en-US" dirty="0" smtClean="0"/>
              <a:t>Characteristics of Link State</a:t>
            </a:r>
          </a:p>
        </p:txBody>
      </p:sp>
      <p:sp>
        <p:nvSpPr>
          <p:cNvPr id="3" name="Content Placeholder 2"/>
          <p:cNvSpPr>
            <a:spLocks noGrp="1"/>
          </p:cNvSpPr>
          <p:nvPr>
            <p:ph idx="1"/>
          </p:nvPr>
        </p:nvSpPr>
        <p:spPr/>
        <p:txBody>
          <a:bodyPr/>
          <a:lstStyle/>
          <a:p>
            <a:pPr>
              <a:defRPr/>
            </a:pPr>
            <a:r>
              <a:rPr lang="en-US" dirty="0" smtClean="0">
                <a:solidFill>
                  <a:schemeClr val="tx2"/>
                </a:solidFill>
                <a:latin typeface="+mj-lt"/>
                <a:ea typeface="+mj-ea"/>
                <a:cs typeface="+mj-cs"/>
              </a:rPr>
              <a:t>The main features of link-state routing protocols</a:t>
            </a:r>
          </a:p>
          <a:p>
            <a:pPr lvl="1">
              <a:defRPr/>
            </a:pPr>
            <a:r>
              <a:rPr lang="en-US" dirty="0" smtClean="0">
                <a:solidFill>
                  <a:schemeClr val="tx2"/>
                </a:solidFill>
                <a:latin typeface="+mj-lt"/>
                <a:ea typeface="+mj-ea"/>
                <a:cs typeface="+mj-cs"/>
              </a:rPr>
              <a:t>All routers learn the same detailed information about the states of all the router links in the internetwork</a:t>
            </a:r>
          </a:p>
          <a:p>
            <a:pPr lvl="1">
              <a:defRPr/>
            </a:pPr>
            <a:r>
              <a:rPr lang="en-US" dirty="0" smtClean="0">
                <a:solidFill>
                  <a:schemeClr val="tx2"/>
                </a:solidFill>
                <a:latin typeface="+mj-lt"/>
                <a:ea typeface="+mj-ea"/>
                <a:cs typeface="+mj-cs"/>
              </a:rPr>
              <a:t>The individual pieces of topology information are called LSAs, with all LSAs stored in RAM in the LSDB</a:t>
            </a:r>
          </a:p>
        </p:txBody>
      </p:sp>
      <p:sp>
        <p:nvSpPr>
          <p:cNvPr id="71684"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1685" name="Slide Number Placeholder 4"/>
          <p:cNvSpPr>
            <a:spLocks noGrp="1"/>
          </p:cNvSpPr>
          <p:nvPr>
            <p:ph type="sldNum" sz="quarter" idx="12"/>
          </p:nvPr>
        </p:nvSpPr>
        <p:spPr>
          <a:noFill/>
        </p:spPr>
        <p:txBody>
          <a:bodyPr/>
          <a:lstStyle/>
          <a:p>
            <a:fld id="{A8131F4A-2344-4D46-85CF-9053338ABEB4}" type="slidenum">
              <a:rPr lang="en-US" smtClean="0"/>
              <a:pPr/>
              <a:t>59</a:t>
            </a:fld>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0483" name="Slide Number Placeholder 5"/>
          <p:cNvSpPr>
            <a:spLocks noGrp="1"/>
          </p:cNvSpPr>
          <p:nvPr>
            <p:ph type="sldNum" sz="quarter" idx="12"/>
          </p:nvPr>
        </p:nvSpPr>
        <p:spPr>
          <a:noFill/>
        </p:spPr>
        <p:txBody>
          <a:bodyPr/>
          <a:lstStyle/>
          <a:p>
            <a:fld id="{BE1431A9-A4A7-4D0F-88DD-0A1B25C1552F}" type="slidenum">
              <a:rPr lang="en-US" smtClean="0"/>
              <a:pPr/>
              <a:t>6</a:t>
            </a:fld>
            <a:endParaRPr lang="en-US" dirty="0" smtClean="0"/>
          </a:p>
        </p:txBody>
      </p:sp>
      <p:sp>
        <p:nvSpPr>
          <p:cNvPr id="20484" name="Rectangle 2"/>
          <p:cNvSpPr>
            <a:spLocks noGrp="1" noChangeArrowheads="1"/>
          </p:cNvSpPr>
          <p:nvPr>
            <p:ph type="title"/>
          </p:nvPr>
        </p:nvSpPr>
        <p:spPr/>
        <p:txBody>
          <a:bodyPr/>
          <a:lstStyle/>
          <a:p>
            <a:pPr eaLnBrk="1" hangingPunct="1"/>
            <a:r>
              <a:rPr lang="en-US" dirty="0" smtClean="0"/>
              <a:t>What is a Routed Protocol</a:t>
            </a:r>
          </a:p>
        </p:txBody>
      </p:sp>
      <p:pic>
        <p:nvPicPr>
          <p:cNvPr id="20485" name="Picture 3" descr="bs01120_"/>
          <p:cNvPicPr>
            <a:picLocks noChangeAspect="1" noChangeArrowheads="1"/>
          </p:cNvPicPr>
          <p:nvPr/>
        </p:nvPicPr>
        <p:blipFill>
          <a:blip r:embed="rId2" cstate="print"/>
          <a:srcRect/>
          <a:stretch>
            <a:fillRect/>
          </a:stretch>
        </p:blipFill>
        <p:spPr bwMode="auto">
          <a:xfrm>
            <a:off x="3167063" y="2133600"/>
            <a:ext cx="2809875" cy="3468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US" dirty="0" smtClean="0"/>
              <a:t>Characteristics of Link State</a:t>
            </a:r>
          </a:p>
        </p:txBody>
      </p:sp>
      <p:sp>
        <p:nvSpPr>
          <p:cNvPr id="3" name="Content Placeholder 2"/>
          <p:cNvSpPr>
            <a:spLocks noGrp="1"/>
          </p:cNvSpPr>
          <p:nvPr>
            <p:ph idx="1"/>
          </p:nvPr>
        </p:nvSpPr>
        <p:spPr/>
        <p:txBody>
          <a:bodyPr/>
          <a:lstStyle/>
          <a:p>
            <a:pPr lvl="1">
              <a:defRPr/>
            </a:pPr>
            <a:r>
              <a:rPr lang="en-US" dirty="0" smtClean="0">
                <a:solidFill>
                  <a:schemeClr val="tx2"/>
                </a:solidFill>
                <a:latin typeface="+mj-lt"/>
                <a:ea typeface="+mj-ea"/>
                <a:cs typeface="+mj-cs"/>
              </a:rPr>
              <a:t>Routers flood LSAs when they are created, on a regular but long time interval if the LSAs do not change over time, and immediately when an LSA changes</a:t>
            </a:r>
          </a:p>
          <a:p>
            <a:pPr lvl="1">
              <a:defRPr/>
            </a:pPr>
            <a:r>
              <a:rPr lang="en-US" dirty="0" smtClean="0">
                <a:solidFill>
                  <a:schemeClr val="tx2"/>
                </a:solidFill>
                <a:latin typeface="+mj-lt"/>
                <a:ea typeface="+mj-ea"/>
                <a:cs typeface="+mj-cs"/>
              </a:rPr>
              <a:t>The LSDB does not contain routes, but it does contain information that can be processed by the Dijkstra SPF algorithm to find a router’s best routes</a:t>
            </a:r>
            <a:endParaRPr lang="en-US" dirty="0" smtClean="0"/>
          </a:p>
        </p:txBody>
      </p:sp>
      <p:sp>
        <p:nvSpPr>
          <p:cNvPr id="72708"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2709" name="Slide Number Placeholder 4"/>
          <p:cNvSpPr>
            <a:spLocks noGrp="1"/>
          </p:cNvSpPr>
          <p:nvPr>
            <p:ph type="sldNum" sz="quarter" idx="12"/>
          </p:nvPr>
        </p:nvSpPr>
        <p:spPr>
          <a:noFill/>
        </p:spPr>
        <p:txBody>
          <a:bodyPr/>
          <a:lstStyle/>
          <a:p>
            <a:fld id="{1624369D-A2EE-43A4-BD88-B9669718E440}" type="slidenum">
              <a:rPr lang="en-US" smtClean="0"/>
              <a:pPr/>
              <a:t>60</a:t>
            </a:fld>
            <a:endParaRPr lang="en-US"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r>
              <a:rPr lang="en-US" dirty="0" smtClean="0"/>
              <a:t>Characteristics of Link State</a:t>
            </a:r>
          </a:p>
        </p:txBody>
      </p:sp>
      <p:sp>
        <p:nvSpPr>
          <p:cNvPr id="3" name="Content Placeholder 2"/>
          <p:cNvSpPr>
            <a:spLocks noGrp="1"/>
          </p:cNvSpPr>
          <p:nvPr>
            <p:ph idx="1"/>
          </p:nvPr>
        </p:nvSpPr>
        <p:spPr/>
        <p:txBody>
          <a:bodyPr/>
          <a:lstStyle/>
          <a:p>
            <a:pPr lvl="1">
              <a:defRPr/>
            </a:pPr>
            <a:r>
              <a:rPr lang="en-US" dirty="0" smtClean="0">
                <a:ea typeface="+mn-ea"/>
                <a:cs typeface="+mn-cs"/>
              </a:rPr>
              <a:t>Each router runs the SPF algorithm, with the LSDB as input, resulting in the best - lowest cost - routes being added to the IP routing table</a:t>
            </a:r>
          </a:p>
          <a:p>
            <a:pPr lvl="1">
              <a:defRPr/>
            </a:pPr>
            <a:r>
              <a:rPr lang="en-US" dirty="0" smtClean="0">
                <a:ea typeface="+mn-ea"/>
                <a:cs typeface="+mn-cs"/>
              </a:rPr>
              <a:t>Link-state protocols converge quickly by immediately reflooding LSAs and rerunning the SPF algorithm</a:t>
            </a:r>
          </a:p>
        </p:txBody>
      </p:sp>
      <p:sp>
        <p:nvSpPr>
          <p:cNvPr id="73732"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3733" name="Slide Number Placeholder 4"/>
          <p:cNvSpPr>
            <a:spLocks noGrp="1"/>
          </p:cNvSpPr>
          <p:nvPr>
            <p:ph type="sldNum" sz="quarter" idx="12"/>
          </p:nvPr>
        </p:nvSpPr>
        <p:spPr>
          <a:noFill/>
        </p:spPr>
        <p:txBody>
          <a:bodyPr/>
          <a:lstStyle/>
          <a:p>
            <a:fld id="{295A7964-E72B-4689-9FDD-AF7A7BED6B21}" type="slidenum">
              <a:rPr lang="en-US" smtClean="0"/>
              <a:pPr/>
              <a:t>61</a:t>
            </a:fld>
            <a:endParaRPr lang="en-US"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dirty="0" smtClean="0"/>
              <a:t>Characteristics of Link State</a:t>
            </a:r>
          </a:p>
        </p:txBody>
      </p:sp>
      <p:sp>
        <p:nvSpPr>
          <p:cNvPr id="3" name="Content Placeholder 2"/>
          <p:cNvSpPr>
            <a:spLocks noGrp="1"/>
          </p:cNvSpPr>
          <p:nvPr>
            <p:ph idx="1"/>
          </p:nvPr>
        </p:nvSpPr>
        <p:spPr/>
        <p:txBody>
          <a:bodyPr/>
          <a:lstStyle/>
          <a:p>
            <a:pPr lvl="1">
              <a:defRPr/>
            </a:pPr>
            <a:r>
              <a:rPr lang="en-US" dirty="0" smtClean="0">
                <a:ea typeface="+mn-ea"/>
                <a:cs typeface="+mn-cs"/>
              </a:rPr>
              <a:t>Link-state protocols consume much more RAM and CPU than do distance vector routing protocols</a:t>
            </a:r>
          </a:p>
          <a:p>
            <a:pPr lvl="1">
              <a:defRPr/>
            </a:pPr>
            <a:r>
              <a:rPr lang="en-US" dirty="0" smtClean="0">
                <a:ea typeface="+mn-ea"/>
                <a:cs typeface="+mn-cs"/>
              </a:rPr>
              <a:t>If the internetwork changes a lot, link-state protocols can also consume much more bandwidth due to the relative to distance vector protocols large number of bytes of information in each LSA</a:t>
            </a:r>
            <a:endParaRPr lang="en-US" dirty="0"/>
          </a:p>
        </p:txBody>
      </p:sp>
      <p:sp>
        <p:nvSpPr>
          <p:cNvPr id="74756"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4757" name="Slide Number Placeholder 4"/>
          <p:cNvSpPr>
            <a:spLocks noGrp="1"/>
          </p:cNvSpPr>
          <p:nvPr>
            <p:ph type="sldNum" sz="quarter" idx="12"/>
          </p:nvPr>
        </p:nvSpPr>
        <p:spPr>
          <a:noFill/>
        </p:spPr>
        <p:txBody>
          <a:bodyPr/>
          <a:lstStyle/>
          <a:p>
            <a:fld id="{9843F708-F96A-4FD5-88C2-14886FBFCA14}" type="slidenum">
              <a:rPr lang="en-US" smtClean="0"/>
              <a:pPr/>
              <a:t>62</a:t>
            </a:fld>
            <a:endParaRPr lang="en-US"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75779" name="Slide Number Placeholder 5"/>
          <p:cNvSpPr>
            <a:spLocks noGrp="1"/>
          </p:cNvSpPr>
          <p:nvPr>
            <p:ph type="sldNum" sz="quarter" idx="12"/>
          </p:nvPr>
        </p:nvSpPr>
        <p:spPr>
          <a:noFill/>
        </p:spPr>
        <p:txBody>
          <a:bodyPr/>
          <a:lstStyle/>
          <a:p>
            <a:fld id="{502DAA61-4358-4E27-B724-7576ED6C9D94}" type="slidenum">
              <a:rPr lang="en-US" smtClean="0"/>
              <a:pPr/>
              <a:t>63</a:t>
            </a:fld>
            <a:endParaRPr lang="en-US" dirty="0" smtClean="0"/>
          </a:p>
        </p:txBody>
      </p:sp>
      <p:sp>
        <p:nvSpPr>
          <p:cNvPr id="75780" name="Rectangle 2"/>
          <p:cNvSpPr>
            <a:spLocks noGrp="1" noChangeArrowheads="1"/>
          </p:cNvSpPr>
          <p:nvPr>
            <p:ph type="title"/>
          </p:nvPr>
        </p:nvSpPr>
        <p:spPr/>
        <p:txBody>
          <a:bodyPr/>
          <a:lstStyle/>
          <a:p>
            <a:pPr eaLnBrk="1" hangingPunct="1"/>
            <a:r>
              <a:rPr lang="en-US" dirty="0" smtClean="0">
                <a:cs typeface="Arial" charset="0"/>
              </a:rPr>
              <a:t>Routing Metrics</a:t>
            </a:r>
          </a:p>
        </p:txBody>
      </p:sp>
      <p:sp>
        <p:nvSpPr>
          <p:cNvPr id="75781" name="Rectangle 3"/>
          <p:cNvSpPr>
            <a:spLocks noGrp="1" noChangeArrowheads="1"/>
          </p:cNvSpPr>
          <p:nvPr>
            <p:ph type="body" idx="1"/>
          </p:nvPr>
        </p:nvSpPr>
        <p:spPr/>
        <p:txBody>
          <a:bodyPr/>
          <a:lstStyle/>
          <a:p>
            <a:pPr eaLnBrk="1" hangingPunct="1"/>
            <a:r>
              <a:rPr lang="en-US" dirty="0" smtClean="0">
                <a:cs typeface="Times New Roman" pitchFamily="18" charset="0"/>
              </a:rPr>
              <a:t>Routing protocols use metrics to determine the best or optimal route</a:t>
            </a:r>
          </a:p>
          <a:p>
            <a:pPr eaLnBrk="1" hangingPunct="1"/>
            <a:r>
              <a:rPr lang="en-US" dirty="0" smtClean="0">
                <a:cs typeface="Times New Roman" pitchFamily="18" charset="0"/>
              </a:rPr>
              <a:t>The following metrics are often used</a:t>
            </a:r>
          </a:p>
          <a:p>
            <a:pPr lvl="1" eaLnBrk="1" hangingPunct="1"/>
            <a:r>
              <a:rPr lang="en-US" dirty="0" smtClean="0">
                <a:cs typeface="Times New Roman" pitchFamily="18" charset="0"/>
              </a:rPr>
              <a:t>Path Length</a:t>
            </a:r>
          </a:p>
          <a:p>
            <a:pPr lvl="1" eaLnBrk="1" hangingPunct="1"/>
            <a:r>
              <a:rPr lang="en-US" dirty="0" smtClean="0">
                <a:cs typeface="Times New Roman" pitchFamily="18" charset="0"/>
              </a:rPr>
              <a:t>Reliability</a:t>
            </a:r>
          </a:p>
          <a:p>
            <a:pPr lvl="1" eaLnBrk="1" hangingPunct="1"/>
            <a:r>
              <a:rPr lang="en-US" dirty="0" smtClean="0">
                <a:cs typeface="Times New Roman" pitchFamily="18" charset="0"/>
              </a:rPr>
              <a:t>Delay</a:t>
            </a:r>
          </a:p>
          <a:p>
            <a:pPr lvl="1" eaLnBrk="1" hangingPunct="1"/>
            <a:r>
              <a:rPr lang="en-US" dirty="0" smtClean="0">
                <a:cs typeface="Times New Roman" pitchFamily="18" charset="0"/>
              </a:rPr>
              <a:t>Bandwidth</a:t>
            </a:r>
          </a:p>
          <a:p>
            <a:pPr lvl="1" eaLnBrk="1" hangingPunct="1"/>
            <a:r>
              <a:rPr lang="en-US" dirty="0" smtClean="0">
                <a:cs typeface="Times New Roman" pitchFamily="18" charset="0"/>
              </a:rPr>
              <a:t>Load</a:t>
            </a:r>
          </a:p>
          <a:p>
            <a:pPr lvl="1" eaLnBrk="1" hangingPunct="1"/>
            <a:r>
              <a:rPr lang="en-US" dirty="0" smtClean="0">
                <a:cs typeface="Times New Roman" pitchFamily="18" charset="0"/>
              </a:rPr>
              <a:t>Cost</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US" dirty="0" smtClean="0"/>
              <a:t>Example Routing Metrics</a:t>
            </a:r>
          </a:p>
        </p:txBody>
      </p:sp>
      <p:sp>
        <p:nvSpPr>
          <p:cNvPr id="78851"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8852" name="Slide Number Placeholder 4"/>
          <p:cNvSpPr>
            <a:spLocks noGrp="1"/>
          </p:cNvSpPr>
          <p:nvPr>
            <p:ph type="sldNum" sz="quarter" idx="12"/>
          </p:nvPr>
        </p:nvSpPr>
        <p:spPr>
          <a:noFill/>
        </p:spPr>
        <p:txBody>
          <a:bodyPr/>
          <a:lstStyle/>
          <a:p>
            <a:fld id="{50B6CC7C-F925-47DA-AB19-3FAC5562A8D7}" type="slidenum">
              <a:rPr lang="en-US" smtClean="0"/>
              <a:pPr/>
              <a:t>64</a:t>
            </a:fld>
            <a:endParaRPr lang="en-US" dirty="0" smtClean="0"/>
          </a:p>
        </p:txBody>
      </p:sp>
      <p:pic>
        <p:nvPicPr>
          <p:cNvPr id="78853" name="Picture 5"/>
          <p:cNvPicPr>
            <a:picLocks noChangeAspect="1" noChangeArrowheads="1"/>
          </p:cNvPicPr>
          <p:nvPr/>
        </p:nvPicPr>
        <p:blipFill>
          <a:blip r:embed="rId2" cstate="print"/>
          <a:srcRect/>
          <a:stretch>
            <a:fillRect/>
          </a:stretch>
        </p:blipFill>
        <p:spPr bwMode="auto">
          <a:xfrm>
            <a:off x="457200" y="1600200"/>
            <a:ext cx="8256588"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dirty="0" smtClean="0"/>
              <a:t>Administrative Distance</a:t>
            </a:r>
          </a:p>
        </p:txBody>
      </p:sp>
      <p:sp>
        <p:nvSpPr>
          <p:cNvPr id="79875" name="Content Placeholder 2"/>
          <p:cNvSpPr>
            <a:spLocks noGrp="1"/>
          </p:cNvSpPr>
          <p:nvPr>
            <p:ph idx="1"/>
          </p:nvPr>
        </p:nvSpPr>
        <p:spPr/>
        <p:txBody>
          <a:bodyPr/>
          <a:lstStyle/>
          <a:p>
            <a:r>
              <a:rPr lang="en-US" dirty="0" smtClean="0"/>
              <a:t>A single router may learn routes from many different sources</a:t>
            </a:r>
          </a:p>
          <a:p>
            <a:r>
              <a:rPr lang="en-US" dirty="0" smtClean="0"/>
              <a:t>For example, from static routes and from running multiple routing protocols</a:t>
            </a:r>
          </a:p>
          <a:p>
            <a:r>
              <a:rPr lang="en-US" dirty="0" smtClean="0"/>
              <a:t>When a router learns more than one route to the same subnet, from different sources, the router needs to decide which route is best and then add that route to the IP routing table</a:t>
            </a:r>
          </a:p>
        </p:txBody>
      </p:sp>
      <p:sp>
        <p:nvSpPr>
          <p:cNvPr id="79876"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79877" name="Slide Number Placeholder 4"/>
          <p:cNvSpPr>
            <a:spLocks noGrp="1"/>
          </p:cNvSpPr>
          <p:nvPr>
            <p:ph type="sldNum" sz="quarter" idx="12"/>
          </p:nvPr>
        </p:nvSpPr>
        <p:spPr>
          <a:noFill/>
        </p:spPr>
        <p:txBody>
          <a:bodyPr/>
          <a:lstStyle/>
          <a:p>
            <a:fld id="{150DC1BA-FA6C-4F25-AC26-1D0CCE2A46D3}" type="slidenum">
              <a:rPr lang="en-US" smtClean="0"/>
              <a:pPr/>
              <a:t>65</a:t>
            </a:fld>
            <a:endParaRPr lang="en-US"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dirty="0" smtClean="0"/>
              <a:t>Administrative Distance</a:t>
            </a:r>
          </a:p>
        </p:txBody>
      </p:sp>
      <p:sp>
        <p:nvSpPr>
          <p:cNvPr id="80899" name="Content Placeholder 2"/>
          <p:cNvSpPr>
            <a:spLocks noGrp="1"/>
          </p:cNvSpPr>
          <p:nvPr>
            <p:ph idx="1"/>
          </p:nvPr>
        </p:nvSpPr>
        <p:spPr/>
        <p:txBody>
          <a:bodyPr/>
          <a:lstStyle/>
          <a:p>
            <a:r>
              <a:rPr lang="en-US" dirty="0" smtClean="0"/>
              <a:t>Because each routing protocol uses a different metric, a router cannot use the metric to determine which route is the best route</a:t>
            </a:r>
          </a:p>
          <a:p>
            <a:r>
              <a:rPr lang="en-US" dirty="0" smtClean="0"/>
              <a:t>When choosing between multiple routes to the same destination but learned from different sources, the router picks the route with the lowest administrative distance</a:t>
            </a:r>
          </a:p>
        </p:txBody>
      </p:sp>
      <p:sp>
        <p:nvSpPr>
          <p:cNvPr id="80900"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0901" name="Slide Number Placeholder 4"/>
          <p:cNvSpPr>
            <a:spLocks noGrp="1"/>
          </p:cNvSpPr>
          <p:nvPr>
            <p:ph type="sldNum" sz="quarter" idx="12"/>
          </p:nvPr>
        </p:nvSpPr>
        <p:spPr>
          <a:noFill/>
        </p:spPr>
        <p:txBody>
          <a:bodyPr/>
          <a:lstStyle/>
          <a:p>
            <a:fld id="{2BA5951E-6E10-49A1-8DD0-28F84243459C}" type="slidenum">
              <a:rPr lang="en-US" smtClean="0"/>
              <a:pPr/>
              <a:t>66</a:t>
            </a:fld>
            <a:endParaRPr lang="en-US"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dirty="0" smtClean="0"/>
              <a:t>Administrative Distance</a:t>
            </a:r>
          </a:p>
        </p:txBody>
      </p:sp>
      <p:sp>
        <p:nvSpPr>
          <p:cNvPr id="81923" name="Content Placeholder 2"/>
          <p:cNvSpPr>
            <a:spLocks noGrp="1"/>
          </p:cNvSpPr>
          <p:nvPr>
            <p:ph idx="1"/>
          </p:nvPr>
        </p:nvSpPr>
        <p:spPr/>
        <p:txBody>
          <a:bodyPr/>
          <a:lstStyle/>
          <a:p>
            <a:r>
              <a:rPr lang="en-US" dirty="0" smtClean="0"/>
              <a:t>The administrative distance is a number assigned to all the possible sources of routing information, routing protocols and static routes included</a:t>
            </a:r>
          </a:p>
        </p:txBody>
      </p:sp>
      <p:sp>
        <p:nvSpPr>
          <p:cNvPr id="81924"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1925" name="Slide Number Placeholder 4"/>
          <p:cNvSpPr>
            <a:spLocks noGrp="1"/>
          </p:cNvSpPr>
          <p:nvPr>
            <p:ph type="sldNum" sz="quarter" idx="12"/>
          </p:nvPr>
        </p:nvSpPr>
        <p:spPr>
          <a:noFill/>
        </p:spPr>
        <p:txBody>
          <a:bodyPr/>
          <a:lstStyle/>
          <a:p>
            <a:fld id="{5A92D3A3-3CCC-4118-B089-BE4D207F2612}" type="slidenum">
              <a:rPr lang="en-US" smtClean="0"/>
              <a:pPr/>
              <a:t>67</a:t>
            </a:fld>
            <a:endParaRPr lang="en-US"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r>
              <a:rPr lang="en-US" dirty="0" smtClean="0"/>
              <a:t>Default Distance Values</a:t>
            </a:r>
          </a:p>
        </p:txBody>
      </p:sp>
      <p:sp>
        <p:nvSpPr>
          <p:cNvPr id="82947"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2948" name="Slide Number Placeholder 4"/>
          <p:cNvSpPr>
            <a:spLocks noGrp="1"/>
          </p:cNvSpPr>
          <p:nvPr>
            <p:ph type="sldNum" sz="quarter" idx="12"/>
          </p:nvPr>
        </p:nvSpPr>
        <p:spPr>
          <a:noFill/>
        </p:spPr>
        <p:txBody>
          <a:bodyPr/>
          <a:lstStyle/>
          <a:p>
            <a:fld id="{D1A41F5C-5610-4FAC-BEDA-90948388C034}" type="slidenum">
              <a:rPr lang="en-US" smtClean="0"/>
              <a:pPr/>
              <a:t>68</a:t>
            </a:fld>
            <a:endParaRPr lang="en-US" dirty="0" smtClean="0"/>
          </a:p>
        </p:txBody>
      </p:sp>
      <p:pic>
        <p:nvPicPr>
          <p:cNvPr id="82949" name="Picture 5"/>
          <p:cNvPicPr>
            <a:picLocks noChangeAspect="1" noChangeArrowheads="1"/>
          </p:cNvPicPr>
          <p:nvPr/>
        </p:nvPicPr>
        <p:blipFill>
          <a:blip r:embed="rId2" cstate="print"/>
          <a:srcRect/>
          <a:stretch>
            <a:fillRect/>
          </a:stretch>
        </p:blipFill>
        <p:spPr bwMode="auto">
          <a:xfrm>
            <a:off x="1379538" y="1600200"/>
            <a:ext cx="6513512" cy="2767013"/>
          </a:xfrm>
          <a:prstGeom prst="rect">
            <a:avLst/>
          </a:prstGeom>
          <a:noFill/>
          <a:ln w="9525">
            <a:noFill/>
            <a:miter lim="800000"/>
            <a:headEnd/>
            <a:tailEnd/>
          </a:ln>
        </p:spPr>
      </p:pic>
      <p:pic>
        <p:nvPicPr>
          <p:cNvPr id="82950" name="Picture 6"/>
          <p:cNvPicPr>
            <a:picLocks noChangeAspect="1" noChangeArrowheads="1"/>
          </p:cNvPicPr>
          <p:nvPr/>
        </p:nvPicPr>
        <p:blipFill>
          <a:blip r:embed="rId3" cstate="print"/>
          <a:srcRect/>
          <a:stretch>
            <a:fillRect/>
          </a:stretch>
        </p:blipFill>
        <p:spPr bwMode="auto">
          <a:xfrm>
            <a:off x="1379538" y="4343400"/>
            <a:ext cx="6545262" cy="15414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dirty="0" smtClean="0"/>
              <a:t>Administrative Distance</a:t>
            </a:r>
          </a:p>
        </p:txBody>
      </p:sp>
      <p:sp>
        <p:nvSpPr>
          <p:cNvPr id="83971" name="Content Placeholder 2"/>
          <p:cNvSpPr>
            <a:spLocks noGrp="1"/>
          </p:cNvSpPr>
          <p:nvPr>
            <p:ph idx="1"/>
          </p:nvPr>
        </p:nvSpPr>
        <p:spPr/>
        <p:txBody>
          <a:bodyPr/>
          <a:lstStyle/>
          <a:p>
            <a:r>
              <a:rPr lang="en-US" dirty="0" smtClean="0"/>
              <a:t>The administrative distance is shown by issuing the show ip route command</a:t>
            </a:r>
          </a:p>
          <a:p>
            <a:r>
              <a:rPr lang="en-US" dirty="0" smtClean="0"/>
              <a:t>The show ip route command output lists the administrative distance for most routes, with the notable exception of connected routes, which default to an administrative distance of 0</a:t>
            </a:r>
          </a:p>
          <a:p>
            <a:r>
              <a:rPr lang="en-US" dirty="0" smtClean="0"/>
              <a:t>The example shown next shows the output of the show ip route rip command</a:t>
            </a:r>
          </a:p>
        </p:txBody>
      </p:sp>
      <p:sp>
        <p:nvSpPr>
          <p:cNvPr id="83972"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3973" name="Slide Number Placeholder 4"/>
          <p:cNvSpPr>
            <a:spLocks noGrp="1"/>
          </p:cNvSpPr>
          <p:nvPr>
            <p:ph type="sldNum" sz="quarter" idx="12"/>
          </p:nvPr>
        </p:nvSpPr>
        <p:spPr>
          <a:noFill/>
        </p:spPr>
        <p:txBody>
          <a:bodyPr/>
          <a:lstStyle/>
          <a:p>
            <a:fld id="{8C661F25-76EF-4BCF-B9D9-E761D1A5739C}" type="slidenum">
              <a:rPr lang="en-US" smtClean="0"/>
              <a:pPr/>
              <a:t>69</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6387" name="Slide Number Placeholder 5"/>
          <p:cNvSpPr>
            <a:spLocks noGrp="1"/>
          </p:cNvSpPr>
          <p:nvPr>
            <p:ph type="sldNum" sz="quarter" idx="12"/>
          </p:nvPr>
        </p:nvSpPr>
        <p:spPr>
          <a:noFill/>
        </p:spPr>
        <p:txBody>
          <a:bodyPr/>
          <a:lstStyle/>
          <a:p>
            <a:fld id="{B4F4E2AA-688F-4AE7-8935-00BDE647D841}" type="slidenum">
              <a:rPr lang="en-US" smtClean="0"/>
              <a:pPr/>
              <a:t>7</a:t>
            </a:fld>
            <a:endParaRPr lang="en-US" dirty="0" smtClean="0"/>
          </a:p>
        </p:txBody>
      </p:sp>
      <p:sp>
        <p:nvSpPr>
          <p:cNvPr id="16388" name="Rectangle 2"/>
          <p:cNvSpPr>
            <a:spLocks noGrp="1" noChangeArrowheads="1"/>
          </p:cNvSpPr>
          <p:nvPr>
            <p:ph type="title"/>
          </p:nvPr>
        </p:nvSpPr>
        <p:spPr/>
        <p:txBody>
          <a:bodyPr/>
          <a:lstStyle/>
          <a:p>
            <a:pPr eaLnBrk="1" hangingPunct="1"/>
            <a:r>
              <a:rPr lang="en-US" dirty="0" smtClean="0"/>
              <a:t>What is a Routing Protocol</a:t>
            </a:r>
          </a:p>
        </p:txBody>
      </p:sp>
      <p:sp>
        <p:nvSpPr>
          <p:cNvPr id="16389" name="Rectangle 3"/>
          <p:cNvSpPr>
            <a:spLocks noGrp="1" noChangeArrowheads="1"/>
          </p:cNvSpPr>
          <p:nvPr>
            <p:ph type="body" idx="1"/>
          </p:nvPr>
        </p:nvSpPr>
        <p:spPr/>
        <p:txBody>
          <a:bodyPr/>
          <a:lstStyle/>
          <a:p>
            <a:pPr eaLnBrk="1" hangingPunct="1"/>
            <a:r>
              <a:rPr lang="en-US" dirty="0" smtClean="0">
                <a:cs typeface="Times New Roman" pitchFamily="18" charset="0"/>
              </a:rPr>
              <a:t>These are network layer protocols that are responsible for path determination and switching</a:t>
            </a:r>
          </a:p>
          <a:p>
            <a:pPr eaLnBrk="1" hangingPunct="1"/>
            <a:r>
              <a:rPr lang="en-US" dirty="0" smtClean="0">
                <a:cs typeface="Times New Roman" pitchFamily="18" charset="0"/>
              </a:rPr>
              <a:t>These have to do with the actual routes the packets take and how that path is calculated</a:t>
            </a:r>
          </a:p>
          <a:p>
            <a:pPr eaLnBrk="1" hangingPunct="1"/>
            <a:r>
              <a:rPr lang="en-US" dirty="0" smtClean="0">
                <a:cs typeface="Times New Roman" pitchFamily="18" charset="0"/>
              </a:rPr>
              <a:t>This</a:t>
            </a:r>
            <a:r>
              <a:rPr lang="en-US" baseline="0" dirty="0" smtClean="0">
                <a:cs typeface="Times New Roman" pitchFamily="18" charset="0"/>
              </a:rPr>
              <a:t> is the truck that takes the box from one place to another</a:t>
            </a:r>
            <a:endParaRPr lang="en-US" dirty="0" smtClean="0">
              <a:cs typeface="Times New Roman" pitchFamily="18"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r>
              <a:rPr lang="en-US" dirty="0" smtClean="0"/>
              <a:t>Administrative Distance</a:t>
            </a:r>
          </a:p>
        </p:txBody>
      </p:sp>
      <p:sp>
        <p:nvSpPr>
          <p:cNvPr id="84995" name="Content Placeholder 2"/>
          <p:cNvSpPr>
            <a:spLocks noGrp="1"/>
          </p:cNvSpPr>
          <p:nvPr>
            <p:ph idx="1"/>
          </p:nvPr>
        </p:nvSpPr>
        <p:spPr/>
        <p:txBody>
          <a:bodyPr/>
          <a:lstStyle/>
          <a:p>
            <a:r>
              <a:rPr lang="en-US" dirty="0" smtClean="0"/>
              <a:t>The output highlights the administrative distance for the one RIP route known on router R1, which defaults to RIP’s setting of 120</a:t>
            </a:r>
          </a:p>
        </p:txBody>
      </p:sp>
      <p:sp>
        <p:nvSpPr>
          <p:cNvPr id="84996"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4997" name="Slide Number Placeholder 4"/>
          <p:cNvSpPr>
            <a:spLocks noGrp="1"/>
          </p:cNvSpPr>
          <p:nvPr>
            <p:ph type="sldNum" sz="quarter" idx="12"/>
          </p:nvPr>
        </p:nvSpPr>
        <p:spPr>
          <a:noFill/>
        </p:spPr>
        <p:txBody>
          <a:bodyPr/>
          <a:lstStyle/>
          <a:p>
            <a:fld id="{DDFFB91C-6772-4A99-8E8E-598FA7E5F619}" type="slidenum">
              <a:rPr lang="en-US" smtClean="0"/>
              <a:pPr/>
              <a:t>70</a:t>
            </a:fld>
            <a:endParaRPr lang="en-US"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dirty="0" smtClean="0"/>
              <a:t>Administrative Distance</a:t>
            </a:r>
          </a:p>
        </p:txBody>
      </p:sp>
      <p:sp>
        <p:nvSpPr>
          <p:cNvPr id="86019" name="Footer Placeholder 3"/>
          <p:cNvSpPr>
            <a:spLocks noGrp="1"/>
          </p:cNvSpPr>
          <p:nvPr>
            <p:ph type="ftr" sz="quarter" idx="11"/>
          </p:nvPr>
        </p:nvSpPr>
        <p:spPr>
          <a:noFill/>
        </p:spPr>
        <p:txBody>
          <a:bodyPr/>
          <a:lstStyle/>
          <a:p>
            <a:r>
              <a:rPr lang="en-US" dirty="0" smtClean="0"/>
              <a:t>Copyright 2005-2007 Kenneth M. Chipps PhD www.chipps.com</a:t>
            </a:r>
          </a:p>
        </p:txBody>
      </p:sp>
      <p:sp>
        <p:nvSpPr>
          <p:cNvPr id="86020" name="Slide Number Placeholder 4"/>
          <p:cNvSpPr>
            <a:spLocks noGrp="1"/>
          </p:cNvSpPr>
          <p:nvPr>
            <p:ph type="sldNum" sz="quarter" idx="12"/>
          </p:nvPr>
        </p:nvSpPr>
        <p:spPr>
          <a:noFill/>
        </p:spPr>
        <p:txBody>
          <a:bodyPr/>
          <a:lstStyle/>
          <a:p>
            <a:fld id="{7AB8305A-4937-400E-8556-A0D65C7C1BEE}" type="slidenum">
              <a:rPr lang="en-US" smtClean="0"/>
              <a:pPr/>
              <a:t>71</a:t>
            </a:fld>
            <a:endParaRPr lang="en-US" dirty="0" smtClean="0"/>
          </a:p>
        </p:txBody>
      </p:sp>
      <p:pic>
        <p:nvPicPr>
          <p:cNvPr id="86021" name="Picture 7"/>
          <p:cNvPicPr>
            <a:picLocks noChangeAspect="1" noChangeArrowheads="1"/>
          </p:cNvPicPr>
          <p:nvPr/>
        </p:nvPicPr>
        <p:blipFill>
          <a:blip r:embed="rId2" cstate="print"/>
          <a:srcRect/>
          <a:stretch>
            <a:fillRect/>
          </a:stretch>
        </p:blipFill>
        <p:spPr bwMode="auto">
          <a:xfrm>
            <a:off x="457200" y="1600200"/>
            <a:ext cx="8199438" cy="858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11619" name="Slide Number Placeholder 5"/>
          <p:cNvSpPr>
            <a:spLocks noGrp="1"/>
          </p:cNvSpPr>
          <p:nvPr>
            <p:ph type="sldNum" sz="quarter" idx="12"/>
          </p:nvPr>
        </p:nvSpPr>
        <p:spPr>
          <a:noFill/>
        </p:spPr>
        <p:txBody>
          <a:bodyPr/>
          <a:lstStyle/>
          <a:p>
            <a:fld id="{7A3A7B2A-FA55-4B82-BE21-6D8CE18540C4}" type="slidenum">
              <a:rPr lang="en-US" smtClean="0"/>
              <a:pPr/>
              <a:t>72</a:t>
            </a:fld>
            <a:endParaRPr lang="en-US" dirty="0" smtClean="0"/>
          </a:p>
        </p:txBody>
      </p:sp>
      <p:sp>
        <p:nvSpPr>
          <p:cNvPr id="111620" name="Rectangle 2"/>
          <p:cNvSpPr>
            <a:spLocks noGrp="1" noChangeArrowheads="1"/>
          </p:cNvSpPr>
          <p:nvPr>
            <p:ph type="title"/>
          </p:nvPr>
        </p:nvSpPr>
        <p:spPr/>
        <p:txBody>
          <a:bodyPr/>
          <a:lstStyle/>
          <a:p>
            <a:pPr eaLnBrk="1" hangingPunct="1"/>
            <a:r>
              <a:rPr lang="en-US" dirty="0" smtClean="0"/>
              <a:t>Which One to Use</a:t>
            </a:r>
          </a:p>
        </p:txBody>
      </p:sp>
      <p:sp>
        <p:nvSpPr>
          <p:cNvPr id="111621" name="Rectangle 3"/>
          <p:cNvSpPr>
            <a:spLocks noGrp="1" noChangeArrowheads="1"/>
          </p:cNvSpPr>
          <p:nvPr>
            <p:ph type="body" idx="1"/>
          </p:nvPr>
        </p:nvSpPr>
        <p:spPr/>
        <p:txBody>
          <a:bodyPr/>
          <a:lstStyle/>
          <a:p>
            <a:pPr eaLnBrk="1" hangingPunct="1"/>
            <a:r>
              <a:rPr lang="en-US" dirty="0" smtClean="0"/>
              <a:t>In the real world the two main interior routing protocols are</a:t>
            </a:r>
          </a:p>
          <a:p>
            <a:pPr lvl="1" eaLnBrk="1" hangingPunct="1"/>
            <a:r>
              <a:rPr lang="en-US" dirty="0" smtClean="0"/>
              <a:t>OSPF</a:t>
            </a:r>
          </a:p>
          <a:p>
            <a:pPr lvl="2" eaLnBrk="1" hangingPunct="1"/>
            <a:r>
              <a:rPr lang="en-US" dirty="0" smtClean="0"/>
              <a:t>OSPF is used by both Cisco only and mixed vendor shops</a:t>
            </a:r>
          </a:p>
          <a:p>
            <a:pPr lvl="1" eaLnBrk="1" hangingPunct="1"/>
            <a:r>
              <a:rPr lang="en-US" dirty="0" smtClean="0"/>
              <a:t>EIGRP</a:t>
            </a:r>
          </a:p>
          <a:p>
            <a:pPr lvl="2" eaLnBrk="1" hangingPunct="1"/>
            <a:r>
              <a:rPr lang="en-US" dirty="0" smtClean="0"/>
              <a:t>EIGRP is used by Cisco only operations</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12643" name="Slide Number Placeholder 5"/>
          <p:cNvSpPr>
            <a:spLocks noGrp="1"/>
          </p:cNvSpPr>
          <p:nvPr>
            <p:ph type="sldNum" sz="quarter" idx="12"/>
          </p:nvPr>
        </p:nvSpPr>
        <p:spPr>
          <a:noFill/>
        </p:spPr>
        <p:txBody>
          <a:bodyPr/>
          <a:lstStyle/>
          <a:p>
            <a:fld id="{A1BEB1C6-DC7C-43DD-9E3A-BDE4A59EE754}" type="slidenum">
              <a:rPr lang="en-US" smtClean="0"/>
              <a:pPr/>
              <a:t>73</a:t>
            </a:fld>
            <a:endParaRPr lang="en-US" dirty="0" smtClean="0"/>
          </a:p>
        </p:txBody>
      </p:sp>
      <p:sp>
        <p:nvSpPr>
          <p:cNvPr id="112644" name="Rectangle 2"/>
          <p:cNvSpPr>
            <a:spLocks noGrp="1" noChangeArrowheads="1"/>
          </p:cNvSpPr>
          <p:nvPr>
            <p:ph type="title"/>
          </p:nvPr>
        </p:nvSpPr>
        <p:spPr/>
        <p:txBody>
          <a:bodyPr/>
          <a:lstStyle/>
          <a:p>
            <a:pPr eaLnBrk="1" hangingPunct="1"/>
            <a:r>
              <a:rPr lang="en-US" dirty="0" smtClean="0"/>
              <a:t>Which One to Use</a:t>
            </a:r>
          </a:p>
        </p:txBody>
      </p:sp>
      <p:sp>
        <p:nvSpPr>
          <p:cNvPr id="112645" name="Rectangle 3"/>
          <p:cNvSpPr>
            <a:spLocks noGrp="1" noChangeArrowheads="1"/>
          </p:cNvSpPr>
          <p:nvPr>
            <p:ph type="body" idx="1"/>
          </p:nvPr>
        </p:nvSpPr>
        <p:spPr/>
        <p:txBody>
          <a:bodyPr/>
          <a:lstStyle/>
          <a:p>
            <a:pPr eaLnBrk="1" hangingPunct="1"/>
            <a:r>
              <a:rPr lang="en-US" dirty="0" smtClean="0"/>
              <a:t>There is a reasonable amount of RIP in use still</a:t>
            </a:r>
          </a:p>
          <a:p>
            <a:pPr eaLnBrk="1" hangingPunct="1"/>
            <a:r>
              <a:rPr lang="en-US" dirty="0" smtClean="0"/>
              <a:t>IGRP should</a:t>
            </a:r>
            <a:r>
              <a:rPr lang="en-US" baseline="0" dirty="0" smtClean="0"/>
              <a:t> be replaced if it is still being used</a:t>
            </a:r>
            <a:endParaRPr lang="en-US" dirty="0" smtClean="0"/>
          </a:p>
          <a:p>
            <a:pPr eaLnBrk="1" hangingPunct="1"/>
            <a:r>
              <a:rPr lang="en-US" dirty="0" smtClean="0"/>
              <a:t>IS-IS is used by some ISPs and the like</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tx2"/>
                </a:solidFill>
                <a:latin typeface="+mj-lt"/>
                <a:ea typeface="+mj-ea"/>
                <a:cs typeface="+mj-cs"/>
              </a:rPr>
              <a:t>Lab</a:t>
            </a:r>
            <a:endParaRPr lang="en-US" dirty="0"/>
          </a:p>
        </p:txBody>
      </p:sp>
      <p:sp>
        <p:nvSpPr>
          <p:cNvPr id="3" name="Footer Placeholder 2"/>
          <p:cNvSpPr>
            <a:spLocks noGrp="1"/>
          </p:cNvSpPr>
          <p:nvPr>
            <p:ph type="ftr" sz="quarter" idx="11"/>
          </p:nvPr>
        </p:nvSpPr>
        <p:spPr/>
        <p:txBody>
          <a:bodyPr/>
          <a:lstStyle/>
          <a:p>
            <a:pPr>
              <a:defRPr/>
            </a:pPr>
            <a:r>
              <a:rPr lang="en-US" smtClean="0"/>
              <a:t>Copyright 2008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E50F59E5-2BB9-4FC2-8A9C-C1D624CDBE51}" type="slidenum">
              <a:rPr lang="en-US" smtClean="0"/>
              <a:pPr>
                <a:defRPr/>
              </a:pPr>
              <a:t>74</a:t>
            </a:fld>
            <a:endParaRPr lang="en-US" dirty="0"/>
          </a:p>
        </p:txBody>
      </p:sp>
      <p:sp>
        <p:nvSpPr>
          <p:cNvPr id="5" name="Text Placeholder 4"/>
          <p:cNvSpPr>
            <a:spLocks noGrp="1"/>
          </p:cNvSpPr>
          <p:nvPr>
            <p:ph type="body" idx="4294967295"/>
          </p:nvPr>
        </p:nvSpPr>
        <p:spPr/>
        <p:txBody>
          <a:bodyPr/>
          <a:lstStyle/>
          <a:p>
            <a:pPr lvl="0" rtl="0" eaLnBrk="0" fontAlgn="base" hangingPunct="0"/>
            <a:r>
              <a:rPr lang="en-US" sz="3200" dirty="0" smtClean="0">
                <a:solidFill>
                  <a:schemeClr val="tx2"/>
                </a:solidFill>
                <a:latin typeface="+mj-lt"/>
                <a:ea typeface="+mj-ea"/>
                <a:cs typeface="+mj-cs"/>
              </a:rPr>
              <a:t>Start Packet</a:t>
            </a:r>
            <a:r>
              <a:rPr lang="en-US" sz="3200" baseline="0" dirty="0" smtClean="0">
                <a:solidFill>
                  <a:schemeClr val="tx2"/>
                </a:solidFill>
                <a:latin typeface="+mj-lt"/>
                <a:ea typeface="+mj-ea"/>
                <a:cs typeface="+mj-cs"/>
              </a:rPr>
              <a:t> Tracer</a:t>
            </a:r>
            <a:endParaRPr lang="en-US" sz="3200" dirty="0" smtClean="0"/>
          </a:p>
          <a:p>
            <a:pPr lvl="0" rtl="0" eaLnBrk="0" fontAlgn="base" hangingPunct="0"/>
            <a:r>
              <a:rPr lang="en-US" sz="3200" baseline="0" dirty="0" smtClean="0">
                <a:solidFill>
                  <a:schemeClr val="tx2"/>
                </a:solidFill>
                <a:latin typeface="+mj-lt"/>
                <a:ea typeface="+mj-ea"/>
                <a:cs typeface="+mj-cs"/>
              </a:rPr>
              <a:t>Do activity 3.3.4.4.pka</a:t>
            </a: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7411" name="Slide Number Placeholder 5"/>
          <p:cNvSpPr>
            <a:spLocks noGrp="1"/>
          </p:cNvSpPr>
          <p:nvPr>
            <p:ph type="sldNum" sz="quarter" idx="12"/>
          </p:nvPr>
        </p:nvSpPr>
        <p:spPr>
          <a:noFill/>
        </p:spPr>
        <p:txBody>
          <a:bodyPr/>
          <a:lstStyle/>
          <a:p>
            <a:fld id="{69A5E05F-361E-4C02-9DC1-D6C3D4601F74}" type="slidenum">
              <a:rPr lang="en-US" smtClean="0"/>
              <a:pPr/>
              <a:t>8</a:t>
            </a:fld>
            <a:endParaRPr lang="en-US" dirty="0" smtClean="0"/>
          </a:p>
        </p:txBody>
      </p:sp>
      <p:sp>
        <p:nvSpPr>
          <p:cNvPr id="17412" name="Rectangle 2"/>
          <p:cNvSpPr>
            <a:spLocks noGrp="1" noChangeArrowheads="1"/>
          </p:cNvSpPr>
          <p:nvPr>
            <p:ph type="title"/>
          </p:nvPr>
        </p:nvSpPr>
        <p:spPr/>
        <p:txBody>
          <a:bodyPr/>
          <a:lstStyle/>
          <a:p>
            <a:pPr eaLnBrk="1" hangingPunct="1"/>
            <a:r>
              <a:rPr lang="en-US" dirty="0" smtClean="0"/>
              <a:t>What is a Routing Protocol</a:t>
            </a:r>
          </a:p>
        </p:txBody>
      </p:sp>
      <p:pic>
        <p:nvPicPr>
          <p:cNvPr id="17413" name="Picture 3" descr="bs00523_"/>
          <p:cNvPicPr>
            <a:picLocks noChangeAspect="1" noChangeArrowheads="1"/>
          </p:cNvPicPr>
          <p:nvPr/>
        </p:nvPicPr>
        <p:blipFill>
          <a:blip r:embed="rId2" cstate="print"/>
          <a:srcRect/>
          <a:stretch>
            <a:fillRect/>
          </a:stretch>
        </p:blipFill>
        <p:spPr bwMode="auto">
          <a:xfrm>
            <a:off x="2370138" y="1879600"/>
            <a:ext cx="4183062" cy="391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21507" name="Slide Number Placeholder 5"/>
          <p:cNvSpPr>
            <a:spLocks noGrp="1"/>
          </p:cNvSpPr>
          <p:nvPr>
            <p:ph type="sldNum" sz="quarter" idx="12"/>
          </p:nvPr>
        </p:nvSpPr>
        <p:spPr>
          <a:noFill/>
        </p:spPr>
        <p:txBody>
          <a:bodyPr/>
          <a:lstStyle/>
          <a:p>
            <a:fld id="{C9CC2F18-D894-412B-B875-977C9337FD69}" type="slidenum">
              <a:rPr lang="en-US" smtClean="0"/>
              <a:pPr/>
              <a:t>9</a:t>
            </a:fld>
            <a:endParaRPr lang="en-US" dirty="0" smtClean="0"/>
          </a:p>
        </p:txBody>
      </p:sp>
      <p:sp>
        <p:nvSpPr>
          <p:cNvPr id="21508" name="Rectangle 2"/>
          <p:cNvSpPr>
            <a:spLocks noGrp="1" noChangeArrowheads="1"/>
          </p:cNvSpPr>
          <p:nvPr>
            <p:ph type="title"/>
          </p:nvPr>
        </p:nvSpPr>
        <p:spPr/>
        <p:txBody>
          <a:bodyPr/>
          <a:lstStyle/>
          <a:p>
            <a:pPr eaLnBrk="1" hangingPunct="1"/>
            <a:r>
              <a:rPr lang="en-US" dirty="0" smtClean="0">
                <a:cs typeface="Times New Roman" pitchFamily="18" charset="0"/>
              </a:rPr>
              <a:t>Static v Dynamic Routing</a:t>
            </a:r>
          </a:p>
        </p:txBody>
      </p:sp>
      <p:sp>
        <p:nvSpPr>
          <p:cNvPr id="21509" name="Rectangle 3"/>
          <p:cNvSpPr>
            <a:spLocks noGrp="1" noChangeArrowheads="1"/>
          </p:cNvSpPr>
          <p:nvPr>
            <p:ph type="body" idx="1"/>
          </p:nvPr>
        </p:nvSpPr>
        <p:spPr/>
        <p:txBody>
          <a:bodyPr/>
          <a:lstStyle/>
          <a:p>
            <a:pPr eaLnBrk="1" hangingPunct="1"/>
            <a:r>
              <a:rPr lang="en-US" dirty="0" smtClean="0"/>
              <a:t>Static routes, as we have seen, are entered from the keyboard and do not require routing protocols</a:t>
            </a:r>
          </a:p>
          <a:p>
            <a:pPr eaLnBrk="1" hangingPunct="1"/>
            <a:r>
              <a:rPr lang="en-US" dirty="0" smtClean="0"/>
              <a:t>Dynamic routes are created by routing protocols</a:t>
            </a:r>
          </a:p>
          <a:p>
            <a:pPr eaLnBrk="1" hangingPunct="1"/>
            <a:r>
              <a:rPr lang="en-US" dirty="0" smtClean="0">
                <a:cs typeface="Times New Roman" pitchFamily="18" charset="0"/>
              </a:rPr>
              <a:t>Static routing consists of entries made into the routing table in the router by the network administrator prior to the beginning of routing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9983</TotalTime>
  <Words>3332</Words>
  <Application>Microsoft Office PowerPoint</Application>
  <PresentationFormat>On-screen Show (4:3)</PresentationFormat>
  <Paragraphs>409</Paragraphs>
  <Slides>74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76" baseType="lpstr">
      <vt:lpstr>CiscoAcademy</vt:lpstr>
      <vt:lpstr>Visio</vt:lpstr>
      <vt:lpstr>Introduction to Dynamic Routing Protocols</vt:lpstr>
      <vt:lpstr>Objectives</vt:lpstr>
      <vt:lpstr>Two Ways to Look at Protocols</vt:lpstr>
      <vt:lpstr>What is a Routed Protocol</vt:lpstr>
      <vt:lpstr>What is a Routed Protocol</vt:lpstr>
      <vt:lpstr>What is a Routed Protocol</vt:lpstr>
      <vt:lpstr>What is a Routing Protocol</vt:lpstr>
      <vt:lpstr>What is a Routing Protocol</vt:lpstr>
      <vt:lpstr>Static v Dynamic Routing</vt:lpstr>
      <vt:lpstr>Static v Dynamic Routing</vt:lpstr>
      <vt:lpstr>Static v Dynamic Routing</vt:lpstr>
      <vt:lpstr>Static v Dynamic Routing</vt:lpstr>
      <vt:lpstr>Static v Dynamic Routing</vt:lpstr>
      <vt:lpstr>Static v Dynamic Routing</vt:lpstr>
      <vt:lpstr>Static v Dynamic Routing</vt:lpstr>
      <vt:lpstr>Dynamic Routing Protocols</vt:lpstr>
      <vt:lpstr>Routing Protocol Optimality</vt:lpstr>
      <vt:lpstr>Routing Protocol Overhead</vt:lpstr>
      <vt:lpstr>Routing Protocol Robustness</vt:lpstr>
      <vt:lpstr>Routing Protocol Flexibility</vt:lpstr>
      <vt:lpstr>Routing Protocol Convergence</vt:lpstr>
      <vt:lpstr>Routing Protocol Convergence</vt:lpstr>
      <vt:lpstr>Routing Protocol Convergence</vt:lpstr>
      <vt:lpstr>Lab</vt:lpstr>
      <vt:lpstr>Dynamic Routing Protocols</vt:lpstr>
      <vt:lpstr>Dynamic Routing Protocols</vt:lpstr>
      <vt:lpstr>No Longer Used</vt:lpstr>
      <vt:lpstr>No Longer Used</vt:lpstr>
      <vt:lpstr>No Longer Used</vt:lpstr>
      <vt:lpstr>No Longer Used</vt:lpstr>
      <vt:lpstr>No Longer Used</vt:lpstr>
      <vt:lpstr>No Longer Used</vt:lpstr>
      <vt:lpstr>No Longer Used</vt:lpstr>
      <vt:lpstr>No Longer Used</vt:lpstr>
      <vt:lpstr>No Longer Used</vt:lpstr>
      <vt:lpstr>No Longer Used</vt:lpstr>
      <vt:lpstr>No Longer Used</vt:lpstr>
      <vt:lpstr>No Longer Used</vt:lpstr>
      <vt:lpstr>Interior and Exterior Protocols</vt:lpstr>
      <vt:lpstr>Interior and Exterior Protocols</vt:lpstr>
      <vt:lpstr>Intradomain v Interdomain </vt:lpstr>
      <vt:lpstr>Intradomain v Interdomain</vt:lpstr>
      <vt:lpstr>Intradomain v Interdomain</vt:lpstr>
      <vt:lpstr>Background</vt:lpstr>
      <vt:lpstr>Background</vt:lpstr>
      <vt:lpstr>Distance Vector Protocols</vt:lpstr>
      <vt:lpstr>Distance Vector Protocols</vt:lpstr>
      <vt:lpstr>Distance Vector Protocols</vt:lpstr>
      <vt:lpstr>Distance Vector Protocols</vt:lpstr>
      <vt:lpstr>Distance Vector Protocols</vt:lpstr>
      <vt:lpstr>Link State Protocols</vt:lpstr>
      <vt:lpstr>Link State Protocols</vt:lpstr>
      <vt:lpstr>Link State Protocols</vt:lpstr>
      <vt:lpstr>Link State Concepts</vt:lpstr>
      <vt:lpstr>Link State Protocols</vt:lpstr>
      <vt:lpstr>Link State Protocols</vt:lpstr>
      <vt:lpstr>Dijkstra Algorithm </vt:lpstr>
      <vt:lpstr>Dijkstra Algorithm</vt:lpstr>
      <vt:lpstr>Characteristics of Link State</vt:lpstr>
      <vt:lpstr>Characteristics of Link State</vt:lpstr>
      <vt:lpstr>Characteristics of Link State</vt:lpstr>
      <vt:lpstr>Characteristics of Link State</vt:lpstr>
      <vt:lpstr>Routing Metrics</vt:lpstr>
      <vt:lpstr>Example Routing Metrics</vt:lpstr>
      <vt:lpstr>Administrative Distance</vt:lpstr>
      <vt:lpstr>Administrative Distance</vt:lpstr>
      <vt:lpstr>Administrative Distance</vt:lpstr>
      <vt:lpstr>Default Distance Values</vt:lpstr>
      <vt:lpstr>Administrative Distance</vt:lpstr>
      <vt:lpstr>Administrative Distance</vt:lpstr>
      <vt:lpstr>Administrative Distance</vt:lpstr>
      <vt:lpstr>Which One to Use</vt:lpstr>
      <vt:lpstr>Which One to Use</vt:lpstr>
      <vt:lpstr>Lab</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Dynamic Routing Protocols</dc:title>
  <dc:creator>Kenneth M. Chipps Ph.D.</dc:creator>
  <cp:lastModifiedBy>Kenneth M. Chipps Ph.D.</cp:lastModifiedBy>
  <cp:revision>202</cp:revision>
  <dcterms:created xsi:type="dcterms:W3CDTF">2003-05-01T16:03:04Z</dcterms:created>
  <dcterms:modified xsi:type="dcterms:W3CDTF">2015-06-10T15:35:55Z</dcterms:modified>
</cp:coreProperties>
</file>