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538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5" r:id="rId13"/>
    <p:sldId id="507" r:id="rId14"/>
    <p:sldId id="508" r:id="rId15"/>
    <p:sldId id="509" r:id="rId16"/>
    <p:sldId id="510" r:id="rId17"/>
    <p:sldId id="514" r:id="rId18"/>
    <p:sldId id="519" r:id="rId19"/>
    <p:sldId id="515" r:id="rId20"/>
    <p:sldId id="518" r:id="rId21"/>
    <p:sldId id="521" r:id="rId22"/>
    <p:sldId id="523" r:id="rId23"/>
    <p:sldId id="524" r:id="rId24"/>
    <p:sldId id="528" r:id="rId25"/>
    <p:sldId id="529" r:id="rId26"/>
    <p:sldId id="534" r:id="rId27"/>
    <p:sldId id="535" r:id="rId28"/>
    <p:sldId id="536" r:id="rId29"/>
    <p:sldId id="526" r:id="rId30"/>
    <p:sldId id="527" r:id="rId31"/>
    <p:sldId id="537" r:id="rId32"/>
    <p:sldId id="511" r:id="rId33"/>
    <p:sldId id="530" r:id="rId34"/>
    <p:sldId id="53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25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2011.05.15</a:t>
            </a:r>
            <a:endParaRPr lang="en-US" sz="2400" dirty="0" smtClean="0"/>
          </a:p>
          <a:p>
            <a:r>
              <a:rPr lang="en-US" sz="2400" dirty="0" smtClean="0"/>
              <a:t>1.3.0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/>
              <a:t>2008-2011 </a:t>
            </a:r>
            <a:r>
              <a:rPr lang="en-US" dirty="0" smtClean="0"/>
              <a:t>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Route in Routing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 l="40625" t="29167" r="7270" b="25000"/>
          <a:stretch>
            <a:fillRect/>
          </a:stretch>
        </p:blipFill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the ip route command shown just above ends differently than the first one shown</a:t>
            </a:r>
          </a:p>
          <a:p>
            <a:r>
              <a:rPr lang="en-US" dirty="0" smtClean="0"/>
              <a:t>In this form it does not state the name of the interface of the router through which</a:t>
            </a:r>
            <a:r>
              <a:rPr lang="en-US" baseline="0" dirty="0" smtClean="0"/>
              <a:t> the packets should be sent</a:t>
            </a:r>
          </a:p>
          <a:p>
            <a:r>
              <a:rPr lang="en-US" baseline="0" dirty="0" smtClean="0"/>
              <a:t>Rather it shows the ip address of the interface of the router on the other end of the connection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/>
          <a:srcRect l="40625" t="29167" r="7270" b="25000"/>
          <a:stretch>
            <a:fillRect/>
          </a:stretch>
        </p:blipFill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 bwMode="auto">
          <a:xfrm>
            <a:off x="4572000" y="2133600"/>
            <a:ext cx="1066800" cy="457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3025" tIns="36512" rIns="73025" bIns="3651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Recursive Route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next router’s ip address</a:t>
            </a:r>
            <a:r>
              <a:rPr lang="en-US" baseline="0" dirty="0" smtClean="0"/>
              <a:t> is specified as the exit point the router must do a two step lookup</a:t>
            </a:r>
          </a:p>
          <a:p>
            <a:r>
              <a:rPr lang="en-US" baseline="0" dirty="0" smtClean="0"/>
              <a:t>First, the route for the packet must be determined</a:t>
            </a:r>
          </a:p>
          <a:p>
            <a:r>
              <a:rPr lang="en-US" baseline="0" dirty="0" smtClean="0"/>
              <a:t>Then the exit interface for that route must be determined</a:t>
            </a:r>
            <a:endParaRPr lang="en-US" dirty="0" smtClean="0"/>
          </a:p>
          <a:p>
            <a:r>
              <a:rPr lang="en-US" dirty="0" smtClean="0"/>
              <a:t>This two step process is referred to as a recursive lookup, which</a:t>
            </a:r>
            <a:r>
              <a:rPr lang="en-US" baseline="0" dirty="0" smtClean="0"/>
              <a:t> should be avoided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Static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route cannot</a:t>
            </a:r>
            <a:r>
              <a:rPr lang="en-US" baseline="0" dirty="0" smtClean="0"/>
              <a:t> actually be modified</a:t>
            </a:r>
          </a:p>
          <a:p>
            <a:r>
              <a:rPr lang="en-US" baseline="0" dirty="0" smtClean="0"/>
              <a:t>To alter a static route</a:t>
            </a:r>
          </a:p>
          <a:p>
            <a:pPr lvl="1"/>
            <a:r>
              <a:rPr lang="en-US" dirty="0" smtClean="0"/>
              <a:t>Delete the existing route</a:t>
            </a:r>
          </a:p>
          <a:p>
            <a:pPr lvl="1"/>
            <a:r>
              <a:rPr lang="en-US" dirty="0" smtClean="0"/>
              <a:t>Enter the new route</a:t>
            </a:r>
          </a:p>
          <a:p>
            <a:pPr lvl="0"/>
            <a:r>
              <a:rPr lang="en-US" dirty="0" smtClean="0"/>
              <a:t>To delete</a:t>
            </a:r>
            <a:r>
              <a:rPr lang="en-US" baseline="0" dirty="0" smtClean="0"/>
              <a:t> the static route precede the command with no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ip</a:t>
            </a:r>
            <a:r>
              <a:rPr lang="en-US" dirty="0" smtClean="0"/>
              <a:t> route 0.0.0.0 0.0.0.0 s0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Static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show commands are used to verify the static routes</a:t>
            </a:r>
          </a:p>
          <a:p>
            <a:pPr lvl="1"/>
            <a:r>
              <a:rPr lang="en-US" dirty="0" smtClean="0"/>
              <a:t>show ip route</a:t>
            </a:r>
          </a:p>
          <a:p>
            <a:pPr lvl="2"/>
            <a:r>
              <a:rPr lang="en-US" dirty="0" smtClean="0"/>
              <a:t>This displays the routing table</a:t>
            </a:r>
          </a:p>
          <a:p>
            <a:pPr lvl="1"/>
            <a:r>
              <a:rPr lang="en-US" dirty="0" smtClean="0"/>
              <a:t>show running-config</a:t>
            </a:r>
          </a:p>
          <a:p>
            <a:pPr lvl="2"/>
            <a:r>
              <a:rPr lang="en-US" dirty="0" smtClean="0"/>
              <a:t>This shows what you really entered regardless of what you think you entered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section of the chapter Cisco expands on the basic configuration steps introduced in chapter 1</a:t>
            </a:r>
          </a:p>
          <a:p>
            <a:r>
              <a:rPr lang="en-US" dirty="0" smtClean="0"/>
              <a:t>Therefore, we will expand on this topic as well now</a:t>
            </a:r>
          </a:p>
          <a:p>
            <a:r>
              <a:rPr lang="en-US" dirty="0" smtClean="0"/>
              <a:t>When</a:t>
            </a:r>
            <a:r>
              <a:rPr lang="en-US" baseline="0" dirty="0" smtClean="0"/>
              <a:t> a router is booted</a:t>
            </a:r>
          </a:p>
          <a:p>
            <a:pPr lvl="1"/>
            <a:r>
              <a:rPr lang="en-US" baseline="0" dirty="0" smtClean="0"/>
              <a:t>All interfaces are turned off</a:t>
            </a:r>
          </a:p>
          <a:p>
            <a:pPr lvl="1"/>
            <a:r>
              <a:rPr lang="en-US" baseline="0" dirty="0" smtClean="0"/>
              <a:t>The routing table is empty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2008-2011 Kenneth M. Chipps Ph.D. www.chipps.com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63B2C-0C62-4CFA-9F55-1ABB04F306FC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7653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b</a:t>
            </a:r>
            <a:r>
              <a:rPr lang="en-US" dirty="0" smtClean="0"/>
              <a:t>asic router configuration is very simple</a:t>
            </a:r>
          </a:p>
          <a:p>
            <a:pPr lvl="1"/>
            <a:r>
              <a:rPr lang="en-US" dirty="0" smtClean="0"/>
              <a:t>Go</a:t>
            </a:r>
            <a:r>
              <a:rPr lang="en-US" baseline="0" dirty="0" smtClean="0"/>
              <a:t> to global configuration level</a:t>
            </a:r>
          </a:p>
          <a:p>
            <a:pPr lvl="1"/>
            <a:r>
              <a:rPr lang="en-US" baseline="0" dirty="0" smtClean="0"/>
              <a:t>Activate the directly connected interfaces</a:t>
            </a:r>
          </a:p>
          <a:p>
            <a:pPr lvl="1"/>
            <a:r>
              <a:rPr lang="en-US" baseline="0" dirty="0" smtClean="0"/>
              <a:t>Populate the routing table</a:t>
            </a:r>
          </a:p>
          <a:p>
            <a:pPr lvl="0"/>
            <a:r>
              <a:rPr lang="en-US" dirty="0" smtClean="0"/>
              <a:t>Let’s look at an</a:t>
            </a:r>
            <a:r>
              <a:rPr lang="en-US" baseline="0" dirty="0" smtClean="0"/>
              <a:t> example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 descr="Chapter 2 Basic Net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58551"/>
            <a:ext cx="8077200" cy="4771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2008-2011 Kenneth M. Chipps Ph.D. www.chipps.com</a:t>
            </a: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D9EAD-818B-4DF2-BCA0-C40C33B7D90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8677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Router</a:t>
            </a:r>
            <a:r>
              <a:rPr lang="en-US" sz="3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global configuration level</a:t>
            </a:r>
            <a:endParaRPr lang="en-US" dirty="0" smtClean="0"/>
          </a:p>
          <a:p>
            <a:pPr lvl="2"/>
            <a:r>
              <a:rPr lang="en-US" dirty="0" smtClean="0"/>
              <a:t>enable</a:t>
            </a:r>
          </a:p>
          <a:p>
            <a:pPr lvl="2"/>
            <a:r>
              <a:rPr lang="en-US" dirty="0" smtClean="0"/>
              <a:t>configure terminal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Activate the directly connected interfaces</a:t>
            </a:r>
            <a:endParaRPr lang="en-US" sz="2800" dirty="0" smtClean="0"/>
          </a:p>
          <a:p>
            <a:pPr lvl="2"/>
            <a:r>
              <a:rPr lang="en-US" dirty="0" smtClean="0"/>
              <a:t>interface</a:t>
            </a:r>
            <a:r>
              <a:rPr lang="en-US" baseline="0" dirty="0" smtClean="0"/>
              <a:t> e0</a:t>
            </a:r>
          </a:p>
          <a:p>
            <a:pPr lvl="2"/>
            <a:r>
              <a:rPr lang="en-US" baseline="0" dirty="0" smtClean="0"/>
              <a:t>ip address 192.168.1.1 255.255.255.0</a:t>
            </a:r>
          </a:p>
          <a:p>
            <a:pPr lvl="2"/>
            <a:r>
              <a:rPr lang="en-US" baseline="0" dirty="0" smtClean="0"/>
              <a:t>no shutdown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  <a:r>
              <a:rPr lang="en-US" baseline="0" dirty="0" smtClean="0"/>
              <a:t> what a</a:t>
            </a:r>
            <a:r>
              <a:rPr lang="en-US" dirty="0" smtClean="0"/>
              <a:t> static route 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2"/>
            <a:r>
              <a:rPr lang="en-US" baseline="0" dirty="0" smtClean="0"/>
              <a:t>interface s0</a:t>
            </a:r>
          </a:p>
          <a:p>
            <a:pPr lvl="2"/>
            <a:r>
              <a:rPr lang="en-US" baseline="0" dirty="0" smtClean="0"/>
              <a:t>ip address 192.168.2.1 255.255.255.0</a:t>
            </a:r>
          </a:p>
          <a:p>
            <a:pPr lvl="2"/>
            <a:r>
              <a:rPr lang="en-US" baseline="0" dirty="0" smtClean="0"/>
              <a:t>no shutdown</a:t>
            </a:r>
          </a:p>
          <a:p>
            <a:pPr lvl="2"/>
            <a:r>
              <a:rPr lang="en-US" baseline="0" dirty="0" smtClean="0"/>
              <a:t>exit</a:t>
            </a:r>
          </a:p>
          <a:p>
            <a:pPr lvl="1"/>
            <a:r>
              <a:rPr lang="en-US" baseline="0" dirty="0" smtClean="0"/>
              <a:t>Populate the routing table</a:t>
            </a:r>
          </a:p>
          <a:p>
            <a:pPr lvl="2"/>
            <a:r>
              <a:rPr lang="en-US" baseline="0" dirty="0" smtClean="0"/>
              <a:t>router rip</a:t>
            </a:r>
          </a:p>
          <a:p>
            <a:pPr lvl="2"/>
            <a:r>
              <a:rPr lang="en-US" baseline="0" dirty="0" smtClean="0"/>
              <a:t>network 192.168.1.0</a:t>
            </a:r>
          </a:p>
          <a:p>
            <a:pPr lvl="2"/>
            <a:r>
              <a:rPr lang="en-US" baseline="0" dirty="0" smtClean="0"/>
              <a:t>network 192.168.2.0</a:t>
            </a:r>
          </a:p>
          <a:p>
            <a:pPr lvl="2"/>
            <a:r>
              <a:rPr lang="en-US" baseline="0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2008-2011 Kenneth M. Chipps Ph.D. www.chipps.com</a:t>
            </a: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D9EAD-818B-4DF2-BCA0-C40C33B7D907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8677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Router</a:t>
            </a:r>
            <a:r>
              <a:rPr lang="en-US" sz="3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global configuration level</a:t>
            </a:r>
            <a:endParaRPr lang="en-US" dirty="0" smtClean="0"/>
          </a:p>
          <a:p>
            <a:pPr lvl="2"/>
            <a:r>
              <a:rPr lang="en-US" dirty="0" smtClean="0"/>
              <a:t>enable</a:t>
            </a:r>
          </a:p>
          <a:p>
            <a:pPr lvl="2"/>
            <a:r>
              <a:rPr lang="en-US" dirty="0" smtClean="0"/>
              <a:t>configure terminal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Activate the directly connected interfaces</a:t>
            </a:r>
            <a:endParaRPr lang="en-US" sz="2800" dirty="0" smtClean="0"/>
          </a:p>
          <a:p>
            <a:pPr lvl="2"/>
            <a:r>
              <a:rPr lang="en-US" dirty="0" smtClean="0"/>
              <a:t>interface</a:t>
            </a:r>
            <a:r>
              <a:rPr lang="en-US" baseline="0" dirty="0" smtClean="0"/>
              <a:t> e0</a:t>
            </a:r>
          </a:p>
          <a:p>
            <a:pPr lvl="2"/>
            <a:r>
              <a:rPr lang="en-US" baseline="0" dirty="0" smtClean="0"/>
              <a:t>ip address 192.168.3.1 255.255.255.0</a:t>
            </a:r>
          </a:p>
          <a:p>
            <a:pPr lvl="2"/>
            <a:r>
              <a:rPr lang="en-US" baseline="0" dirty="0" smtClean="0"/>
              <a:t>no shutdown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2"/>
            <a:r>
              <a:rPr lang="en-US" baseline="0" dirty="0" smtClean="0"/>
              <a:t>interface s0</a:t>
            </a:r>
          </a:p>
          <a:p>
            <a:pPr lvl="2"/>
            <a:r>
              <a:rPr lang="en-US" baseline="0" dirty="0" smtClean="0"/>
              <a:t>ip address 192.168.2.2 255.255.255.0</a:t>
            </a:r>
          </a:p>
          <a:p>
            <a:pPr lvl="2"/>
            <a:r>
              <a:rPr lang="en-US" baseline="0" dirty="0" smtClean="0"/>
              <a:t>no shutdown</a:t>
            </a:r>
          </a:p>
          <a:p>
            <a:pPr lvl="2"/>
            <a:r>
              <a:rPr lang="en-US" baseline="0" dirty="0" smtClean="0"/>
              <a:t>exit</a:t>
            </a:r>
          </a:p>
          <a:p>
            <a:pPr lvl="1"/>
            <a:r>
              <a:rPr lang="en-US" baseline="0" dirty="0" smtClean="0"/>
              <a:t>Populate the routing table</a:t>
            </a:r>
          </a:p>
          <a:p>
            <a:pPr lvl="2"/>
            <a:r>
              <a:rPr lang="en-US" baseline="0" dirty="0" smtClean="0"/>
              <a:t>router rip</a:t>
            </a:r>
          </a:p>
          <a:p>
            <a:pPr lvl="2"/>
            <a:r>
              <a:rPr lang="en-US" baseline="0" dirty="0" smtClean="0"/>
              <a:t>network 192.168.2.0</a:t>
            </a:r>
          </a:p>
          <a:p>
            <a:pPr lvl="2"/>
            <a:r>
              <a:rPr lang="en-US" baseline="0" dirty="0" smtClean="0"/>
              <a:t>network 192.168.3.0</a:t>
            </a:r>
          </a:p>
          <a:p>
            <a:pPr lvl="2"/>
            <a:r>
              <a:rPr lang="en-US" baseline="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Pretty easy isn’t it</a:t>
            </a:r>
          </a:p>
          <a:p>
            <a:r>
              <a:rPr lang="en-US" dirty="0" smtClean="0"/>
              <a:t>Of course in practice we</a:t>
            </a:r>
            <a:r>
              <a:rPr lang="en-US" baseline="0" dirty="0" smtClean="0"/>
              <a:t> would add additional commands such as passwords, hostname, and interface descriptions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Router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Notice two important</a:t>
            </a:r>
            <a:r>
              <a:rPr lang="en-US" baseline="0" dirty="0" smtClean="0"/>
              <a:t> aspects of basic router configuration</a:t>
            </a:r>
          </a:p>
          <a:p>
            <a:pPr lvl="1"/>
            <a:r>
              <a:rPr lang="en-US" dirty="0" smtClean="0"/>
              <a:t>An</a:t>
            </a:r>
            <a:r>
              <a:rPr lang="en-US" baseline="0" dirty="0" smtClean="0"/>
              <a:t> interface requires two things to activate it</a:t>
            </a:r>
          </a:p>
          <a:p>
            <a:pPr lvl="2"/>
            <a:r>
              <a:rPr lang="en-US" dirty="0" smtClean="0"/>
              <a:t>An ip address and subnet mask</a:t>
            </a:r>
          </a:p>
          <a:p>
            <a:pPr lvl="2"/>
            <a:r>
              <a:rPr lang="en-US" dirty="0" smtClean="0"/>
              <a:t>The no shutdown command</a:t>
            </a:r>
          </a:p>
          <a:p>
            <a:pPr lvl="1"/>
            <a:r>
              <a:rPr lang="en-US" dirty="0" smtClean="0"/>
              <a:t>The only networks advertised</a:t>
            </a:r>
            <a:r>
              <a:rPr lang="en-US" baseline="0" dirty="0" smtClean="0"/>
              <a:t> are those directly connected to the router using a cable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in the Lab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b="0" dirty="0" smtClean="0"/>
              <a:t>When a serial link is used in a lab environment, but</a:t>
            </a:r>
            <a:r>
              <a:rPr lang="en-US" b="0" baseline="0" dirty="0" smtClean="0"/>
              <a:t> never in the real world</a:t>
            </a:r>
          </a:p>
          <a:p>
            <a:pPr lvl="1"/>
            <a:r>
              <a:rPr lang="en-US" b="0" dirty="0" smtClean="0"/>
              <a:t>One side of a serial connection must be designated the DCE side</a:t>
            </a:r>
          </a:p>
          <a:p>
            <a:pPr lvl="1"/>
            <a:r>
              <a:rPr lang="en-US" b="0" dirty="0" smtClean="0"/>
              <a:t>This also requires placing a clocking signal on that interface</a:t>
            </a:r>
          </a:p>
          <a:p>
            <a:pPr lvl="2"/>
            <a:r>
              <a:rPr lang="en-US" b="0" dirty="0" smtClean="0"/>
              <a:t>R1(config)#interface serial 0/0</a:t>
            </a:r>
          </a:p>
          <a:p>
            <a:pPr lvl="2"/>
            <a:r>
              <a:rPr lang="en-US" b="0" dirty="0" smtClean="0"/>
              <a:t>R1(config-if)#clockrate 64000</a:t>
            </a:r>
          </a:p>
          <a:p>
            <a:pPr lvl="1"/>
            <a:r>
              <a:rPr lang="en-US" b="0" dirty="0" smtClean="0"/>
              <a:t>Because serial interfaces require a clock signal to control the timing</a:t>
            </a:r>
            <a:r>
              <a:rPr lang="en-US" b="0" baseline="0" dirty="0" smtClean="0"/>
              <a:t> of the signal</a:t>
            </a:r>
            <a:endParaRPr lang="en-US" sz="23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0" fontAlgn="base" hangingPunct="0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 Packet</a:t>
            </a:r>
            <a:r>
              <a:rPr lang="en-US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Tracer</a:t>
            </a:r>
            <a:endParaRPr lang="en-US" sz="32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Packet Tracer Activity 2.2.3.3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0" fontAlgn="base" hangingPunct="0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 Packet</a:t>
            </a:r>
            <a:r>
              <a:rPr lang="en-US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Tracer</a:t>
            </a:r>
            <a:endParaRPr lang="en-US" sz="32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Packet Tracer Activity 2.3.1.3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eaLnBrk="0" fontAlgn="base" hangingPunct="0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Start Packet</a:t>
            </a:r>
            <a:r>
              <a:rPr lang="en-US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Tracer</a:t>
            </a:r>
            <a:endParaRPr lang="en-US" sz="32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Packet Tracer Activity 2.6.2.3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</a:t>
            </a:r>
            <a:r>
              <a:rPr lang="en-US" baseline="0" dirty="0" smtClean="0"/>
              <a:t> What Was Done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r>
              <a:rPr lang="en-US" baseline="0" dirty="0" smtClean="0"/>
              <a:t> s</a:t>
            </a:r>
            <a:r>
              <a:rPr lang="en-US" dirty="0" smtClean="0"/>
              <a:t>how and</a:t>
            </a:r>
            <a:r>
              <a:rPr lang="en-US" baseline="0" dirty="0" smtClean="0"/>
              <a:t> debug commands are used to see what you really did to the router</a:t>
            </a:r>
          </a:p>
          <a:p>
            <a:r>
              <a:rPr lang="en-US" baseline="0" dirty="0" smtClean="0"/>
              <a:t>It does not matter what you think you typed, you use show commands to see what you really entered</a:t>
            </a:r>
          </a:p>
          <a:p>
            <a:r>
              <a:rPr lang="en-US" baseline="0" dirty="0" smtClean="0"/>
              <a:t>Such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static</a:t>
            </a:r>
            <a:r>
              <a:rPr lang="en-US" baseline="0" dirty="0" smtClean="0"/>
              <a:t> route is a route added to the routing table by the administrator using the keyboard</a:t>
            </a:r>
          </a:p>
          <a:p>
            <a:pPr lvl="0"/>
            <a:r>
              <a:rPr lang="en-US" baseline="0" dirty="0" smtClean="0"/>
              <a:t>For example</a:t>
            </a:r>
          </a:p>
          <a:p>
            <a:pPr lvl="1"/>
            <a:r>
              <a:rPr lang="en-US" dirty="0" smtClean="0"/>
              <a:t>ip route 0.0.0.0 0.0.0.0 s0</a:t>
            </a:r>
          </a:p>
          <a:p>
            <a:pPr lvl="2"/>
            <a:r>
              <a:rPr lang="en-US" dirty="0" smtClean="0"/>
              <a:t>This command</a:t>
            </a:r>
            <a:r>
              <a:rPr lang="en-US" baseline="0" dirty="0" smtClean="0"/>
              <a:t> says to send everything that does not belong on one of the directly connected networks out the serial 0 port</a:t>
            </a:r>
          </a:p>
          <a:p>
            <a:pPr lvl="2"/>
            <a:r>
              <a:rPr lang="en-US" baseline="0" dirty="0" smtClean="0"/>
              <a:t>It is then the problem of the router at the other end of the line to deal with this packet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Commands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running-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config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show the configuration stored in RAM</a:t>
            </a:r>
            <a:endParaRPr lang="en-US" dirty="0" smtClean="0"/>
          </a:p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protocols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quick look at the status of the interfaces</a:t>
            </a:r>
          </a:p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interfaces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show the status of an interface</a:t>
            </a:r>
            <a:endParaRPr lang="en-US" dirty="0" smtClean="0"/>
          </a:p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ip interface brief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show a portion of the </a:t>
            </a:r>
            <a:r>
              <a:rPr lang="en-US" sz="2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interface information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Commands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controllers serial 0/0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physical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interfaces being used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route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view the routing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likes</a:t>
            </a:r>
            <a:r>
              <a:rPr lang="en-US" baseline="0" dirty="0" smtClean="0"/>
              <a:t> the CDP – Cisco Discovery Protocol because Cisco invented it</a:t>
            </a:r>
          </a:p>
          <a:p>
            <a:r>
              <a:rPr lang="en-US" baseline="0" dirty="0" smtClean="0"/>
              <a:t>Its purpose is to discover the Cisco devices connected to a network</a:t>
            </a:r>
          </a:p>
          <a:p>
            <a:r>
              <a:rPr lang="en-US" baseline="0" dirty="0" smtClean="0"/>
              <a:t>Of course if you are the network administrator, and you do not know what devices are connected to your network, you have a major problem already</a:t>
            </a:r>
          </a:p>
          <a:p>
            <a:r>
              <a:rPr lang="en-US" baseline="0" dirty="0" smtClean="0"/>
              <a:t>CDP operates at layer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CDP commands include</a:t>
            </a:r>
            <a:endParaRPr lang="en-US" sz="3200" dirty="0" smtClean="0"/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cdp neighbors command which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displays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 device ID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interface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Holdtime value, in seconds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 device capability code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 hardware platform</a:t>
            </a:r>
            <a:endParaRPr lang="en-US" dirty="0" smtClean="0"/>
          </a:p>
          <a:p>
            <a:pPr lvl="2" rtl="0" fontAlgn="base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 remote port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disable CDP</a:t>
            </a:r>
          </a:p>
          <a:p>
            <a:pPr lvl="1" rtl="0" fontAlgn="base"/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Router(config)#no cdp run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Why Use a Static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</a:t>
            </a:r>
            <a:r>
              <a:rPr lang="en-US" baseline="0" dirty="0" smtClean="0"/>
              <a:t> use of a static route is a stub network</a:t>
            </a:r>
          </a:p>
          <a:p>
            <a:r>
              <a:rPr lang="en-US" baseline="0" dirty="0" smtClean="0"/>
              <a:t>This is a network at the end of the line</a:t>
            </a:r>
          </a:p>
          <a:p>
            <a:r>
              <a:rPr lang="en-US" baseline="0" dirty="0" smtClean="0"/>
              <a:t>Such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 l="41875" t="28125" r="8125" b="21875"/>
          <a:stretch>
            <a:fillRect/>
          </a:stretch>
        </p:blipFill>
        <p:spPr bwMode="auto">
          <a:xfrm>
            <a:off x="7620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</a:t>
            </a:r>
            <a:r>
              <a:rPr lang="en-US" baseline="0" dirty="0" smtClean="0"/>
              <a:t>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ip route command is used to enter a static route into the routing</a:t>
            </a:r>
            <a:r>
              <a:rPr lang="en-US" baseline="0" dirty="0" smtClean="0"/>
              <a:t> table</a:t>
            </a:r>
          </a:p>
          <a:p>
            <a:r>
              <a:rPr lang="en-US" baseline="0" dirty="0" smtClean="0"/>
              <a:t>The form of the command is</a:t>
            </a:r>
          </a:p>
          <a:p>
            <a:pPr lvl="1"/>
            <a:r>
              <a:rPr lang="en-US" dirty="0" smtClean="0"/>
              <a:t>ip</a:t>
            </a:r>
            <a:r>
              <a:rPr lang="en-US" baseline="0" dirty="0" smtClean="0"/>
              <a:t> route</a:t>
            </a:r>
          </a:p>
          <a:p>
            <a:pPr lvl="1"/>
            <a:r>
              <a:rPr lang="en-US" baseline="0" dirty="0" smtClean="0"/>
              <a:t>Network address</a:t>
            </a:r>
          </a:p>
          <a:p>
            <a:pPr lvl="1"/>
            <a:r>
              <a:rPr lang="en-US" baseline="0" dirty="0" smtClean="0"/>
              <a:t>Subnet mask</a:t>
            </a:r>
          </a:p>
          <a:p>
            <a:pPr lvl="1"/>
            <a:r>
              <a:rPr lang="en-US" baseline="0" dirty="0" smtClean="0"/>
              <a:t>The way out of the network</a:t>
            </a:r>
          </a:p>
          <a:p>
            <a:pPr lvl="1"/>
            <a:r>
              <a:rPr lang="en-US" baseline="0" dirty="0" smtClean="0"/>
              <a:t>For example</a:t>
            </a:r>
          </a:p>
          <a:p>
            <a:pPr lvl="2"/>
            <a:r>
              <a:rPr lang="en-US" baseline="0" dirty="0" smtClean="0"/>
              <a:t>ip route 0.0.0.0 0.0.0.0 s0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command is read this way</a:t>
            </a:r>
          </a:p>
          <a:p>
            <a:pPr lvl="1"/>
            <a:r>
              <a:rPr lang="en-US" dirty="0" smtClean="0"/>
              <a:t>ip route</a:t>
            </a:r>
          </a:p>
          <a:p>
            <a:pPr lvl="2"/>
            <a:r>
              <a:rPr lang="en-US" dirty="0" smtClean="0"/>
              <a:t>Tells the router you are about to</a:t>
            </a:r>
            <a:r>
              <a:rPr lang="en-US" baseline="0" dirty="0" smtClean="0"/>
              <a:t> enter a route into the routing table by using the keyboard</a:t>
            </a:r>
          </a:p>
          <a:p>
            <a:pPr lvl="1"/>
            <a:r>
              <a:rPr lang="en-US" dirty="0" smtClean="0"/>
              <a:t>0.0.0.0</a:t>
            </a:r>
          </a:p>
          <a:p>
            <a:pPr lvl="2"/>
            <a:r>
              <a:rPr lang="en-US" dirty="0" smtClean="0"/>
              <a:t>Means</a:t>
            </a:r>
            <a:r>
              <a:rPr lang="en-US" baseline="0" dirty="0" smtClean="0"/>
              <a:t> any ip address matches</a:t>
            </a:r>
          </a:p>
          <a:p>
            <a:pPr lvl="1"/>
            <a:r>
              <a:rPr lang="en-US" dirty="0" smtClean="0"/>
              <a:t>0.0.0.0</a:t>
            </a:r>
          </a:p>
          <a:p>
            <a:pPr lvl="2"/>
            <a:r>
              <a:rPr lang="en-US" dirty="0" smtClean="0"/>
              <a:t>Means any subnet address matches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Route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s0</a:t>
            </a:r>
          </a:p>
          <a:p>
            <a:pPr lvl="2"/>
            <a:r>
              <a:rPr lang="en-US" dirty="0" smtClean="0"/>
              <a:t>Tells</a:t>
            </a:r>
            <a:r>
              <a:rPr lang="en-US" baseline="0" dirty="0" smtClean="0"/>
              <a:t> the router to send everything that does not belong on the directly connected local area network out the serial 0 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Route in Routing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what a static route looks like in the routing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2008-2011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9620</TotalTime>
  <Words>1326</Words>
  <Application>Microsoft Office PowerPoint</Application>
  <PresentationFormat>On-screen Show (4:3)</PresentationFormat>
  <Paragraphs>241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CiscoAcademy</vt:lpstr>
      <vt:lpstr>Static Routing</vt:lpstr>
      <vt:lpstr>Objectives</vt:lpstr>
      <vt:lpstr>What is Static Routing</vt:lpstr>
      <vt:lpstr>Why Use a Static Route</vt:lpstr>
      <vt:lpstr>Stub Network</vt:lpstr>
      <vt:lpstr>IP Route Command</vt:lpstr>
      <vt:lpstr>IP Route Command</vt:lpstr>
      <vt:lpstr>IP Route Command</vt:lpstr>
      <vt:lpstr>Static Route in Routing Table</vt:lpstr>
      <vt:lpstr>Static Route in Routing Table</vt:lpstr>
      <vt:lpstr>IP Route Command</vt:lpstr>
      <vt:lpstr>IP Route Command</vt:lpstr>
      <vt:lpstr>Recursive Route Lookup</vt:lpstr>
      <vt:lpstr>Modifying Static Routes</vt:lpstr>
      <vt:lpstr>Verifying Static Routes</vt:lpstr>
      <vt:lpstr>Configuration</vt:lpstr>
      <vt:lpstr>Basic Router Configuration</vt:lpstr>
      <vt:lpstr>Basic Router Configuration</vt:lpstr>
      <vt:lpstr>Basic Router Configuration</vt:lpstr>
      <vt:lpstr>Basic Router Configuration</vt:lpstr>
      <vt:lpstr>Basic Router Configuration</vt:lpstr>
      <vt:lpstr>Basic Router Configuration</vt:lpstr>
      <vt:lpstr>Basic Router Configuration</vt:lpstr>
      <vt:lpstr>Basic Router Configuration</vt:lpstr>
      <vt:lpstr>Only in the Lab</vt:lpstr>
      <vt:lpstr>Lab</vt:lpstr>
      <vt:lpstr>Lab</vt:lpstr>
      <vt:lpstr>Lab</vt:lpstr>
      <vt:lpstr>Examining What Was Done</vt:lpstr>
      <vt:lpstr>Show Commands</vt:lpstr>
      <vt:lpstr>Show Commands</vt:lpstr>
      <vt:lpstr>CDP</vt:lpstr>
      <vt:lpstr>CDP Commands</vt:lpstr>
      <vt:lpstr>CDP Commands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Routing</dc:title>
  <dc:creator>Kenneth M. Chipps Ph.D.</dc:creator>
  <cp:lastModifiedBy>Kenneth M. Chipps Ph.D.</cp:lastModifiedBy>
  <cp:revision>185</cp:revision>
  <dcterms:created xsi:type="dcterms:W3CDTF">2003-05-01T16:03:04Z</dcterms:created>
  <dcterms:modified xsi:type="dcterms:W3CDTF">2015-06-10T15:36:52Z</dcterms:modified>
</cp:coreProperties>
</file>