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6"/>
  </p:notesMasterIdLst>
  <p:sldIdLst>
    <p:sldId id="538" r:id="rId2"/>
    <p:sldId id="494" r:id="rId3"/>
    <p:sldId id="495" r:id="rId4"/>
    <p:sldId id="496" r:id="rId5"/>
    <p:sldId id="497" r:id="rId6"/>
    <p:sldId id="498" r:id="rId7"/>
    <p:sldId id="499" r:id="rId8"/>
    <p:sldId id="500" r:id="rId9"/>
    <p:sldId id="501" r:id="rId10"/>
    <p:sldId id="502" r:id="rId11"/>
    <p:sldId id="503" r:id="rId12"/>
    <p:sldId id="505" r:id="rId13"/>
    <p:sldId id="507" r:id="rId14"/>
    <p:sldId id="508" r:id="rId15"/>
    <p:sldId id="509" r:id="rId16"/>
    <p:sldId id="510" r:id="rId17"/>
    <p:sldId id="514" r:id="rId18"/>
    <p:sldId id="519" r:id="rId19"/>
    <p:sldId id="515" r:id="rId20"/>
    <p:sldId id="518" r:id="rId21"/>
    <p:sldId id="521" r:id="rId22"/>
    <p:sldId id="523" r:id="rId23"/>
    <p:sldId id="524" r:id="rId24"/>
    <p:sldId id="528" r:id="rId25"/>
    <p:sldId id="529" r:id="rId26"/>
    <p:sldId id="534" r:id="rId27"/>
    <p:sldId id="535" r:id="rId28"/>
    <p:sldId id="536" r:id="rId29"/>
    <p:sldId id="526" r:id="rId30"/>
    <p:sldId id="527" r:id="rId31"/>
    <p:sldId id="537" r:id="rId32"/>
    <p:sldId id="511" r:id="rId33"/>
    <p:sldId id="530" r:id="rId34"/>
    <p:sldId id="532" r:id="rId3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615" autoAdjust="0"/>
    <p:restoredTop sz="86354" autoAdjust="0"/>
  </p:normalViewPr>
  <p:slideViewPr>
    <p:cSldViewPr>
      <p:cViewPr varScale="1">
        <p:scale>
          <a:sx n="58" d="100"/>
          <a:sy n="58" d="100"/>
        </p:scale>
        <p:origin x="-768" y="-84"/>
      </p:cViewPr>
      <p:guideLst>
        <p:guide orient="horz" pos="12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8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8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017C9F8-6F60-4546-A11C-6BF6167664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5254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5225"/>
            <a:ext cx="3810000" cy="476250"/>
          </a:xfrm>
        </p:spPr>
        <p:txBody>
          <a:bodyPr/>
          <a:lstStyle>
            <a:lvl1pPr>
              <a:defRPr sz="1400" dirty="0"/>
            </a:lvl1pPr>
          </a:lstStyle>
          <a:p>
            <a:pPr>
              <a:defRPr/>
            </a:pPr>
            <a:r>
              <a:rPr lang="en-US" smtClean="0"/>
              <a:t>Copyright 2008-2011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090D99-A8E9-451F-BB7E-604471D52A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2008-2011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9E8C0B-0F9C-4E67-B182-29CC711EEE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2008-2011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105EFB-A2DB-4C9D-9E61-8A715E58E0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2008-2011 Kenneth M. Chipps Ph.D. www.chipps.com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BC60FE-66B0-40EE-A525-1DB84F59D6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2008-2011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FCFFBA-E63A-4554-AFA0-79D65B1920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2008-2011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DAE3D8-E2DB-452F-B617-6686889251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2008-2011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AD6013-2053-46BF-B5AF-A2CFBC96FF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2008-2011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D9E2BD-FCC1-465F-B935-242FD8534E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2008-2011 Kenneth M. Chipps Ph.D. www.chipps.com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365395-398D-4EBD-B935-18DA01AD78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2008-2011 Kenneth M. Chipps Ph.D. www.chipps.com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F59E5-2BB9-4FC2-8A9C-C1D624CDBE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2008-2011 Kenneth M. Chipps Ph.D. www.chipps.com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2E7DE3-4388-4086-8021-81C8419E25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2008-2011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3E53D2-E510-43FC-AA7A-8006655CB6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2008-2011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A90586-734D-49C3-BCB8-6C58DF1A0B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BBF8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245225"/>
            <a:ext cx="365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dirty="0"/>
            </a:lvl1pPr>
          </a:lstStyle>
          <a:p>
            <a:pPr>
              <a:defRPr/>
            </a:pPr>
            <a:r>
              <a:rPr lang="en-US" smtClean="0"/>
              <a:t>Copyright 2008-2011 Kenneth M. Chipps Ph.D. www.chipps.com</a:t>
            </a:r>
            <a:endParaRPr lang="en-US" dirty="0"/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93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8E448D4-E664-4CAB-A123-F9ADC9E9A8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Static Routing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 smtClean="0"/>
              <a:t>Last Update </a:t>
            </a:r>
            <a:r>
              <a:rPr lang="en-US" sz="2400" dirty="0" smtClean="0"/>
              <a:t>2011.05.15</a:t>
            </a:r>
            <a:endParaRPr lang="en-US" sz="2400" dirty="0" smtClean="0"/>
          </a:p>
          <a:p>
            <a:r>
              <a:rPr lang="en-US" sz="2400" dirty="0" smtClean="0"/>
              <a:t>1.3.0</a:t>
            </a: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A3B9E-2404-4367-A734-1461D95241CD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4114800" cy="476250"/>
          </a:xfrm>
        </p:spPr>
        <p:txBody>
          <a:bodyPr/>
          <a:lstStyle/>
          <a:p>
            <a:r>
              <a:rPr lang="en-US" dirty="0" smtClean="0"/>
              <a:t>Copyright </a:t>
            </a:r>
            <a:r>
              <a:rPr lang="en-US" dirty="0" smtClean="0"/>
              <a:t>2008-2011 </a:t>
            </a:r>
            <a:r>
              <a:rPr lang="en-US" dirty="0" smtClean="0"/>
              <a:t>Kenneth M. </a:t>
            </a:r>
            <a:r>
              <a:rPr lang="en-US" dirty="0" err="1" smtClean="0"/>
              <a:t>Chipps</a:t>
            </a:r>
            <a:r>
              <a:rPr lang="en-US" dirty="0" smtClean="0"/>
              <a:t> Ph.D. www.chipps.com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44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Static Route in Routing Table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2008-2011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pic>
        <p:nvPicPr>
          <p:cNvPr id="102402" name="Picture 2"/>
          <p:cNvPicPr>
            <a:picLocks noChangeAspect="1" noChangeArrowheads="1"/>
          </p:cNvPicPr>
          <p:nvPr/>
        </p:nvPicPr>
        <p:blipFill>
          <a:blip r:embed="rId2" cstate="print"/>
          <a:srcRect l="40625" t="29167" r="7270" b="25000"/>
          <a:stretch>
            <a:fillRect/>
          </a:stretch>
        </p:blipFill>
        <p:spPr bwMode="auto">
          <a:xfrm>
            <a:off x="457200" y="1600200"/>
            <a:ext cx="82296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 Route Command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Notice that the ip route command shown just above ends differently than the first one shown</a:t>
            </a:r>
          </a:p>
          <a:p>
            <a:r>
              <a:rPr lang="en-US" dirty="0" smtClean="0"/>
              <a:t>In this form it does not state the name of the interface of the router through which</a:t>
            </a:r>
            <a:r>
              <a:rPr lang="en-US" baseline="0" dirty="0" smtClean="0"/>
              <a:t> the packets should be sent</a:t>
            </a:r>
          </a:p>
          <a:p>
            <a:r>
              <a:rPr lang="en-US" baseline="0" dirty="0" smtClean="0"/>
              <a:t>Rather it shows the ip address of the interface of the router on the other end of the connection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2008-2011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 Route Command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2008-2011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pic>
        <p:nvPicPr>
          <p:cNvPr id="102402" name="Picture 2"/>
          <p:cNvPicPr>
            <a:picLocks noChangeAspect="1" noChangeArrowheads="1"/>
          </p:cNvPicPr>
          <p:nvPr/>
        </p:nvPicPr>
        <p:blipFill>
          <a:blip r:embed="rId2" cstate="print"/>
          <a:srcRect l="40625" t="29167" r="7270" b="25000"/>
          <a:stretch>
            <a:fillRect/>
          </a:stretch>
        </p:blipFill>
        <p:spPr bwMode="auto">
          <a:xfrm>
            <a:off x="457200" y="1600200"/>
            <a:ext cx="82296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Oval 6"/>
          <p:cNvSpPr/>
          <p:nvPr/>
        </p:nvSpPr>
        <p:spPr bwMode="auto">
          <a:xfrm>
            <a:off x="4572000" y="2133600"/>
            <a:ext cx="1066800" cy="45720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3025" tIns="36512" rIns="73025" bIns="36512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Recursive Route Lookup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the next router’s ip address</a:t>
            </a:r>
            <a:r>
              <a:rPr lang="en-US" baseline="0" dirty="0" smtClean="0"/>
              <a:t> is specified as the exit point the router must do a two step lookup</a:t>
            </a:r>
          </a:p>
          <a:p>
            <a:r>
              <a:rPr lang="en-US" baseline="0" dirty="0" smtClean="0"/>
              <a:t>First, the route for the packet must be determined</a:t>
            </a:r>
          </a:p>
          <a:p>
            <a:r>
              <a:rPr lang="en-US" baseline="0" dirty="0" smtClean="0"/>
              <a:t>Then the exit interface for that route must be determined</a:t>
            </a:r>
            <a:endParaRPr lang="en-US" dirty="0" smtClean="0"/>
          </a:p>
          <a:p>
            <a:r>
              <a:rPr lang="en-US" dirty="0" smtClean="0"/>
              <a:t>This two step process is referred to as a recursive lookup, which</a:t>
            </a:r>
            <a:r>
              <a:rPr lang="en-US" baseline="0" dirty="0" smtClean="0"/>
              <a:t> should be avoided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2008-2011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Modifying Static Routes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static route cannot</a:t>
            </a:r>
            <a:r>
              <a:rPr lang="en-US" baseline="0" dirty="0" smtClean="0"/>
              <a:t> actually be modified</a:t>
            </a:r>
          </a:p>
          <a:p>
            <a:r>
              <a:rPr lang="en-US" baseline="0" dirty="0" smtClean="0"/>
              <a:t>To alter a static route</a:t>
            </a:r>
          </a:p>
          <a:p>
            <a:pPr lvl="1"/>
            <a:r>
              <a:rPr lang="en-US" dirty="0" smtClean="0"/>
              <a:t>Delete the existing route</a:t>
            </a:r>
          </a:p>
          <a:p>
            <a:pPr lvl="1"/>
            <a:r>
              <a:rPr lang="en-US" dirty="0" smtClean="0"/>
              <a:t>Enter the new route</a:t>
            </a:r>
          </a:p>
          <a:p>
            <a:pPr lvl="0"/>
            <a:r>
              <a:rPr lang="en-US" dirty="0" smtClean="0"/>
              <a:t>To delete</a:t>
            </a:r>
            <a:r>
              <a:rPr lang="en-US" baseline="0" dirty="0" smtClean="0"/>
              <a:t> the static route precede the command with no</a:t>
            </a:r>
          </a:p>
          <a:p>
            <a:pPr lvl="1"/>
            <a:r>
              <a:rPr lang="en-US" dirty="0" smtClean="0"/>
              <a:t>no </a:t>
            </a:r>
            <a:r>
              <a:rPr lang="en-US" dirty="0" err="1" smtClean="0"/>
              <a:t>ip</a:t>
            </a:r>
            <a:r>
              <a:rPr lang="en-US" dirty="0" smtClean="0"/>
              <a:t> route 0.0.0.0 0.0.0.0 s0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2008-2011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Verifying Static Routes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show commands are used to verify the static routes</a:t>
            </a:r>
          </a:p>
          <a:p>
            <a:pPr lvl="1"/>
            <a:r>
              <a:rPr lang="en-US" dirty="0" smtClean="0"/>
              <a:t>show ip route</a:t>
            </a:r>
          </a:p>
          <a:p>
            <a:pPr lvl="2"/>
            <a:r>
              <a:rPr lang="en-US" dirty="0" smtClean="0"/>
              <a:t>This displays the routing table</a:t>
            </a:r>
          </a:p>
          <a:p>
            <a:pPr lvl="1"/>
            <a:r>
              <a:rPr lang="en-US" dirty="0" smtClean="0"/>
              <a:t>show running-config</a:t>
            </a:r>
          </a:p>
          <a:p>
            <a:pPr lvl="2"/>
            <a:r>
              <a:rPr lang="en-US" dirty="0" smtClean="0"/>
              <a:t>This shows what you really entered regardless of what you think you entered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2008-2011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aseline="0" dirty="0" smtClean="0"/>
              <a:t>Configuration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this section of the chapter Cisco expands on the basic configuration steps introduced in chapter 1</a:t>
            </a:r>
          </a:p>
          <a:p>
            <a:r>
              <a:rPr lang="en-US" dirty="0" smtClean="0"/>
              <a:t>Therefore, we will expand on this topic as well now</a:t>
            </a:r>
          </a:p>
          <a:p>
            <a:r>
              <a:rPr lang="en-US" dirty="0" smtClean="0"/>
              <a:t>When</a:t>
            </a:r>
            <a:r>
              <a:rPr lang="en-US" baseline="0" dirty="0" smtClean="0"/>
              <a:t> a router is booted</a:t>
            </a:r>
          </a:p>
          <a:p>
            <a:pPr lvl="1"/>
            <a:r>
              <a:rPr lang="en-US" baseline="0" dirty="0" smtClean="0"/>
              <a:t>All interfaces are turned off</a:t>
            </a:r>
          </a:p>
          <a:p>
            <a:pPr lvl="1"/>
            <a:r>
              <a:rPr lang="en-US" baseline="0" dirty="0" smtClean="0"/>
              <a:t>The routing table is empty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2008-2011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Router Configuration</a:t>
            </a:r>
          </a:p>
        </p:txBody>
      </p:sp>
      <p:sp>
        <p:nvSpPr>
          <p:cNvPr id="27651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2008-2011 Kenneth M. Chipps Ph.D. www.chipps.com</a:t>
            </a:r>
            <a:endParaRPr lang="en-US" dirty="0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2863B2C-0C62-4CFA-9F55-1ABB04F306FC}" type="slidenum">
              <a:rPr lang="en-US" smtClean="0"/>
              <a:pPr/>
              <a:t>17</a:t>
            </a:fld>
            <a:endParaRPr lang="en-US" dirty="0" smtClean="0"/>
          </a:p>
        </p:txBody>
      </p:sp>
      <p:sp>
        <p:nvSpPr>
          <p:cNvPr id="27653" name="Text Placeholder 4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r>
              <a:rPr lang="en-US" baseline="0" dirty="0" smtClean="0"/>
              <a:t> b</a:t>
            </a:r>
            <a:r>
              <a:rPr lang="en-US" dirty="0" smtClean="0"/>
              <a:t>asic router configuration is very simple</a:t>
            </a:r>
          </a:p>
          <a:p>
            <a:pPr lvl="1"/>
            <a:r>
              <a:rPr lang="en-US" dirty="0" smtClean="0"/>
              <a:t>Go</a:t>
            </a:r>
            <a:r>
              <a:rPr lang="en-US" baseline="0" dirty="0" smtClean="0"/>
              <a:t> to global configuration level</a:t>
            </a:r>
          </a:p>
          <a:p>
            <a:pPr lvl="1"/>
            <a:r>
              <a:rPr lang="en-US" baseline="0" dirty="0" smtClean="0"/>
              <a:t>Activate the directly connected interfaces</a:t>
            </a:r>
          </a:p>
          <a:p>
            <a:pPr lvl="1"/>
            <a:r>
              <a:rPr lang="en-US" baseline="0" dirty="0" smtClean="0"/>
              <a:t>Populate the routing table</a:t>
            </a:r>
          </a:p>
          <a:p>
            <a:pPr lvl="0"/>
            <a:r>
              <a:rPr lang="en-US" dirty="0" smtClean="0"/>
              <a:t>Let’s look at an</a:t>
            </a:r>
            <a:r>
              <a:rPr lang="en-US" baseline="0" dirty="0" smtClean="0"/>
              <a:t> example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Router Configuration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2008-2011 Kenneth M. Chipps Ph.D. www.chipps.com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0F59E5-2BB9-4FC2-8A9C-C1D624CDBE51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pic>
        <p:nvPicPr>
          <p:cNvPr id="6" name="Picture 5" descr="Chapter 2 Basic Networ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" y="1358551"/>
            <a:ext cx="8077200" cy="477103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Router Configuration</a:t>
            </a:r>
          </a:p>
        </p:txBody>
      </p:sp>
      <p:sp>
        <p:nvSpPr>
          <p:cNvPr id="28675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2008-2011 Kenneth M. Chipps Ph.D. www.chipps.com</a:t>
            </a:r>
            <a:endParaRPr lang="en-US" dirty="0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D0D9EAD-818B-4DF2-BCA0-C40C33B7D907}" type="slidenum">
              <a:rPr lang="en-US" smtClean="0"/>
              <a:pPr/>
              <a:t>19</a:t>
            </a:fld>
            <a:endParaRPr lang="en-US" dirty="0" smtClean="0"/>
          </a:p>
        </p:txBody>
      </p:sp>
      <p:sp>
        <p:nvSpPr>
          <p:cNvPr id="28677" name="Text Placeholder 4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3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 Router</a:t>
            </a:r>
            <a:r>
              <a:rPr lang="en-US" sz="3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</a:t>
            </a:r>
            <a:endParaRPr lang="en-US" sz="3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742950" marR="0" lvl="1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</a:t>
            </a:r>
            <a:r>
              <a:rPr lang="en-US" sz="28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to global configuration level</a:t>
            </a:r>
            <a:endParaRPr lang="en-US" dirty="0" smtClean="0"/>
          </a:p>
          <a:p>
            <a:pPr lvl="2"/>
            <a:r>
              <a:rPr lang="en-US" dirty="0" smtClean="0"/>
              <a:t>enable</a:t>
            </a:r>
          </a:p>
          <a:p>
            <a:pPr lvl="2"/>
            <a:r>
              <a:rPr lang="en-US" dirty="0" smtClean="0"/>
              <a:t>configure terminal</a:t>
            </a:r>
          </a:p>
          <a:p>
            <a:pPr marL="742950" marR="0" lvl="1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28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Activate the directly connected interfaces</a:t>
            </a:r>
            <a:endParaRPr lang="en-US" sz="2800" dirty="0" smtClean="0"/>
          </a:p>
          <a:p>
            <a:pPr lvl="2"/>
            <a:r>
              <a:rPr lang="en-US" dirty="0" smtClean="0"/>
              <a:t>interface</a:t>
            </a:r>
            <a:r>
              <a:rPr lang="en-US" baseline="0" dirty="0" smtClean="0"/>
              <a:t> e0</a:t>
            </a:r>
          </a:p>
          <a:p>
            <a:pPr lvl="2"/>
            <a:r>
              <a:rPr lang="en-US" baseline="0" dirty="0" smtClean="0"/>
              <a:t>ip address 192.168.1.1 255.255.255.0</a:t>
            </a:r>
          </a:p>
          <a:p>
            <a:pPr lvl="2"/>
            <a:r>
              <a:rPr lang="en-US" baseline="0" dirty="0" smtClean="0"/>
              <a:t>no shutdown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</a:t>
            </a:r>
            <a:r>
              <a:rPr lang="en-US" baseline="0" dirty="0" smtClean="0"/>
              <a:t> what a</a:t>
            </a:r>
            <a:r>
              <a:rPr lang="en-US" dirty="0" smtClean="0"/>
              <a:t> static route is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2008-2011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Router Configuration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2008-2011 Kenneth M. Chipps Ph.D. www.chipps.com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0F59E5-2BB9-4FC2-8A9C-C1D624CDBE51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2"/>
            <a:r>
              <a:rPr lang="en-US" baseline="0" dirty="0" smtClean="0"/>
              <a:t>interface s0</a:t>
            </a:r>
          </a:p>
          <a:p>
            <a:pPr lvl="2"/>
            <a:r>
              <a:rPr lang="en-US" baseline="0" dirty="0" smtClean="0"/>
              <a:t>ip address 192.168.2.1 255.255.255.0</a:t>
            </a:r>
          </a:p>
          <a:p>
            <a:pPr lvl="2"/>
            <a:r>
              <a:rPr lang="en-US" baseline="0" dirty="0" smtClean="0"/>
              <a:t>no shutdown</a:t>
            </a:r>
          </a:p>
          <a:p>
            <a:pPr lvl="2"/>
            <a:r>
              <a:rPr lang="en-US" baseline="0" dirty="0" smtClean="0"/>
              <a:t>exit</a:t>
            </a:r>
          </a:p>
          <a:p>
            <a:pPr lvl="1"/>
            <a:r>
              <a:rPr lang="en-US" baseline="0" dirty="0" smtClean="0"/>
              <a:t>Populate the routing table</a:t>
            </a:r>
          </a:p>
          <a:p>
            <a:pPr lvl="2"/>
            <a:r>
              <a:rPr lang="en-US" baseline="0" dirty="0" smtClean="0"/>
              <a:t>router rip</a:t>
            </a:r>
          </a:p>
          <a:p>
            <a:pPr lvl="2"/>
            <a:r>
              <a:rPr lang="en-US" baseline="0" dirty="0" smtClean="0"/>
              <a:t>network 192.168.1.0</a:t>
            </a:r>
          </a:p>
          <a:p>
            <a:pPr lvl="2"/>
            <a:r>
              <a:rPr lang="en-US" baseline="0" dirty="0" smtClean="0"/>
              <a:t>network 192.168.2.0</a:t>
            </a:r>
          </a:p>
          <a:p>
            <a:pPr lvl="2"/>
            <a:r>
              <a:rPr lang="en-US" baseline="0" dirty="0" smtClean="0"/>
              <a:t>end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Router Configuration</a:t>
            </a:r>
          </a:p>
        </p:txBody>
      </p:sp>
      <p:sp>
        <p:nvSpPr>
          <p:cNvPr id="28675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2008-2011 Kenneth M. Chipps Ph.D. www.chipps.com</a:t>
            </a:r>
            <a:endParaRPr lang="en-US" dirty="0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D0D9EAD-818B-4DF2-BCA0-C40C33B7D907}" type="slidenum">
              <a:rPr lang="en-US" smtClean="0"/>
              <a:pPr/>
              <a:t>21</a:t>
            </a:fld>
            <a:endParaRPr lang="en-US" dirty="0" smtClean="0"/>
          </a:p>
        </p:txBody>
      </p:sp>
      <p:sp>
        <p:nvSpPr>
          <p:cNvPr id="28677" name="Text Placeholder 4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3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 Router</a:t>
            </a:r>
            <a:r>
              <a:rPr lang="en-US" sz="3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</a:t>
            </a:r>
            <a:endParaRPr lang="en-US" sz="3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742950" marR="0" lvl="1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Go</a:t>
            </a:r>
            <a:r>
              <a:rPr lang="en-US" sz="28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to global configuration level</a:t>
            </a:r>
            <a:endParaRPr lang="en-US" dirty="0" smtClean="0"/>
          </a:p>
          <a:p>
            <a:pPr lvl="2"/>
            <a:r>
              <a:rPr lang="en-US" dirty="0" smtClean="0"/>
              <a:t>enable</a:t>
            </a:r>
          </a:p>
          <a:p>
            <a:pPr lvl="2"/>
            <a:r>
              <a:rPr lang="en-US" dirty="0" smtClean="0"/>
              <a:t>configure terminal</a:t>
            </a:r>
          </a:p>
          <a:p>
            <a:pPr marL="742950" marR="0" lvl="1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28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Activate the directly connected interfaces</a:t>
            </a:r>
            <a:endParaRPr lang="en-US" sz="2800" dirty="0" smtClean="0"/>
          </a:p>
          <a:p>
            <a:pPr lvl="2"/>
            <a:r>
              <a:rPr lang="en-US" dirty="0" smtClean="0"/>
              <a:t>interface</a:t>
            </a:r>
            <a:r>
              <a:rPr lang="en-US" baseline="0" dirty="0" smtClean="0"/>
              <a:t> e0</a:t>
            </a:r>
          </a:p>
          <a:p>
            <a:pPr lvl="2"/>
            <a:r>
              <a:rPr lang="en-US" baseline="0" dirty="0" smtClean="0"/>
              <a:t>ip address 192.168.3.1 255.255.255.0</a:t>
            </a:r>
          </a:p>
          <a:p>
            <a:pPr lvl="2"/>
            <a:r>
              <a:rPr lang="en-US" baseline="0" dirty="0" smtClean="0"/>
              <a:t>no shutdown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Router Configuration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2008-2011 Kenneth M. Chipps Ph.D. www.chipps.com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0F59E5-2BB9-4FC2-8A9C-C1D624CDBE51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2"/>
            <a:r>
              <a:rPr lang="en-US" baseline="0" dirty="0" smtClean="0"/>
              <a:t>interface s0</a:t>
            </a:r>
          </a:p>
          <a:p>
            <a:pPr lvl="2"/>
            <a:r>
              <a:rPr lang="en-US" baseline="0" dirty="0" smtClean="0"/>
              <a:t>ip address 192.168.2.2 255.255.255.0</a:t>
            </a:r>
          </a:p>
          <a:p>
            <a:pPr lvl="2"/>
            <a:r>
              <a:rPr lang="en-US" baseline="0" dirty="0" smtClean="0"/>
              <a:t>no shutdown</a:t>
            </a:r>
          </a:p>
          <a:p>
            <a:pPr lvl="2"/>
            <a:r>
              <a:rPr lang="en-US" baseline="0" dirty="0" smtClean="0"/>
              <a:t>exit</a:t>
            </a:r>
          </a:p>
          <a:p>
            <a:pPr lvl="1"/>
            <a:r>
              <a:rPr lang="en-US" baseline="0" dirty="0" smtClean="0"/>
              <a:t>Populate the routing table</a:t>
            </a:r>
          </a:p>
          <a:p>
            <a:pPr lvl="2"/>
            <a:r>
              <a:rPr lang="en-US" baseline="0" dirty="0" smtClean="0"/>
              <a:t>router rip</a:t>
            </a:r>
          </a:p>
          <a:p>
            <a:pPr lvl="2"/>
            <a:r>
              <a:rPr lang="en-US" baseline="0" dirty="0" smtClean="0"/>
              <a:t>network 192.168.2.0</a:t>
            </a:r>
          </a:p>
          <a:p>
            <a:pPr lvl="2"/>
            <a:r>
              <a:rPr lang="en-US" baseline="0" dirty="0" smtClean="0"/>
              <a:t>network 192.168.3.0</a:t>
            </a:r>
          </a:p>
          <a:p>
            <a:pPr lvl="2"/>
            <a:r>
              <a:rPr lang="en-US" baseline="0" dirty="0" smtClean="0"/>
              <a:t>End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Router Configuration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2008-2011 Kenneth M. Chipps Ph.D. www.chipps.com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0F59E5-2BB9-4FC2-8A9C-C1D624CDBE51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dirty="0" smtClean="0"/>
              <a:t>Pretty easy isn’t it</a:t>
            </a:r>
          </a:p>
          <a:p>
            <a:r>
              <a:rPr lang="en-US" dirty="0" smtClean="0"/>
              <a:t>Of course in practice we</a:t>
            </a:r>
            <a:r>
              <a:rPr lang="en-US" baseline="0" dirty="0" smtClean="0"/>
              <a:t> would add additional commands such as passwords, hostname, and interface descriptions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Router Configuration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2008-2011 Kenneth M. Chipps Ph.D. www.chipps.com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0F59E5-2BB9-4FC2-8A9C-C1D624CDBE51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dirty="0" smtClean="0"/>
              <a:t>Notice two important</a:t>
            </a:r>
            <a:r>
              <a:rPr lang="en-US" baseline="0" dirty="0" smtClean="0"/>
              <a:t> aspects of basic router configuration</a:t>
            </a:r>
          </a:p>
          <a:p>
            <a:pPr lvl="1"/>
            <a:r>
              <a:rPr lang="en-US" dirty="0" smtClean="0"/>
              <a:t>An</a:t>
            </a:r>
            <a:r>
              <a:rPr lang="en-US" baseline="0" dirty="0" smtClean="0"/>
              <a:t> interface requires two things to activate it</a:t>
            </a:r>
          </a:p>
          <a:p>
            <a:pPr lvl="2"/>
            <a:r>
              <a:rPr lang="en-US" dirty="0" smtClean="0"/>
              <a:t>An ip address and subnet mask</a:t>
            </a:r>
          </a:p>
          <a:p>
            <a:pPr lvl="2"/>
            <a:r>
              <a:rPr lang="en-US" dirty="0" smtClean="0"/>
              <a:t>The no shutdown command</a:t>
            </a:r>
          </a:p>
          <a:p>
            <a:pPr lvl="1"/>
            <a:r>
              <a:rPr lang="en-US" dirty="0" smtClean="0"/>
              <a:t>The only networks advertised</a:t>
            </a:r>
            <a:r>
              <a:rPr lang="en-US" baseline="0" dirty="0" smtClean="0"/>
              <a:t> are those directly connected to the router using a cable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Only in the Lab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2008-2011 Kenneth M. Chipps Ph.D. www.chipps.com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0F59E5-2BB9-4FC2-8A9C-C1D624CDBE51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0"/>
            <a:r>
              <a:rPr lang="en-US" b="0" dirty="0" smtClean="0"/>
              <a:t>When a serial link is used in a lab environment, but</a:t>
            </a:r>
            <a:r>
              <a:rPr lang="en-US" b="0" baseline="0" dirty="0" smtClean="0"/>
              <a:t> never in the real world</a:t>
            </a:r>
          </a:p>
          <a:p>
            <a:pPr lvl="1"/>
            <a:r>
              <a:rPr lang="en-US" b="0" dirty="0" smtClean="0"/>
              <a:t>One side of a serial connection must be designated the DCE side</a:t>
            </a:r>
          </a:p>
          <a:p>
            <a:pPr lvl="1"/>
            <a:r>
              <a:rPr lang="en-US" b="0" dirty="0" smtClean="0"/>
              <a:t>This also requires placing a clocking signal on that interface</a:t>
            </a:r>
          </a:p>
          <a:p>
            <a:pPr lvl="2"/>
            <a:r>
              <a:rPr lang="en-US" b="0" dirty="0" smtClean="0"/>
              <a:t>R1(config)#interface serial 0/0</a:t>
            </a:r>
          </a:p>
          <a:p>
            <a:pPr lvl="2"/>
            <a:r>
              <a:rPr lang="en-US" b="0" dirty="0" smtClean="0"/>
              <a:t>R1(config-if)#clockrate 64000</a:t>
            </a:r>
          </a:p>
          <a:p>
            <a:pPr lvl="1"/>
            <a:r>
              <a:rPr lang="en-US" b="0" dirty="0" smtClean="0"/>
              <a:t>Because serial interfaces require a clock signal to control the timing</a:t>
            </a:r>
            <a:r>
              <a:rPr lang="en-US" b="0" baseline="0" dirty="0" smtClean="0"/>
              <a:t> of the signal</a:t>
            </a:r>
            <a:endParaRPr lang="en-US" sz="2300" b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eaLnBrk="0" fontAlgn="base" hangingPunct="0"/>
            <a:r>
              <a:rPr lang="en-US" sz="44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Lab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rtl="0" eaLnBrk="0" fontAlgn="base" hangingPunct="0"/>
            <a:r>
              <a:rPr lang="en-US" sz="3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Start Packet</a:t>
            </a:r>
            <a:r>
              <a:rPr lang="en-US" sz="3200" baseline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Tracer</a:t>
            </a:r>
            <a:endParaRPr lang="en-US" sz="3200" dirty="0" smtClean="0"/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3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 Packet Tracer Activity 2.2.3.3</a:t>
            </a:r>
            <a:endParaRPr lang="en-US" sz="32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2008-2011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eaLnBrk="0" fontAlgn="base" hangingPunct="0"/>
            <a:r>
              <a:rPr lang="en-US" sz="44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Lab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rtl="0" eaLnBrk="0" fontAlgn="base" hangingPunct="0"/>
            <a:r>
              <a:rPr lang="en-US" sz="3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Start Packet</a:t>
            </a:r>
            <a:r>
              <a:rPr lang="en-US" sz="3200" baseline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Tracer</a:t>
            </a:r>
            <a:endParaRPr lang="en-US" sz="3200" dirty="0" smtClean="0"/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3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 Packet Tracer Activity 2.3.1.3</a:t>
            </a:r>
            <a:endParaRPr lang="en-US" sz="32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2008-2011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eaLnBrk="0" fontAlgn="base" hangingPunct="0"/>
            <a:r>
              <a:rPr lang="en-US" sz="44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Lab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rtl="0" eaLnBrk="0" fontAlgn="base" hangingPunct="0"/>
            <a:r>
              <a:rPr lang="en-US" sz="3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Start Packet</a:t>
            </a:r>
            <a:r>
              <a:rPr lang="en-US" sz="3200" baseline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Tracer</a:t>
            </a:r>
            <a:endParaRPr lang="en-US" sz="3200" dirty="0" smtClean="0"/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3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 Packet Tracer Activity 2.6.2.3</a:t>
            </a:r>
            <a:endParaRPr lang="en-US" sz="32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2008-2011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Examining</a:t>
            </a:r>
            <a:r>
              <a:rPr lang="en-US" baseline="0" dirty="0" smtClean="0"/>
              <a:t> What Was Done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2008-2011 Kenneth M. Chipps Ph.D. www.chipps.com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0F59E5-2BB9-4FC2-8A9C-C1D624CDBE51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dirty="0" smtClean="0"/>
              <a:t>Various</a:t>
            </a:r>
            <a:r>
              <a:rPr lang="en-US" baseline="0" dirty="0" smtClean="0"/>
              <a:t> s</a:t>
            </a:r>
            <a:r>
              <a:rPr lang="en-US" dirty="0" smtClean="0"/>
              <a:t>how and</a:t>
            </a:r>
            <a:r>
              <a:rPr lang="en-US" baseline="0" dirty="0" smtClean="0"/>
              <a:t> debug commands are used to see what you really did to the router</a:t>
            </a:r>
          </a:p>
          <a:p>
            <a:r>
              <a:rPr lang="en-US" baseline="0" dirty="0" smtClean="0"/>
              <a:t>It does not matter what you think you typed, you use show commands to see what you really entered</a:t>
            </a:r>
          </a:p>
          <a:p>
            <a:r>
              <a:rPr lang="en-US" baseline="0" dirty="0" smtClean="0"/>
              <a:t>Such 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Static Routing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A static</a:t>
            </a:r>
            <a:r>
              <a:rPr lang="en-US" baseline="0" dirty="0" smtClean="0"/>
              <a:t> route is a route added to the routing table by the administrator using the keyboard</a:t>
            </a:r>
          </a:p>
          <a:p>
            <a:pPr lvl="0"/>
            <a:r>
              <a:rPr lang="en-US" baseline="0" dirty="0" smtClean="0"/>
              <a:t>For example</a:t>
            </a:r>
          </a:p>
          <a:p>
            <a:pPr lvl="1"/>
            <a:r>
              <a:rPr lang="en-US" dirty="0" smtClean="0"/>
              <a:t>ip route 0.0.0.0 0.0.0.0 s0</a:t>
            </a:r>
          </a:p>
          <a:p>
            <a:pPr lvl="2"/>
            <a:r>
              <a:rPr lang="en-US" dirty="0" smtClean="0"/>
              <a:t>This command</a:t>
            </a:r>
            <a:r>
              <a:rPr lang="en-US" baseline="0" dirty="0" smtClean="0"/>
              <a:t> says to send everything that does not belong on one of the directly connected networks out the serial 0 port</a:t>
            </a:r>
          </a:p>
          <a:p>
            <a:pPr lvl="2"/>
            <a:r>
              <a:rPr lang="en-US" baseline="0" dirty="0" smtClean="0"/>
              <a:t>It is then the problem of the router at the other end of the line to deal with this packet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2008-2011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Show Commands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2008-2011 Kenneth M. Chipps Ph.D. www.chipps.com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0F59E5-2BB9-4FC2-8A9C-C1D624CDBE51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rtl="0" fontAlgn="base"/>
            <a:r>
              <a:rPr lang="en-US" sz="3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show running-</a:t>
            </a:r>
            <a:r>
              <a:rPr lang="en-US" sz="3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config</a:t>
            </a:r>
            <a:endParaRPr lang="en-US" sz="3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 rtl="0" fontAlgn="base"/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show the configuration stored in RAM</a:t>
            </a:r>
            <a:endParaRPr lang="en-US" dirty="0" smtClean="0"/>
          </a:p>
          <a:p>
            <a:pPr rtl="0" fontAlgn="base"/>
            <a:r>
              <a:rPr lang="en-US" sz="3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show protocols</a:t>
            </a:r>
          </a:p>
          <a:p>
            <a:pPr lvl="1" rtl="0" fontAlgn="base"/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 a quick look at the status of the interfaces</a:t>
            </a:r>
          </a:p>
          <a:p>
            <a:pPr rtl="0" fontAlgn="base"/>
            <a:r>
              <a:rPr lang="en-US" sz="3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show interfaces</a:t>
            </a:r>
          </a:p>
          <a:p>
            <a:pPr lvl="1" rtl="0" fontAlgn="base"/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show the status of an interface</a:t>
            </a:r>
            <a:endParaRPr lang="en-US" dirty="0" smtClean="0"/>
          </a:p>
          <a:p>
            <a:pPr rtl="0" fontAlgn="base"/>
            <a:r>
              <a:rPr lang="en-US" sz="3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show ip interface brief</a:t>
            </a:r>
          </a:p>
          <a:p>
            <a:pPr lvl="1" rtl="0" fontAlgn="base"/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show a portion of the </a:t>
            </a:r>
            <a:r>
              <a:rPr lang="en-US" sz="28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interface information</a:t>
            </a:r>
            <a:endParaRPr lang="en-US" sz="28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Show Commands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2008-2011 Kenneth M. Chipps Ph.D. www.chipps.com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0F59E5-2BB9-4FC2-8A9C-C1D624CDBE51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0" rtl="0" fontAlgn="base"/>
            <a:r>
              <a:rPr lang="en-US" sz="3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show controllers serial 0/0</a:t>
            </a:r>
          </a:p>
          <a:p>
            <a:pPr lvl="1" rtl="0" fontAlgn="base"/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 each physical</a:t>
            </a:r>
            <a:r>
              <a:rPr lang="en-US" sz="28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interfaces being used</a:t>
            </a:r>
            <a:endParaRPr lang="en-US" sz="28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 fontAlgn="base"/>
            <a:r>
              <a:rPr lang="en-US" sz="3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show </a:t>
            </a:r>
            <a:r>
              <a:rPr lang="en-US" sz="3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ip</a:t>
            </a:r>
            <a:r>
              <a:rPr lang="en-US" sz="3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route</a:t>
            </a:r>
          </a:p>
          <a:p>
            <a:pPr lvl="1" rtl="0" fontAlgn="base"/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view the routing table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05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CDP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Cisco likes</a:t>
            </a:r>
            <a:r>
              <a:rPr lang="en-US" baseline="0" dirty="0" smtClean="0"/>
              <a:t> the CDP – Cisco Discovery Protocol because Cisco invented it</a:t>
            </a:r>
          </a:p>
          <a:p>
            <a:r>
              <a:rPr lang="en-US" baseline="0" dirty="0" smtClean="0"/>
              <a:t>Its purpose is to discover the Cisco devices connected to a network</a:t>
            </a:r>
          </a:p>
          <a:p>
            <a:r>
              <a:rPr lang="en-US" baseline="0" dirty="0" smtClean="0"/>
              <a:t>Of course if you are the network administrator, and you do not know what devices are connected to your network, you have a major problem already</a:t>
            </a:r>
          </a:p>
          <a:p>
            <a:r>
              <a:rPr lang="en-US" baseline="0" dirty="0" smtClean="0"/>
              <a:t>CDP operates at layer 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2008-2011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CDP Commands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 fontAlgn="base"/>
            <a:r>
              <a:rPr lang="en-US" sz="3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Common CDP commands include</a:t>
            </a:r>
            <a:endParaRPr lang="en-US" sz="3200" dirty="0" smtClean="0"/>
          </a:p>
          <a:p>
            <a:pPr lvl="1" rtl="0" fontAlgn="base"/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Show cdp neighbors command which</a:t>
            </a:r>
            <a:r>
              <a:rPr lang="en-US" sz="28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displays</a:t>
            </a:r>
            <a:endParaRPr lang="en-US" dirty="0" smtClean="0"/>
          </a:p>
          <a:p>
            <a:pPr lvl="2" rtl="0" fontAlgn="base"/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Neighbor device ID</a:t>
            </a:r>
            <a:endParaRPr lang="en-US" dirty="0" smtClean="0"/>
          </a:p>
          <a:p>
            <a:pPr lvl="2" rtl="0" fontAlgn="base"/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Local interface</a:t>
            </a:r>
            <a:endParaRPr lang="en-US" dirty="0" smtClean="0"/>
          </a:p>
          <a:p>
            <a:pPr lvl="2" rtl="0" fontAlgn="base"/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Holdtime value, in seconds</a:t>
            </a:r>
            <a:endParaRPr lang="en-US" dirty="0" smtClean="0"/>
          </a:p>
          <a:p>
            <a:pPr lvl="2" rtl="0" fontAlgn="base"/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Neighbor device capability code</a:t>
            </a:r>
            <a:endParaRPr lang="en-US" dirty="0" smtClean="0"/>
          </a:p>
          <a:p>
            <a:pPr lvl="2" rtl="0" fontAlgn="base"/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Neighbor hardware platform</a:t>
            </a:r>
            <a:endParaRPr lang="en-US" dirty="0" smtClean="0"/>
          </a:p>
          <a:p>
            <a:pPr lvl="2" rtl="0" fontAlgn="base"/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Neighbor remote port ID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2008-2011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CDP Commands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rtl="0" fontAlgn="base"/>
            <a:r>
              <a:rPr lang="en-US" sz="3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To disable CDP</a:t>
            </a:r>
          </a:p>
          <a:p>
            <a:pPr lvl="1" rtl="0" fontAlgn="base"/>
            <a:r>
              <a:rPr lang="en-US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Router(config)#no cdp run</a:t>
            </a:r>
            <a:endParaRPr lang="en-US" sz="2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2008-2011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aseline="0" dirty="0" smtClean="0"/>
              <a:t>Why Use a Static Route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common</a:t>
            </a:r>
            <a:r>
              <a:rPr lang="en-US" baseline="0" dirty="0" smtClean="0"/>
              <a:t> use of a static route is a stub network</a:t>
            </a:r>
          </a:p>
          <a:p>
            <a:r>
              <a:rPr lang="en-US" baseline="0" dirty="0" smtClean="0"/>
              <a:t>This is a network at the end of the line</a:t>
            </a:r>
          </a:p>
          <a:p>
            <a:r>
              <a:rPr lang="en-US" baseline="0" dirty="0" smtClean="0"/>
              <a:t>Such as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2008-2011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Stub Network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2008-2011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pic>
        <p:nvPicPr>
          <p:cNvPr id="101378" name="Picture 2"/>
          <p:cNvPicPr>
            <a:picLocks noChangeAspect="1" noChangeArrowheads="1"/>
          </p:cNvPicPr>
          <p:nvPr/>
        </p:nvPicPr>
        <p:blipFill>
          <a:blip r:embed="rId2" cstate="print"/>
          <a:srcRect l="41875" t="28125" r="8125" b="21875"/>
          <a:stretch>
            <a:fillRect/>
          </a:stretch>
        </p:blipFill>
        <p:spPr bwMode="auto">
          <a:xfrm>
            <a:off x="762000" y="1600200"/>
            <a:ext cx="7620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 Route</a:t>
            </a:r>
            <a:r>
              <a:rPr lang="en-US" baseline="0" dirty="0" smtClean="0"/>
              <a:t> Command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ip route command is used to enter a static route into the routing</a:t>
            </a:r>
            <a:r>
              <a:rPr lang="en-US" baseline="0" dirty="0" smtClean="0"/>
              <a:t> table</a:t>
            </a:r>
          </a:p>
          <a:p>
            <a:r>
              <a:rPr lang="en-US" baseline="0" dirty="0" smtClean="0"/>
              <a:t>The form of the command is</a:t>
            </a:r>
          </a:p>
          <a:p>
            <a:pPr lvl="1"/>
            <a:r>
              <a:rPr lang="en-US" dirty="0" smtClean="0"/>
              <a:t>ip</a:t>
            </a:r>
            <a:r>
              <a:rPr lang="en-US" baseline="0" dirty="0" smtClean="0"/>
              <a:t> route</a:t>
            </a:r>
          </a:p>
          <a:p>
            <a:pPr lvl="1"/>
            <a:r>
              <a:rPr lang="en-US" baseline="0" dirty="0" smtClean="0"/>
              <a:t>Network address</a:t>
            </a:r>
          </a:p>
          <a:p>
            <a:pPr lvl="1"/>
            <a:r>
              <a:rPr lang="en-US" baseline="0" dirty="0" smtClean="0"/>
              <a:t>Subnet mask</a:t>
            </a:r>
          </a:p>
          <a:p>
            <a:pPr lvl="1"/>
            <a:r>
              <a:rPr lang="en-US" baseline="0" dirty="0" smtClean="0"/>
              <a:t>The way out of the network</a:t>
            </a:r>
          </a:p>
          <a:p>
            <a:pPr lvl="1"/>
            <a:r>
              <a:rPr lang="en-US" baseline="0" dirty="0" smtClean="0"/>
              <a:t>For example</a:t>
            </a:r>
          </a:p>
          <a:p>
            <a:pPr lvl="2"/>
            <a:r>
              <a:rPr lang="en-US" baseline="0" dirty="0" smtClean="0"/>
              <a:t>ip route 0.0.0.0 0.0.0.0 s0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2008-2011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 Route Command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</a:t>
            </a:r>
            <a:r>
              <a:rPr lang="en-US" baseline="0" dirty="0" smtClean="0"/>
              <a:t> command is read this way</a:t>
            </a:r>
          </a:p>
          <a:p>
            <a:pPr lvl="1"/>
            <a:r>
              <a:rPr lang="en-US" dirty="0" smtClean="0"/>
              <a:t>ip route</a:t>
            </a:r>
          </a:p>
          <a:p>
            <a:pPr lvl="2"/>
            <a:r>
              <a:rPr lang="en-US" dirty="0" smtClean="0"/>
              <a:t>Tells the router you are about to</a:t>
            </a:r>
            <a:r>
              <a:rPr lang="en-US" baseline="0" dirty="0" smtClean="0"/>
              <a:t> enter a route into the routing table by using the keyboard</a:t>
            </a:r>
          </a:p>
          <a:p>
            <a:pPr lvl="1"/>
            <a:r>
              <a:rPr lang="en-US" dirty="0" smtClean="0"/>
              <a:t>0.0.0.0</a:t>
            </a:r>
          </a:p>
          <a:p>
            <a:pPr lvl="2"/>
            <a:r>
              <a:rPr lang="en-US" dirty="0" smtClean="0"/>
              <a:t>Means</a:t>
            </a:r>
            <a:r>
              <a:rPr lang="en-US" baseline="0" dirty="0" smtClean="0"/>
              <a:t> any ip address matches</a:t>
            </a:r>
          </a:p>
          <a:p>
            <a:pPr lvl="1"/>
            <a:r>
              <a:rPr lang="en-US" dirty="0" smtClean="0"/>
              <a:t>0.0.0.0</a:t>
            </a:r>
          </a:p>
          <a:p>
            <a:pPr lvl="2"/>
            <a:r>
              <a:rPr lang="en-US" dirty="0" smtClean="0"/>
              <a:t>Means any subnet address matches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2008-2011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 Route Command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s0</a:t>
            </a:r>
          </a:p>
          <a:p>
            <a:pPr lvl="2"/>
            <a:r>
              <a:rPr lang="en-US" dirty="0" smtClean="0"/>
              <a:t>Tells</a:t>
            </a:r>
            <a:r>
              <a:rPr lang="en-US" baseline="0" dirty="0" smtClean="0"/>
              <a:t> the router to send everything that does not belong on the directly connected local area network out the serial 0 port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2008-2011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Static Route in Routing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Here is what a static route looks like in the routing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2008-2011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AE3D8-E2DB-452F-B617-6686889251E5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iscoAcademy">
  <a:themeElements>
    <a:clrScheme name="CiscoAcadem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sco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Acade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CiscoAcademy</Template>
  <TotalTime>9620</TotalTime>
  <Words>1326</Words>
  <Application>Microsoft Office PowerPoint</Application>
  <PresentationFormat>On-screen Show (4:3)</PresentationFormat>
  <Paragraphs>241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CiscoAcademy</vt:lpstr>
      <vt:lpstr>Static Routing</vt:lpstr>
      <vt:lpstr>Objectives</vt:lpstr>
      <vt:lpstr>What is Static Routing</vt:lpstr>
      <vt:lpstr>Why Use a Static Route</vt:lpstr>
      <vt:lpstr>Stub Network</vt:lpstr>
      <vt:lpstr>IP Route Command</vt:lpstr>
      <vt:lpstr>IP Route Command</vt:lpstr>
      <vt:lpstr>IP Route Command</vt:lpstr>
      <vt:lpstr>Static Route in Routing Table</vt:lpstr>
      <vt:lpstr>Static Route in Routing Table</vt:lpstr>
      <vt:lpstr>IP Route Command</vt:lpstr>
      <vt:lpstr>IP Route Command</vt:lpstr>
      <vt:lpstr>Recursive Route Lookup</vt:lpstr>
      <vt:lpstr>Modifying Static Routes</vt:lpstr>
      <vt:lpstr>Verifying Static Routes</vt:lpstr>
      <vt:lpstr>Configuration</vt:lpstr>
      <vt:lpstr>Basic Router Configuration</vt:lpstr>
      <vt:lpstr>Basic Router Configuration</vt:lpstr>
      <vt:lpstr>Basic Router Configuration</vt:lpstr>
      <vt:lpstr>Basic Router Configuration</vt:lpstr>
      <vt:lpstr>Basic Router Configuration</vt:lpstr>
      <vt:lpstr>Basic Router Configuration</vt:lpstr>
      <vt:lpstr>Basic Router Configuration</vt:lpstr>
      <vt:lpstr>Basic Router Configuration</vt:lpstr>
      <vt:lpstr>Only in the Lab</vt:lpstr>
      <vt:lpstr>Lab</vt:lpstr>
      <vt:lpstr>Lab</vt:lpstr>
      <vt:lpstr>Lab</vt:lpstr>
      <vt:lpstr>Examining What Was Done</vt:lpstr>
      <vt:lpstr>Show Commands</vt:lpstr>
      <vt:lpstr>Show Commands</vt:lpstr>
      <vt:lpstr>CDP</vt:lpstr>
      <vt:lpstr>CDP Commands</vt:lpstr>
      <vt:lpstr>CDP Commands</vt:lpstr>
    </vt:vector>
  </TitlesOfParts>
  <Company>Cisco Systems,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Static Routing</dc:title>
  <dc:creator>Kenneth M. Chipps Ph.D.</dc:creator>
  <cp:lastModifiedBy>Kenneth M. Chipps Ph.D.</cp:lastModifiedBy>
  <cp:revision>185</cp:revision>
  <dcterms:created xsi:type="dcterms:W3CDTF">2003-05-01T16:03:04Z</dcterms:created>
  <dcterms:modified xsi:type="dcterms:W3CDTF">2015-06-10T15:36:52Z</dcterms:modified>
</cp:coreProperties>
</file>